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269" r:id="rId9"/>
    <p:sldId id="270" r:id="rId10"/>
    <p:sldId id="260" r:id="rId11"/>
    <p:sldId id="261" r:id="rId12"/>
    <p:sldId id="268" r:id="rId13"/>
    <p:sldId id="262" r:id="rId14"/>
    <p:sldId id="265" r:id="rId15"/>
    <p:sldId id="267" r:id="rId16"/>
    <p:sldId id="26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1"/>
    <p:restoredTop sz="94626"/>
  </p:normalViewPr>
  <p:slideViewPr>
    <p:cSldViewPr snapToGrid="0">
      <p:cViewPr varScale="1">
        <p:scale>
          <a:sx n="78" d="100"/>
          <a:sy n="78" d="100"/>
        </p:scale>
        <p:origin x="81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ray Beachtel, Senior Associate, OPEN MINDS" userId="d719d881-a3e1-4d78-8a3f-fd447a44622e" providerId="ADAL" clId="{23B8FDEF-CA39-4CCF-A2D2-CD073C9DDC84}"/>
    <pc:docChg chg="modSld">
      <pc:chgData name="Murray Beachtel, Senior Associate, OPEN MINDS" userId="d719d881-a3e1-4d78-8a3f-fd447a44622e" providerId="ADAL" clId="{23B8FDEF-CA39-4CCF-A2D2-CD073C9DDC84}" dt="2025-10-20T22:35:57.279" v="3" actId="12"/>
      <pc:docMkLst>
        <pc:docMk/>
      </pc:docMkLst>
      <pc:sldChg chg="modSp mod">
        <pc:chgData name="Murray Beachtel, Senior Associate, OPEN MINDS" userId="d719d881-a3e1-4d78-8a3f-fd447a44622e" providerId="ADAL" clId="{23B8FDEF-CA39-4CCF-A2D2-CD073C9DDC84}" dt="2025-10-20T22:35:57.279" v="3" actId="12"/>
        <pc:sldMkLst>
          <pc:docMk/>
          <pc:sldMk cId="2069464599" sldId="259"/>
        </pc:sldMkLst>
        <pc:spChg chg="mod">
          <ac:chgData name="Murray Beachtel, Senior Associate, OPEN MINDS" userId="d719d881-a3e1-4d78-8a3f-fd447a44622e" providerId="ADAL" clId="{23B8FDEF-CA39-4CCF-A2D2-CD073C9DDC84}" dt="2025-10-20T22:35:57.279" v="3" actId="12"/>
          <ac:spMkLst>
            <pc:docMk/>
            <pc:sldMk cId="2069464599" sldId="259"/>
            <ac:spMk id="3" creationId="{4335AE93-97D0-2613-92A2-70D2183A2E8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39C44-AE9C-9E2A-3A33-6C3F9B63A4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14685A-C30E-4FDB-863C-0BE567880B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105377-F74D-1E33-2C2C-A7AEEBA7CF4D}"/>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5" name="Footer Placeholder 4">
            <a:extLst>
              <a:ext uri="{FF2B5EF4-FFF2-40B4-BE49-F238E27FC236}">
                <a16:creationId xmlns:a16="http://schemas.microsoft.com/office/drawing/2014/main" id="{FCF13349-095C-F0B9-03A2-D0F4076467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79B15-056E-2BD7-803D-A2B7DF2B135A}"/>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304910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E3D65-5838-78A6-0DC8-B62636B36A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027DB1-F2E7-DB8F-276A-A821D7C672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ABE1F5-C029-56DC-5A0B-3F51ADF5FB77}"/>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5" name="Footer Placeholder 4">
            <a:extLst>
              <a:ext uri="{FF2B5EF4-FFF2-40B4-BE49-F238E27FC236}">
                <a16:creationId xmlns:a16="http://schemas.microsoft.com/office/drawing/2014/main" id="{B6677378-6062-22DF-2B63-B5D75BD4CC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986DA9-968D-D947-49A5-E1A70442E496}"/>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4102706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83B1F1-EEAF-E3F0-FA57-E196B340C3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FFCE9A8-93A1-5EFC-2004-E5774601D2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4E7349-697D-60EE-114B-A5CBC54C1E12}"/>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5" name="Footer Placeholder 4">
            <a:extLst>
              <a:ext uri="{FF2B5EF4-FFF2-40B4-BE49-F238E27FC236}">
                <a16:creationId xmlns:a16="http://schemas.microsoft.com/office/drawing/2014/main" id="{372EDCA3-13B2-53CB-C206-A5C61FE325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5A88C-D65F-536A-35D0-BD81D28D4716}"/>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1004471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02222-5134-37F0-8655-6DF6D28A79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F884F-62E1-457F-1EF4-20EA41E250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79B535-E35A-B4B0-3231-CB8709EBFD17}"/>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5" name="Footer Placeholder 4">
            <a:extLst>
              <a:ext uri="{FF2B5EF4-FFF2-40B4-BE49-F238E27FC236}">
                <a16:creationId xmlns:a16="http://schemas.microsoft.com/office/drawing/2014/main" id="{A786E525-3C92-7403-A136-FB46003403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8BC87-927E-20AF-B8E6-4C293C37FD9E}"/>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1198912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F02B5-1B59-AAB3-D19B-3D4F61D444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FA596B-00C4-8257-5E26-73CF20E56D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16E3E3-1E14-799A-188F-A89FDEB6C4DD}"/>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5" name="Footer Placeholder 4">
            <a:extLst>
              <a:ext uri="{FF2B5EF4-FFF2-40B4-BE49-F238E27FC236}">
                <a16:creationId xmlns:a16="http://schemas.microsoft.com/office/drawing/2014/main" id="{FEE6A1B8-2C6E-3864-DD71-0E7CD2CFC5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7BEB3E-4E27-24CE-22E1-7DB62DF68273}"/>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4008360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E68FE-E318-F7B1-C069-FF46FE4A8D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ACB9C1-92E9-A587-3E96-7F97226FCC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ECD7F2-B704-54E9-D700-3DDF6DC92B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AF95E0-10B2-2CA9-25D4-44B9CA92E289}"/>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6" name="Footer Placeholder 5">
            <a:extLst>
              <a:ext uri="{FF2B5EF4-FFF2-40B4-BE49-F238E27FC236}">
                <a16:creationId xmlns:a16="http://schemas.microsoft.com/office/drawing/2014/main" id="{6BDF71E7-121E-D8AB-F914-A547C259E2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CB702-A54A-E304-5D30-82E84173E5E1}"/>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1975706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643E3-D5BB-470D-82B5-3FCAD09BF8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4B31C2-BDF0-22D0-780C-2D7E7C3614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915851-A843-C696-42A9-1FBCD2E56F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92FEA5-E6FB-50FB-7367-42B9553A9D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1926D0-17AF-9724-0991-10396D81AC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9CBCDE-3682-84B7-701C-E0F833EB5BC3}"/>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8" name="Footer Placeholder 7">
            <a:extLst>
              <a:ext uri="{FF2B5EF4-FFF2-40B4-BE49-F238E27FC236}">
                <a16:creationId xmlns:a16="http://schemas.microsoft.com/office/drawing/2014/main" id="{AB82FF75-483E-1EE4-29A2-8C1075F0FF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267A3A-F025-834A-B288-36C3FC82E2C2}"/>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3975391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BAE3E-8C46-8F6B-EF00-EF80F2BDB6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B814B62-01C4-DBC0-9911-49F90969A260}"/>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4" name="Footer Placeholder 3">
            <a:extLst>
              <a:ext uri="{FF2B5EF4-FFF2-40B4-BE49-F238E27FC236}">
                <a16:creationId xmlns:a16="http://schemas.microsoft.com/office/drawing/2014/main" id="{66A17582-7970-B2B5-07B6-F54BD4F497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4C8218-F058-93F0-97E4-B6DCC27F9204}"/>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1225616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9B475C-BD3C-CE20-03AB-8EA4A840DC7A}"/>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3" name="Footer Placeholder 2">
            <a:extLst>
              <a:ext uri="{FF2B5EF4-FFF2-40B4-BE49-F238E27FC236}">
                <a16:creationId xmlns:a16="http://schemas.microsoft.com/office/drawing/2014/main" id="{79E31719-60D9-0C3B-9AA7-3B4764FF1D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C5C1D4-70A9-FEAB-51E2-3A2EB487C892}"/>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997925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57DA8-95E1-AA35-09DD-8E2C5E7DC2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2E63A8-5FA6-8EE3-C7B0-A2AEAE7B30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43CA2F-8C89-2283-6217-C213C1F9DD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FDE25-3194-7C3D-3918-6510F4A3B609}"/>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6" name="Footer Placeholder 5">
            <a:extLst>
              <a:ext uri="{FF2B5EF4-FFF2-40B4-BE49-F238E27FC236}">
                <a16:creationId xmlns:a16="http://schemas.microsoft.com/office/drawing/2014/main" id="{8396CA2A-B0E3-39E2-F710-2113F59759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9A3491-06AC-64BC-C281-D89148E8A87E}"/>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1551382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DD72E-600A-764A-41BE-6FE4F29455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162835-3420-289C-A4AA-8B9DB9616C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6D0B76-951D-A03C-BB2B-23647238B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649825-AA16-F461-55BA-F5F1DF08A2C4}"/>
              </a:ext>
            </a:extLst>
          </p:cNvPr>
          <p:cNvSpPr>
            <a:spLocks noGrp="1"/>
          </p:cNvSpPr>
          <p:nvPr>
            <p:ph type="dt" sz="half" idx="10"/>
          </p:nvPr>
        </p:nvSpPr>
        <p:spPr/>
        <p:txBody>
          <a:bodyPr/>
          <a:lstStyle/>
          <a:p>
            <a:fld id="{EB352CB8-C68B-F345-ABCB-D20EDFFDC43C}" type="datetimeFigureOut">
              <a:rPr lang="en-US" smtClean="0"/>
              <a:t>10/20/2025</a:t>
            </a:fld>
            <a:endParaRPr lang="en-US"/>
          </a:p>
        </p:txBody>
      </p:sp>
      <p:sp>
        <p:nvSpPr>
          <p:cNvPr id="6" name="Footer Placeholder 5">
            <a:extLst>
              <a:ext uri="{FF2B5EF4-FFF2-40B4-BE49-F238E27FC236}">
                <a16:creationId xmlns:a16="http://schemas.microsoft.com/office/drawing/2014/main" id="{BC6442C7-0636-F929-62F9-BAAA33269B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9ED7C7-C61A-4CAA-A08B-0B42402F3AF2}"/>
              </a:ext>
            </a:extLst>
          </p:cNvPr>
          <p:cNvSpPr>
            <a:spLocks noGrp="1"/>
          </p:cNvSpPr>
          <p:nvPr>
            <p:ph type="sldNum" sz="quarter" idx="12"/>
          </p:nvPr>
        </p:nvSpPr>
        <p:spPr/>
        <p:txBody>
          <a:bodyPr/>
          <a:lstStyle/>
          <a:p>
            <a:fld id="{B599CC1E-6586-3D44-BC84-6798E7166780}" type="slidenum">
              <a:rPr lang="en-US" smtClean="0"/>
              <a:t>‹#›</a:t>
            </a:fld>
            <a:endParaRPr lang="en-US"/>
          </a:p>
        </p:txBody>
      </p:sp>
    </p:spTree>
    <p:extLst>
      <p:ext uri="{BB962C8B-B14F-4D97-AF65-F5344CB8AC3E}">
        <p14:creationId xmlns:p14="http://schemas.microsoft.com/office/powerpoint/2010/main" val="1833117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98822F-44CA-A79C-709F-84A3C3829A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8E3D69-E8DD-C799-D50D-526D5BAD6A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139B57-0E1B-5359-86D9-351DF27ECA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352CB8-C68B-F345-ABCB-D20EDFFDC43C}" type="datetimeFigureOut">
              <a:rPr lang="en-US" smtClean="0"/>
              <a:t>10/20/2025</a:t>
            </a:fld>
            <a:endParaRPr lang="en-US"/>
          </a:p>
        </p:txBody>
      </p:sp>
      <p:sp>
        <p:nvSpPr>
          <p:cNvPr id="5" name="Footer Placeholder 4">
            <a:extLst>
              <a:ext uri="{FF2B5EF4-FFF2-40B4-BE49-F238E27FC236}">
                <a16:creationId xmlns:a16="http://schemas.microsoft.com/office/drawing/2014/main" id="{9AA59F44-26D5-10DD-2D0F-8C82E90F3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E9C4D4E-A7BE-F094-8F11-CD15A1DD30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99CC1E-6586-3D44-BC84-6798E7166780}" type="slidenum">
              <a:rPr lang="en-US" smtClean="0"/>
              <a:t>‹#›</a:t>
            </a:fld>
            <a:endParaRPr lang="en-US"/>
          </a:p>
        </p:txBody>
      </p:sp>
    </p:spTree>
    <p:extLst>
      <p:ext uri="{BB962C8B-B14F-4D97-AF65-F5344CB8AC3E}">
        <p14:creationId xmlns:p14="http://schemas.microsoft.com/office/powerpoint/2010/main" val="2828657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E1E1B-9925-18D6-75DB-9C7AC7E1384E}"/>
              </a:ext>
            </a:extLst>
          </p:cNvPr>
          <p:cNvSpPr>
            <a:spLocks noGrp="1"/>
          </p:cNvSpPr>
          <p:nvPr>
            <p:ph type="ctrTitle"/>
          </p:nvPr>
        </p:nvSpPr>
        <p:spPr/>
        <p:txBody>
          <a:bodyPr/>
          <a:lstStyle/>
          <a:p>
            <a:r>
              <a:rPr lang="en-US" dirty="0"/>
              <a:t>1.4 Performance Metrics &amp; Feedback Loops</a:t>
            </a:r>
          </a:p>
        </p:txBody>
      </p:sp>
      <p:sp>
        <p:nvSpPr>
          <p:cNvPr id="3" name="Subtitle 2">
            <a:extLst>
              <a:ext uri="{FF2B5EF4-FFF2-40B4-BE49-F238E27FC236}">
                <a16:creationId xmlns:a16="http://schemas.microsoft.com/office/drawing/2014/main" id="{588898B0-76A5-DA3F-B4BC-A6BA4E57C63D}"/>
              </a:ext>
            </a:extLst>
          </p:cNvPr>
          <p:cNvSpPr>
            <a:spLocks noGrp="1"/>
          </p:cNvSpPr>
          <p:nvPr>
            <p:ph type="subTitle" idx="1"/>
          </p:nvPr>
        </p:nvSpPr>
        <p:spPr/>
        <p:txBody>
          <a:bodyPr/>
          <a:lstStyle/>
          <a:p>
            <a:r>
              <a:rPr lang="en-US" dirty="0">
                <a:solidFill>
                  <a:srgbClr val="FF0000"/>
                </a:solidFill>
              </a:rPr>
              <a:t>THIS WILL NOT BE IN PPT FORM. THIS IS COPY FOR THE DOWNLOADABLE ASSET MODULE.</a:t>
            </a:r>
          </a:p>
        </p:txBody>
      </p:sp>
    </p:spTree>
    <p:extLst>
      <p:ext uri="{BB962C8B-B14F-4D97-AF65-F5344CB8AC3E}">
        <p14:creationId xmlns:p14="http://schemas.microsoft.com/office/powerpoint/2010/main" val="424032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4055C-8487-4943-01EE-732BF2306743}"/>
              </a:ext>
            </a:extLst>
          </p:cNvPr>
          <p:cNvSpPr>
            <a:spLocks noGrp="1"/>
          </p:cNvSpPr>
          <p:nvPr>
            <p:ph type="title"/>
          </p:nvPr>
        </p:nvSpPr>
        <p:spPr/>
        <p:txBody>
          <a:bodyPr>
            <a:normAutofit fontScale="90000"/>
          </a:bodyPr>
          <a:lstStyle/>
          <a:p>
            <a:r>
              <a:rPr lang="en-US" b="1" dirty="0"/>
              <a:t>Peer Metrics &amp; Feedback Dashboard Template</a:t>
            </a:r>
            <a:br>
              <a:rPr lang="en-US" dirty="0"/>
            </a:br>
            <a:endParaRPr lang="en-US" dirty="0"/>
          </a:p>
        </p:txBody>
      </p:sp>
      <p:sp>
        <p:nvSpPr>
          <p:cNvPr id="3" name="Content Placeholder 2">
            <a:extLst>
              <a:ext uri="{FF2B5EF4-FFF2-40B4-BE49-F238E27FC236}">
                <a16:creationId xmlns:a16="http://schemas.microsoft.com/office/drawing/2014/main" id="{80518010-E4D5-AFEE-6269-FCEFFE2B40CD}"/>
              </a:ext>
            </a:extLst>
          </p:cNvPr>
          <p:cNvSpPr>
            <a:spLocks noGrp="1"/>
          </p:cNvSpPr>
          <p:nvPr>
            <p:ph idx="1"/>
          </p:nvPr>
        </p:nvSpPr>
        <p:spPr/>
        <p:txBody>
          <a:bodyPr/>
          <a:lstStyle/>
          <a:p>
            <a:r>
              <a:rPr lang="en-US" dirty="0">
                <a:solidFill>
                  <a:srgbClr val="FF0000"/>
                </a:solidFill>
              </a:rPr>
              <a:t>Rachel drafted download based on </a:t>
            </a:r>
            <a:r>
              <a:rPr lang="en-US" dirty="0" err="1">
                <a:solidFill>
                  <a:srgbClr val="FF0000"/>
                </a:solidFill>
              </a:rPr>
              <a:t>stuarts</a:t>
            </a:r>
            <a:r>
              <a:rPr lang="en-US" dirty="0">
                <a:solidFill>
                  <a:srgbClr val="FF0000"/>
                </a:solidFill>
              </a:rPr>
              <a:t> copy (shown below) full file in folder for review</a:t>
            </a:r>
          </a:p>
        </p:txBody>
      </p:sp>
      <p:pic>
        <p:nvPicPr>
          <p:cNvPr id="5" name="Picture 4" descr="A screenshot of a spreadsheet&#10;&#10;AI-generated content may be incorrect.">
            <a:extLst>
              <a:ext uri="{FF2B5EF4-FFF2-40B4-BE49-F238E27FC236}">
                <a16:creationId xmlns:a16="http://schemas.microsoft.com/office/drawing/2014/main" id="{5FBE6AA7-6410-8448-B411-480E2CC0C30F}"/>
              </a:ext>
            </a:extLst>
          </p:cNvPr>
          <p:cNvPicPr>
            <a:picLocks noChangeAspect="1"/>
          </p:cNvPicPr>
          <p:nvPr/>
        </p:nvPicPr>
        <p:blipFill>
          <a:blip r:embed="rId2"/>
          <a:stretch>
            <a:fillRect/>
          </a:stretch>
        </p:blipFill>
        <p:spPr>
          <a:xfrm>
            <a:off x="4277710" y="3004075"/>
            <a:ext cx="6243671" cy="3641073"/>
          </a:xfrm>
          <a:prstGeom prst="rect">
            <a:avLst/>
          </a:prstGeom>
        </p:spPr>
      </p:pic>
    </p:spTree>
    <p:extLst>
      <p:ext uri="{BB962C8B-B14F-4D97-AF65-F5344CB8AC3E}">
        <p14:creationId xmlns:p14="http://schemas.microsoft.com/office/powerpoint/2010/main" val="64950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2E909-47D4-9DC9-686C-6AC7C81CEE4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29A7019-FD58-27A7-7E4D-01B3E4BBE2DE}"/>
              </a:ext>
            </a:extLst>
          </p:cNvPr>
          <p:cNvSpPr>
            <a:spLocks noGrp="1"/>
          </p:cNvSpPr>
          <p:nvPr>
            <p:ph idx="1"/>
          </p:nvPr>
        </p:nvSpPr>
        <p:spPr/>
        <p:txBody>
          <a:bodyPr/>
          <a:lstStyle/>
          <a:p>
            <a:pPr marL="0" indent="0">
              <a:buNone/>
            </a:pPr>
            <a:r>
              <a:rPr lang="en-US" dirty="0"/>
              <a:t>Dashboards bring peer metrics to life by showing results at a glance. Here we’ve organized outcomes into four categories — peer-driven results, engagement, task completion, and satisfaction. The color coding and trend arrows make it easy to see where we’re meeting goals, where we’re close, and where we need to refine our protocols. This kind of visual tool helps teams connect data to action in real time</a:t>
            </a:r>
          </a:p>
        </p:txBody>
      </p:sp>
    </p:spTree>
    <p:extLst>
      <p:ext uri="{BB962C8B-B14F-4D97-AF65-F5344CB8AC3E}">
        <p14:creationId xmlns:p14="http://schemas.microsoft.com/office/powerpoint/2010/main" val="2473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AF93D16-DA8B-8E8A-C022-DC28AA4C3A0B}"/>
              </a:ext>
            </a:extLst>
          </p:cNvPr>
          <p:cNvGraphicFramePr>
            <a:graphicFrameLocks noGrp="1"/>
          </p:cNvGraphicFramePr>
          <p:nvPr>
            <p:extLst>
              <p:ext uri="{D42A27DB-BD31-4B8C-83A1-F6EECF244321}">
                <p14:modId xmlns:p14="http://schemas.microsoft.com/office/powerpoint/2010/main" val="2355023432"/>
              </p:ext>
            </p:extLst>
          </p:nvPr>
        </p:nvGraphicFramePr>
        <p:xfrm>
          <a:off x="613611" y="1299409"/>
          <a:ext cx="10900610" cy="5343409"/>
        </p:xfrm>
        <a:graphic>
          <a:graphicData uri="http://schemas.openxmlformats.org/drawingml/2006/table">
            <a:tbl>
              <a:tblPr/>
              <a:tblGrid>
                <a:gridCol w="2180122">
                  <a:extLst>
                    <a:ext uri="{9D8B030D-6E8A-4147-A177-3AD203B41FA5}">
                      <a16:colId xmlns:a16="http://schemas.microsoft.com/office/drawing/2014/main" val="1512643408"/>
                    </a:ext>
                  </a:extLst>
                </a:gridCol>
                <a:gridCol w="2180122">
                  <a:extLst>
                    <a:ext uri="{9D8B030D-6E8A-4147-A177-3AD203B41FA5}">
                      <a16:colId xmlns:a16="http://schemas.microsoft.com/office/drawing/2014/main" val="900262853"/>
                    </a:ext>
                  </a:extLst>
                </a:gridCol>
                <a:gridCol w="2180122">
                  <a:extLst>
                    <a:ext uri="{9D8B030D-6E8A-4147-A177-3AD203B41FA5}">
                      <a16:colId xmlns:a16="http://schemas.microsoft.com/office/drawing/2014/main" val="2342919558"/>
                    </a:ext>
                  </a:extLst>
                </a:gridCol>
                <a:gridCol w="2180122">
                  <a:extLst>
                    <a:ext uri="{9D8B030D-6E8A-4147-A177-3AD203B41FA5}">
                      <a16:colId xmlns:a16="http://schemas.microsoft.com/office/drawing/2014/main" val="3835821635"/>
                    </a:ext>
                  </a:extLst>
                </a:gridCol>
                <a:gridCol w="2180122">
                  <a:extLst>
                    <a:ext uri="{9D8B030D-6E8A-4147-A177-3AD203B41FA5}">
                      <a16:colId xmlns:a16="http://schemas.microsoft.com/office/drawing/2014/main" val="4052702340"/>
                    </a:ext>
                  </a:extLst>
                </a:gridCol>
              </a:tblGrid>
              <a:tr h="322719">
                <a:tc>
                  <a:txBody>
                    <a:bodyPr/>
                    <a:lstStyle/>
                    <a:p>
                      <a:pPr>
                        <a:buNone/>
                      </a:pPr>
                      <a:r>
                        <a:rPr lang="en-US" sz="1800" b="1" u="sng"/>
                        <a:t>Category</a:t>
                      </a:r>
                      <a:endParaRPr lang="en-US" sz="1800" u="sng"/>
                    </a:p>
                  </a:txBody>
                  <a:tcPr marL="65929" marR="65929" marT="32965" marB="32965" anchor="ctr">
                    <a:lnL>
                      <a:noFill/>
                    </a:lnL>
                    <a:lnR>
                      <a:noFill/>
                    </a:lnR>
                    <a:lnT>
                      <a:noFill/>
                    </a:lnT>
                    <a:lnB>
                      <a:noFill/>
                    </a:lnB>
                    <a:noFill/>
                  </a:tcPr>
                </a:tc>
                <a:tc>
                  <a:txBody>
                    <a:bodyPr/>
                    <a:lstStyle/>
                    <a:p>
                      <a:pPr>
                        <a:buNone/>
                      </a:pPr>
                      <a:r>
                        <a:rPr lang="en-US" sz="1800" b="1" u="sng"/>
                        <a:t>Metric</a:t>
                      </a:r>
                      <a:endParaRPr lang="en-US" sz="1800" u="sng"/>
                    </a:p>
                  </a:txBody>
                  <a:tcPr marL="65929" marR="65929" marT="32965" marB="32965" anchor="ctr">
                    <a:lnL>
                      <a:noFill/>
                    </a:lnL>
                    <a:lnR>
                      <a:noFill/>
                    </a:lnR>
                    <a:lnT>
                      <a:noFill/>
                    </a:lnT>
                    <a:lnB>
                      <a:noFill/>
                    </a:lnB>
                    <a:noFill/>
                  </a:tcPr>
                </a:tc>
                <a:tc>
                  <a:txBody>
                    <a:bodyPr/>
                    <a:lstStyle/>
                    <a:p>
                      <a:pPr>
                        <a:buNone/>
                      </a:pPr>
                      <a:r>
                        <a:rPr lang="en-US" sz="1800" b="1" u="sng"/>
                        <a:t>Current Value</a:t>
                      </a:r>
                      <a:endParaRPr lang="en-US" sz="1800" u="sng"/>
                    </a:p>
                  </a:txBody>
                  <a:tcPr marL="65929" marR="65929" marT="32965" marB="32965" anchor="ctr">
                    <a:lnL>
                      <a:noFill/>
                    </a:lnL>
                    <a:lnR>
                      <a:noFill/>
                    </a:lnR>
                    <a:lnT>
                      <a:noFill/>
                    </a:lnT>
                    <a:lnB>
                      <a:noFill/>
                    </a:lnB>
                    <a:noFill/>
                  </a:tcPr>
                </a:tc>
                <a:tc>
                  <a:txBody>
                    <a:bodyPr/>
                    <a:lstStyle/>
                    <a:p>
                      <a:pPr>
                        <a:buNone/>
                      </a:pPr>
                      <a:r>
                        <a:rPr lang="en-US" sz="1800" b="1" u="sng"/>
                        <a:t>Goal/Target</a:t>
                      </a:r>
                      <a:endParaRPr lang="en-US" sz="1800" u="sng"/>
                    </a:p>
                  </a:txBody>
                  <a:tcPr marL="65929" marR="65929" marT="32965" marB="32965" anchor="ctr">
                    <a:lnL>
                      <a:noFill/>
                    </a:lnL>
                    <a:lnR>
                      <a:noFill/>
                    </a:lnR>
                    <a:lnT>
                      <a:noFill/>
                    </a:lnT>
                    <a:lnB>
                      <a:noFill/>
                    </a:lnB>
                    <a:noFill/>
                  </a:tcPr>
                </a:tc>
                <a:tc>
                  <a:txBody>
                    <a:bodyPr/>
                    <a:lstStyle/>
                    <a:p>
                      <a:pPr>
                        <a:buNone/>
                      </a:pPr>
                      <a:r>
                        <a:rPr lang="en-US" sz="1800" b="1" u="sng" dirty="0"/>
                        <a:t>Trend</a:t>
                      </a:r>
                      <a:endParaRPr lang="en-US" sz="1800" u="sng" dirty="0"/>
                    </a:p>
                  </a:txBody>
                  <a:tcPr marL="65929" marR="65929" marT="32965" marB="32965" anchor="ctr">
                    <a:lnL>
                      <a:noFill/>
                    </a:lnL>
                    <a:lnR>
                      <a:noFill/>
                    </a:lnR>
                    <a:lnT>
                      <a:noFill/>
                    </a:lnT>
                    <a:lnB>
                      <a:noFill/>
                    </a:lnB>
                    <a:noFill/>
                  </a:tcPr>
                </a:tc>
                <a:extLst>
                  <a:ext uri="{0D108BD9-81ED-4DB2-BD59-A6C34878D82A}">
                    <a16:rowId xmlns:a16="http://schemas.microsoft.com/office/drawing/2014/main" val="4010548807"/>
                  </a:ext>
                </a:extLst>
              </a:tr>
              <a:tr h="564860">
                <a:tc>
                  <a:txBody>
                    <a:bodyPr/>
                    <a:lstStyle/>
                    <a:p>
                      <a:pPr>
                        <a:buNone/>
                      </a:pPr>
                      <a:r>
                        <a:rPr lang="en-US" sz="1400" b="1"/>
                        <a:t>Peer-Driven Outcomes</a:t>
                      </a:r>
                      <a:endParaRPr lang="en-US" sz="1400"/>
                    </a:p>
                  </a:txBody>
                  <a:tcPr marL="65929" marR="65929" marT="32965" marB="32965" anchor="ctr">
                    <a:lnL>
                      <a:noFill/>
                    </a:lnL>
                    <a:lnR>
                      <a:noFill/>
                    </a:lnR>
                    <a:lnT>
                      <a:noFill/>
                    </a:lnT>
                    <a:lnB>
                      <a:noFill/>
                    </a:lnB>
                    <a:noFill/>
                  </a:tcPr>
                </a:tc>
                <a:tc>
                  <a:txBody>
                    <a:bodyPr/>
                    <a:lstStyle/>
                    <a:p>
                      <a:pPr>
                        <a:buNone/>
                      </a:pPr>
                      <a:r>
                        <a:rPr lang="en-US" sz="1400"/>
                        <a:t>Clients re-engaged after outreach</a:t>
                      </a:r>
                    </a:p>
                  </a:txBody>
                  <a:tcPr marL="65929" marR="65929" marT="32965" marB="32965" anchor="ctr">
                    <a:lnL>
                      <a:noFill/>
                    </a:lnL>
                    <a:lnR>
                      <a:noFill/>
                    </a:lnR>
                    <a:lnT>
                      <a:noFill/>
                    </a:lnT>
                    <a:lnB>
                      <a:noFill/>
                    </a:lnB>
                    <a:noFill/>
                  </a:tcPr>
                </a:tc>
                <a:tc>
                  <a:txBody>
                    <a:bodyPr/>
                    <a:lstStyle/>
                    <a:p>
                      <a:pPr>
                        <a:buNone/>
                      </a:pPr>
                      <a:r>
                        <a:rPr lang="en-US" sz="1400"/>
                        <a:t>78% 🟢</a:t>
                      </a:r>
                    </a:p>
                  </a:txBody>
                  <a:tcPr marL="65929" marR="65929" marT="32965" marB="32965" anchor="ctr">
                    <a:lnL>
                      <a:noFill/>
                    </a:lnL>
                    <a:lnR>
                      <a:noFill/>
                    </a:lnR>
                    <a:lnT>
                      <a:noFill/>
                    </a:lnT>
                    <a:lnB>
                      <a:noFill/>
                    </a:lnB>
                    <a:noFill/>
                  </a:tcPr>
                </a:tc>
                <a:tc>
                  <a:txBody>
                    <a:bodyPr/>
                    <a:lstStyle/>
                    <a:p>
                      <a:pPr>
                        <a:buNone/>
                      </a:pPr>
                      <a:r>
                        <a:rPr lang="en-US" sz="1400"/>
                        <a:t>75%+</a:t>
                      </a:r>
                    </a:p>
                  </a:txBody>
                  <a:tcPr marL="65929" marR="65929" marT="32965" marB="32965" anchor="ctr">
                    <a:lnL>
                      <a:noFill/>
                    </a:lnL>
                    <a:lnR>
                      <a:noFill/>
                    </a:lnR>
                    <a:lnT>
                      <a:noFill/>
                    </a:lnT>
                    <a:lnB>
                      <a:noFill/>
                    </a:lnB>
                    <a:noFill/>
                  </a:tcPr>
                </a:tc>
                <a:tc>
                  <a:txBody>
                    <a:bodyPr/>
                    <a:lstStyle/>
                    <a:p>
                      <a:pPr>
                        <a:buNone/>
                      </a:pPr>
                      <a:r>
                        <a:rPr lang="en-US" sz="1400" dirty="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3212178729"/>
                  </a:ext>
                </a:extLst>
              </a:tr>
              <a:tr h="807000">
                <a:tc>
                  <a:txBody>
                    <a:bodyPr/>
                    <a:lstStyle/>
                    <a:p>
                      <a:pPr>
                        <a:buNone/>
                      </a:pPr>
                      <a:br>
                        <a:rPr lang="en-US" sz="1400"/>
                      </a:br>
                      <a:endParaRPr lang="en-US" sz="1400"/>
                    </a:p>
                  </a:txBody>
                  <a:tcPr marL="65929" marR="65929" marT="32965" marB="32965" anchor="ctr">
                    <a:lnL>
                      <a:noFill/>
                    </a:lnL>
                    <a:lnR>
                      <a:noFill/>
                    </a:lnR>
                    <a:lnT>
                      <a:noFill/>
                    </a:lnT>
                    <a:lnB>
                      <a:noFill/>
                    </a:lnB>
                    <a:noFill/>
                  </a:tcPr>
                </a:tc>
                <a:tc>
                  <a:txBody>
                    <a:bodyPr/>
                    <a:lstStyle/>
                    <a:p>
                      <a:pPr>
                        <a:buNone/>
                      </a:pPr>
                      <a:r>
                        <a:rPr lang="en-US" sz="1400"/>
                        <a:t>Group participation retention</a:t>
                      </a:r>
                    </a:p>
                  </a:txBody>
                  <a:tcPr marL="65929" marR="65929" marT="32965" marB="32965" anchor="ctr">
                    <a:lnL>
                      <a:noFill/>
                    </a:lnL>
                    <a:lnR>
                      <a:noFill/>
                    </a:lnR>
                    <a:lnT>
                      <a:noFill/>
                    </a:lnT>
                    <a:lnB>
                      <a:noFill/>
                    </a:lnB>
                    <a:noFill/>
                  </a:tcPr>
                </a:tc>
                <a:tc>
                  <a:txBody>
                    <a:bodyPr/>
                    <a:lstStyle/>
                    <a:p>
                      <a:pPr>
                        <a:buNone/>
                      </a:pPr>
                      <a:r>
                        <a:rPr lang="en-US" sz="1400"/>
                        <a:t>85% 🟢</a:t>
                      </a:r>
                    </a:p>
                  </a:txBody>
                  <a:tcPr marL="65929" marR="65929" marT="32965" marB="32965" anchor="ctr">
                    <a:lnL>
                      <a:noFill/>
                    </a:lnL>
                    <a:lnR>
                      <a:noFill/>
                    </a:lnR>
                    <a:lnT>
                      <a:noFill/>
                    </a:lnT>
                    <a:lnB>
                      <a:noFill/>
                    </a:lnB>
                    <a:noFill/>
                  </a:tcPr>
                </a:tc>
                <a:tc>
                  <a:txBody>
                    <a:bodyPr/>
                    <a:lstStyle/>
                    <a:p>
                      <a:pPr>
                        <a:buNone/>
                      </a:pPr>
                      <a:r>
                        <a:rPr lang="en-US" sz="1400"/>
                        <a:t>80%+</a:t>
                      </a:r>
                    </a:p>
                  </a:txBody>
                  <a:tcPr marL="65929" marR="65929" marT="32965" marB="32965" anchor="ctr">
                    <a:lnL>
                      <a:noFill/>
                    </a:lnL>
                    <a:lnR>
                      <a:noFill/>
                    </a:lnR>
                    <a:lnT>
                      <a:noFill/>
                    </a:lnT>
                    <a:lnB>
                      <a:noFill/>
                    </a:lnB>
                    <a:noFill/>
                  </a:tcPr>
                </a:tc>
                <a:tc>
                  <a:txBody>
                    <a:bodyPr/>
                    <a:lstStyle/>
                    <a:p>
                      <a:pPr>
                        <a:buNone/>
                      </a:pPr>
                      <a:r>
                        <a:rPr lang="en-US" sz="140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206361249"/>
                  </a:ext>
                </a:extLst>
              </a:tr>
              <a:tr h="322719">
                <a:tc>
                  <a:txBody>
                    <a:bodyPr/>
                    <a:lstStyle/>
                    <a:p>
                      <a:pPr>
                        <a:buNone/>
                      </a:pPr>
                      <a:r>
                        <a:rPr lang="en-US" sz="1400" b="1"/>
                        <a:t>Engagement</a:t>
                      </a:r>
                      <a:endParaRPr lang="en-US" sz="1400"/>
                    </a:p>
                  </a:txBody>
                  <a:tcPr marL="65929" marR="65929" marT="32965" marB="32965" anchor="ctr">
                    <a:lnL>
                      <a:noFill/>
                    </a:lnL>
                    <a:lnR>
                      <a:noFill/>
                    </a:lnR>
                    <a:lnT>
                      <a:noFill/>
                    </a:lnT>
                    <a:lnB>
                      <a:noFill/>
                    </a:lnB>
                    <a:noFill/>
                  </a:tcPr>
                </a:tc>
                <a:tc>
                  <a:txBody>
                    <a:bodyPr/>
                    <a:lstStyle/>
                    <a:p>
                      <a:pPr>
                        <a:buNone/>
                      </a:pPr>
                      <a:r>
                        <a:rPr lang="en-US" sz="1400"/>
                        <a:t>No-show rate</a:t>
                      </a:r>
                    </a:p>
                  </a:txBody>
                  <a:tcPr marL="65929" marR="65929" marT="32965" marB="32965" anchor="ctr">
                    <a:lnL>
                      <a:noFill/>
                    </a:lnL>
                    <a:lnR>
                      <a:noFill/>
                    </a:lnR>
                    <a:lnT>
                      <a:noFill/>
                    </a:lnT>
                    <a:lnB>
                      <a:noFill/>
                    </a:lnB>
                    <a:noFill/>
                  </a:tcPr>
                </a:tc>
                <a:tc>
                  <a:txBody>
                    <a:bodyPr/>
                    <a:lstStyle/>
                    <a:p>
                      <a:pPr>
                        <a:buNone/>
                      </a:pPr>
                      <a:r>
                        <a:rPr lang="en-US" sz="1400"/>
                        <a:t>11% 🟡</a:t>
                      </a:r>
                    </a:p>
                  </a:txBody>
                  <a:tcPr marL="65929" marR="65929" marT="32965" marB="32965" anchor="ctr">
                    <a:lnL>
                      <a:noFill/>
                    </a:lnL>
                    <a:lnR>
                      <a:noFill/>
                    </a:lnR>
                    <a:lnT>
                      <a:noFill/>
                    </a:lnT>
                    <a:lnB>
                      <a:noFill/>
                    </a:lnB>
                    <a:noFill/>
                  </a:tcPr>
                </a:tc>
                <a:tc>
                  <a:txBody>
                    <a:bodyPr/>
                    <a:lstStyle/>
                    <a:p>
                      <a:pPr>
                        <a:buNone/>
                      </a:pPr>
                      <a:r>
                        <a:rPr lang="en-US" sz="1400"/>
                        <a:t>&lt;10%</a:t>
                      </a:r>
                    </a:p>
                  </a:txBody>
                  <a:tcPr marL="65929" marR="65929" marT="32965" marB="32965" anchor="ctr">
                    <a:lnL>
                      <a:noFill/>
                    </a:lnL>
                    <a:lnR>
                      <a:noFill/>
                    </a:lnR>
                    <a:lnT>
                      <a:noFill/>
                    </a:lnT>
                    <a:lnB>
                      <a:noFill/>
                    </a:lnB>
                    <a:noFill/>
                  </a:tcPr>
                </a:tc>
                <a:tc>
                  <a:txBody>
                    <a:bodyPr/>
                    <a:lstStyle/>
                    <a:p>
                      <a:pPr>
                        <a:buNone/>
                      </a:pPr>
                      <a:r>
                        <a:rPr lang="en-US" sz="140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2882005311"/>
                  </a:ext>
                </a:extLst>
              </a:tr>
              <a:tr h="564860">
                <a:tc>
                  <a:txBody>
                    <a:bodyPr/>
                    <a:lstStyle/>
                    <a:p>
                      <a:pPr>
                        <a:buNone/>
                      </a:pPr>
                      <a:br>
                        <a:rPr lang="en-US" sz="1400"/>
                      </a:br>
                      <a:endParaRPr lang="en-US" sz="1400"/>
                    </a:p>
                  </a:txBody>
                  <a:tcPr marL="65929" marR="65929" marT="32965" marB="32965" anchor="ctr">
                    <a:lnL>
                      <a:noFill/>
                    </a:lnL>
                    <a:lnR>
                      <a:noFill/>
                    </a:lnR>
                    <a:lnT>
                      <a:noFill/>
                    </a:lnT>
                    <a:lnB>
                      <a:noFill/>
                    </a:lnB>
                    <a:noFill/>
                  </a:tcPr>
                </a:tc>
                <a:tc>
                  <a:txBody>
                    <a:bodyPr/>
                    <a:lstStyle/>
                    <a:p>
                      <a:pPr>
                        <a:buNone/>
                      </a:pPr>
                      <a:r>
                        <a:rPr lang="en-US" sz="1400"/>
                        <a:t>Avg. days from referral to intake</a:t>
                      </a:r>
                    </a:p>
                  </a:txBody>
                  <a:tcPr marL="65929" marR="65929" marT="32965" marB="32965" anchor="ctr">
                    <a:lnL>
                      <a:noFill/>
                    </a:lnL>
                    <a:lnR>
                      <a:noFill/>
                    </a:lnR>
                    <a:lnT>
                      <a:noFill/>
                    </a:lnT>
                    <a:lnB>
                      <a:noFill/>
                    </a:lnB>
                    <a:noFill/>
                  </a:tcPr>
                </a:tc>
                <a:tc>
                  <a:txBody>
                    <a:bodyPr/>
                    <a:lstStyle/>
                    <a:p>
                      <a:pPr>
                        <a:buNone/>
                      </a:pPr>
                      <a:r>
                        <a:rPr lang="en-US" sz="1400"/>
                        <a:t>9 days 🟡</a:t>
                      </a:r>
                    </a:p>
                  </a:txBody>
                  <a:tcPr marL="65929" marR="65929" marT="32965" marB="32965" anchor="ctr">
                    <a:lnL>
                      <a:noFill/>
                    </a:lnL>
                    <a:lnR>
                      <a:noFill/>
                    </a:lnR>
                    <a:lnT>
                      <a:noFill/>
                    </a:lnT>
                    <a:lnB>
                      <a:noFill/>
                    </a:lnB>
                    <a:noFill/>
                  </a:tcPr>
                </a:tc>
                <a:tc>
                  <a:txBody>
                    <a:bodyPr/>
                    <a:lstStyle/>
                    <a:p>
                      <a:pPr>
                        <a:buNone/>
                      </a:pPr>
                      <a:r>
                        <a:rPr lang="en-US" sz="1400"/>
                        <a:t>&lt;7 days</a:t>
                      </a:r>
                    </a:p>
                  </a:txBody>
                  <a:tcPr marL="65929" marR="65929" marT="32965" marB="32965" anchor="ctr">
                    <a:lnL>
                      <a:noFill/>
                    </a:lnL>
                    <a:lnR>
                      <a:noFill/>
                    </a:lnR>
                    <a:lnT>
                      <a:noFill/>
                    </a:lnT>
                    <a:lnB>
                      <a:noFill/>
                    </a:lnB>
                    <a:noFill/>
                  </a:tcPr>
                </a:tc>
                <a:tc>
                  <a:txBody>
                    <a:bodyPr/>
                    <a:lstStyle/>
                    <a:p>
                      <a:pPr>
                        <a:buNone/>
                      </a:pPr>
                      <a:r>
                        <a:rPr lang="en-US" sz="140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920293706"/>
                  </a:ext>
                </a:extLst>
              </a:tr>
              <a:tr h="564860">
                <a:tc>
                  <a:txBody>
                    <a:bodyPr/>
                    <a:lstStyle/>
                    <a:p>
                      <a:pPr>
                        <a:buNone/>
                      </a:pPr>
                      <a:r>
                        <a:rPr lang="en-US" sz="1400" b="1"/>
                        <a:t>Task Completion</a:t>
                      </a:r>
                      <a:endParaRPr lang="en-US" sz="1400"/>
                    </a:p>
                  </a:txBody>
                  <a:tcPr marL="65929" marR="65929" marT="32965" marB="32965" anchor="ctr">
                    <a:lnL>
                      <a:noFill/>
                    </a:lnL>
                    <a:lnR>
                      <a:noFill/>
                    </a:lnR>
                    <a:lnT>
                      <a:noFill/>
                    </a:lnT>
                    <a:lnB>
                      <a:noFill/>
                    </a:lnB>
                    <a:noFill/>
                  </a:tcPr>
                </a:tc>
                <a:tc>
                  <a:txBody>
                    <a:bodyPr/>
                    <a:lstStyle/>
                    <a:p>
                      <a:pPr>
                        <a:buNone/>
                      </a:pPr>
                      <a:r>
                        <a:rPr lang="en-US" sz="1400"/>
                        <a:t>Delegable tasks reassigned</a:t>
                      </a:r>
                    </a:p>
                  </a:txBody>
                  <a:tcPr marL="65929" marR="65929" marT="32965" marB="32965" anchor="ctr">
                    <a:lnL>
                      <a:noFill/>
                    </a:lnL>
                    <a:lnR>
                      <a:noFill/>
                    </a:lnR>
                    <a:lnT>
                      <a:noFill/>
                    </a:lnT>
                    <a:lnB>
                      <a:noFill/>
                    </a:lnB>
                    <a:noFill/>
                  </a:tcPr>
                </a:tc>
                <a:tc>
                  <a:txBody>
                    <a:bodyPr/>
                    <a:lstStyle/>
                    <a:p>
                      <a:pPr>
                        <a:buNone/>
                      </a:pPr>
                      <a:r>
                        <a:rPr lang="en-US" sz="1400"/>
                        <a:t>72% 🟡</a:t>
                      </a:r>
                    </a:p>
                  </a:txBody>
                  <a:tcPr marL="65929" marR="65929" marT="32965" marB="32965" anchor="ctr">
                    <a:lnL>
                      <a:noFill/>
                    </a:lnL>
                    <a:lnR>
                      <a:noFill/>
                    </a:lnR>
                    <a:lnT>
                      <a:noFill/>
                    </a:lnT>
                    <a:lnB>
                      <a:noFill/>
                    </a:lnB>
                    <a:noFill/>
                  </a:tcPr>
                </a:tc>
                <a:tc>
                  <a:txBody>
                    <a:bodyPr/>
                    <a:lstStyle/>
                    <a:p>
                      <a:pPr>
                        <a:buNone/>
                      </a:pPr>
                      <a:r>
                        <a:rPr lang="en-US" sz="1400"/>
                        <a:t>80%+</a:t>
                      </a:r>
                    </a:p>
                  </a:txBody>
                  <a:tcPr marL="65929" marR="65929" marT="32965" marB="32965" anchor="ctr">
                    <a:lnL>
                      <a:noFill/>
                    </a:lnL>
                    <a:lnR>
                      <a:noFill/>
                    </a:lnR>
                    <a:lnT>
                      <a:noFill/>
                    </a:lnT>
                    <a:lnB>
                      <a:noFill/>
                    </a:lnB>
                    <a:noFill/>
                  </a:tcPr>
                </a:tc>
                <a:tc>
                  <a:txBody>
                    <a:bodyPr/>
                    <a:lstStyle/>
                    <a:p>
                      <a:pPr>
                        <a:buNone/>
                      </a:pPr>
                      <a:r>
                        <a:rPr lang="en-US" sz="140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3749283745"/>
                  </a:ext>
                </a:extLst>
              </a:tr>
              <a:tr h="807000">
                <a:tc>
                  <a:txBody>
                    <a:bodyPr/>
                    <a:lstStyle/>
                    <a:p>
                      <a:pPr>
                        <a:buNone/>
                      </a:pPr>
                      <a:br>
                        <a:rPr lang="en-US" sz="1400"/>
                      </a:br>
                      <a:endParaRPr lang="en-US" sz="1400"/>
                    </a:p>
                  </a:txBody>
                  <a:tcPr marL="65929" marR="65929" marT="32965" marB="32965" anchor="ctr">
                    <a:lnL>
                      <a:noFill/>
                    </a:lnL>
                    <a:lnR>
                      <a:noFill/>
                    </a:lnR>
                    <a:lnT>
                      <a:noFill/>
                    </a:lnT>
                    <a:lnB>
                      <a:noFill/>
                    </a:lnB>
                    <a:noFill/>
                  </a:tcPr>
                </a:tc>
                <a:tc>
                  <a:txBody>
                    <a:bodyPr/>
                    <a:lstStyle/>
                    <a:p>
                      <a:pPr>
                        <a:buNone/>
                      </a:pPr>
                      <a:r>
                        <a:rPr lang="en-US" sz="1400"/>
                        <a:t>Documentation completed within 24 hrs</a:t>
                      </a:r>
                    </a:p>
                  </a:txBody>
                  <a:tcPr marL="65929" marR="65929" marT="32965" marB="32965" anchor="ctr">
                    <a:lnL>
                      <a:noFill/>
                    </a:lnL>
                    <a:lnR>
                      <a:noFill/>
                    </a:lnR>
                    <a:lnT>
                      <a:noFill/>
                    </a:lnT>
                    <a:lnB>
                      <a:noFill/>
                    </a:lnB>
                    <a:noFill/>
                  </a:tcPr>
                </a:tc>
                <a:tc>
                  <a:txBody>
                    <a:bodyPr/>
                    <a:lstStyle/>
                    <a:p>
                      <a:pPr>
                        <a:buNone/>
                      </a:pPr>
                      <a:r>
                        <a:rPr lang="en-US" sz="1400"/>
                        <a:t>96% 🟢</a:t>
                      </a:r>
                    </a:p>
                  </a:txBody>
                  <a:tcPr marL="65929" marR="65929" marT="32965" marB="32965" anchor="ctr">
                    <a:lnL>
                      <a:noFill/>
                    </a:lnL>
                    <a:lnR>
                      <a:noFill/>
                    </a:lnR>
                    <a:lnT>
                      <a:noFill/>
                    </a:lnT>
                    <a:lnB>
                      <a:noFill/>
                    </a:lnB>
                    <a:noFill/>
                  </a:tcPr>
                </a:tc>
                <a:tc>
                  <a:txBody>
                    <a:bodyPr/>
                    <a:lstStyle/>
                    <a:p>
                      <a:pPr>
                        <a:buNone/>
                      </a:pPr>
                      <a:r>
                        <a:rPr lang="en-US" sz="1400"/>
                        <a:t>95%+</a:t>
                      </a:r>
                    </a:p>
                  </a:txBody>
                  <a:tcPr marL="65929" marR="65929" marT="32965" marB="32965" anchor="ctr">
                    <a:lnL>
                      <a:noFill/>
                    </a:lnL>
                    <a:lnR>
                      <a:noFill/>
                    </a:lnR>
                    <a:lnT>
                      <a:noFill/>
                    </a:lnT>
                    <a:lnB>
                      <a:noFill/>
                    </a:lnB>
                    <a:noFill/>
                  </a:tcPr>
                </a:tc>
                <a:tc>
                  <a:txBody>
                    <a:bodyPr/>
                    <a:lstStyle/>
                    <a:p>
                      <a:pPr>
                        <a:buNone/>
                      </a:pPr>
                      <a:r>
                        <a:rPr lang="en-US" sz="140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373087249"/>
                  </a:ext>
                </a:extLst>
              </a:tr>
              <a:tr h="564860">
                <a:tc>
                  <a:txBody>
                    <a:bodyPr/>
                    <a:lstStyle/>
                    <a:p>
                      <a:pPr>
                        <a:buNone/>
                      </a:pPr>
                      <a:r>
                        <a:rPr lang="en-US" sz="1400" b="1"/>
                        <a:t>Satisfaction</a:t>
                      </a:r>
                      <a:endParaRPr lang="en-US" sz="1400"/>
                    </a:p>
                  </a:txBody>
                  <a:tcPr marL="65929" marR="65929" marT="32965" marB="32965" anchor="ctr">
                    <a:lnL>
                      <a:noFill/>
                    </a:lnL>
                    <a:lnR>
                      <a:noFill/>
                    </a:lnR>
                    <a:lnT>
                      <a:noFill/>
                    </a:lnT>
                    <a:lnB>
                      <a:noFill/>
                    </a:lnB>
                    <a:noFill/>
                  </a:tcPr>
                </a:tc>
                <a:tc>
                  <a:txBody>
                    <a:bodyPr/>
                    <a:lstStyle/>
                    <a:p>
                      <a:pPr>
                        <a:buNone/>
                      </a:pPr>
                      <a:r>
                        <a:rPr lang="en-US" sz="1400"/>
                        <a:t>Client satisfaction (quarterly survey)</a:t>
                      </a:r>
                    </a:p>
                  </a:txBody>
                  <a:tcPr marL="65929" marR="65929" marT="32965" marB="32965" anchor="ctr">
                    <a:lnL>
                      <a:noFill/>
                    </a:lnL>
                    <a:lnR>
                      <a:noFill/>
                    </a:lnR>
                    <a:lnT>
                      <a:noFill/>
                    </a:lnT>
                    <a:lnB>
                      <a:noFill/>
                    </a:lnB>
                    <a:noFill/>
                  </a:tcPr>
                </a:tc>
                <a:tc>
                  <a:txBody>
                    <a:bodyPr/>
                    <a:lstStyle/>
                    <a:p>
                      <a:pPr>
                        <a:buNone/>
                      </a:pPr>
                      <a:r>
                        <a:rPr lang="en-US" sz="1400"/>
                        <a:t>88% 🟢</a:t>
                      </a:r>
                    </a:p>
                  </a:txBody>
                  <a:tcPr marL="65929" marR="65929" marT="32965" marB="32965" anchor="ctr">
                    <a:lnL>
                      <a:noFill/>
                    </a:lnL>
                    <a:lnR>
                      <a:noFill/>
                    </a:lnR>
                    <a:lnT>
                      <a:noFill/>
                    </a:lnT>
                    <a:lnB>
                      <a:noFill/>
                    </a:lnB>
                    <a:noFill/>
                  </a:tcPr>
                </a:tc>
                <a:tc>
                  <a:txBody>
                    <a:bodyPr/>
                    <a:lstStyle/>
                    <a:p>
                      <a:pPr>
                        <a:buNone/>
                      </a:pPr>
                      <a:r>
                        <a:rPr lang="en-US" sz="1400"/>
                        <a:t>85%+</a:t>
                      </a:r>
                    </a:p>
                  </a:txBody>
                  <a:tcPr marL="65929" marR="65929" marT="32965" marB="32965" anchor="ctr">
                    <a:lnL>
                      <a:noFill/>
                    </a:lnL>
                    <a:lnR>
                      <a:noFill/>
                    </a:lnR>
                    <a:lnT>
                      <a:noFill/>
                    </a:lnT>
                    <a:lnB>
                      <a:noFill/>
                    </a:lnB>
                    <a:noFill/>
                  </a:tcPr>
                </a:tc>
                <a:tc>
                  <a:txBody>
                    <a:bodyPr/>
                    <a:lstStyle/>
                    <a:p>
                      <a:pPr>
                        <a:buNone/>
                      </a:pPr>
                      <a:r>
                        <a:rPr lang="en-US" sz="140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3350962222"/>
                  </a:ext>
                </a:extLst>
              </a:tr>
              <a:tr h="807000">
                <a:tc>
                  <a:txBody>
                    <a:bodyPr/>
                    <a:lstStyle/>
                    <a:p>
                      <a:pPr>
                        <a:buNone/>
                      </a:pPr>
                      <a:br>
                        <a:rPr lang="en-US" sz="1400"/>
                      </a:br>
                      <a:endParaRPr lang="en-US" sz="1400"/>
                    </a:p>
                  </a:txBody>
                  <a:tcPr marL="65929" marR="65929" marT="32965" marB="32965" anchor="ctr">
                    <a:lnL>
                      <a:noFill/>
                    </a:lnL>
                    <a:lnR>
                      <a:noFill/>
                    </a:lnR>
                    <a:lnT>
                      <a:noFill/>
                    </a:lnT>
                    <a:lnB>
                      <a:noFill/>
                    </a:lnB>
                    <a:noFill/>
                  </a:tcPr>
                </a:tc>
                <a:tc>
                  <a:txBody>
                    <a:bodyPr/>
                    <a:lstStyle/>
                    <a:p>
                      <a:pPr>
                        <a:buNone/>
                      </a:pPr>
                      <a:r>
                        <a:rPr lang="en-US" sz="1400"/>
                        <a:t>Peer/staff satisfaction (internal survey)</a:t>
                      </a:r>
                    </a:p>
                  </a:txBody>
                  <a:tcPr marL="65929" marR="65929" marT="32965" marB="32965" anchor="ctr">
                    <a:lnL>
                      <a:noFill/>
                    </a:lnL>
                    <a:lnR>
                      <a:noFill/>
                    </a:lnR>
                    <a:lnT>
                      <a:noFill/>
                    </a:lnT>
                    <a:lnB>
                      <a:noFill/>
                    </a:lnB>
                    <a:noFill/>
                  </a:tcPr>
                </a:tc>
                <a:tc>
                  <a:txBody>
                    <a:bodyPr/>
                    <a:lstStyle/>
                    <a:p>
                      <a:pPr>
                        <a:buNone/>
                      </a:pPr>
                      <a:r>
                        <a:rPr lang="en-US" sz="1400"/>
                        <a:t>82% 🟡</a:t>
                      </a:r>
                    </a:p>
                  </a:txBody>
                  <a:tcPr marL="65929" marR="65929" marT="32965" marB="32965" anchor="ctr">
                    <a:lnL>
                      <a:noFill/>
                    </a:lnL>
                    <a:lnR>
                      <a:noFill/>
                    </a:lnR>
                    <a:lnT>
                      <a:noFill/>
                    </a:lnT>
                    <a:lnB>
                      <a:noFill/>
                    </a:lnB>
                    <a:noFill/>
                  </a:tcPr>
                </a:tc>
                <a:tc>
                  <a:txBody>
                    <a:bodyPr/>
                    <a:lstStyle/>
                    <a:p>
                      <a:pPr>
                        <a:buNone/>
                      </a:pPr>
                      <a:r>
                        <a:rPr lang="en-US" sz="1400"/>
                        <a:t>85%+</a:t>
                      </a:r>
                    </a:p>
                  </a:txBody>
                  <a:tcPr marL="65929" marR="65929" marT="32965" marB="32965" anchor="ctr">
                    <a:lnL>
                      <a:noFill/>
                    </a:lnL>
                    <a:lnR>
                      <a:noFill/>
                    </a:lnR>
                    <a:lnT>
                      <a:noFill/>
                    </a:lnT>
                    <a:lnB>
                      <a:noFill/>
                    </a:lnB>
                    <a:noFill/>
                  </a:tcPr>
                </a:tc>
                <a:tc>
                  <a:txBody>
                    <a:bodyPr/>
                    <a:lstStyle/>
                    <a:p>
                      <a:pPr>
                        <a:buNone/>
                      </a:pPr>
                      <a:r>
                        <a:rPr lang="en-US" sz="1400" dirty="0"/>
                        <a:t>↑ 🟢</a:t>
                      </a:r>
                    </a:p>
                  </a:txBody>
                  <a:tcPr marL="65929" marR="65929" marT="32965" marB="32965" anchor="ctr">
                    <a:lnL>
                      <a:noFill/>
                    </a:lnL>
                    <a:lnR>
                      <a:noFill/>
                    </a:lnR>
                    <a:lnT>
                      <a:noFill/>
                    </a:lnT>
                    <a:lnB>
                      <a:noFill/>
                    </a:lnB>
                    <a:noFill/>
                  </a:tcPr>
                </a:tc>
                <a:extLst>
                  <a:ext uri="{0D108BD9-81ED-4DB2-BD59-A6C34878D82A}">
                    <a16:rowId xmlns:a16="http://schemas.microsoft.com/office/drawing/2014/main" val="3314329361"/>
                  </a:ext>
                </a:extLst>
              </a:tr>
            </a:tbl>
          </a:graphicData>
        </a:graphic>
      </p:graphicFrame>
      <p:sp>
        <p:nvSpPr>
          <p:cNvPr id="3" name="Rectangle 1">
            <a:extLst>
              <a:ext uri="{FF2B5EF4-FFF2-40B4-BE49-F238E27FC236}">
                <a16:creationId xmlns:a16="http://schemas.microsoft.com/office/drawing/2014/main" id="{3DBE661C-3C57-67E0-184C-71759AE125E4}"/>
              </a:ext>
            </a:extLst>
          </p:cNvPr>
          <p:cNvSpPr>
            <a:spLocks noChangeArrowheads="1"/>
          </p:cNvSpPr>
          <p:nvPr/>
        </p:nvSpPr>
        <p:spPr bwMode="auto">
          <a:xfrm>
            <a:off x="1768644" y="232714"/>
            <a:ext cx="12222653"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rgbClr val="000000"/>
                </a:solidFill>
                <a:effectLst/>
                <a:latin typeface="Arial" panose="020B0604020202020204" pitchFamily="34" charset="0"/>
              </a:rPr>
              <a:t>Peer Metrics &amp; Feedback Dashboard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ABAA1F2-5B46-EE1C-96E8-F5A33DDC5FA0}"/>
              </a:ext>
            </a:extLst>
          </p:cNvPr>
          <p:cNvSpPr>
            <a:spLocks noChangeArrowheads="1"/>
          </p:cNvSpPr>
          <p:nvPr/>
        </p:nvSpPr>
        <p:spPr bwMode="auto">
          <a:xfrm>
            <a:off x="-30653" y="1017991"/>
            <a:ext cx="12222653" cy="45719"/>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17994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19CA6-CEE8-66F9-91C2-4CF593C36B76}"/>
              </a:ext>
            </a:extLst>
          </p:cNvPr>
          <p:cNvSpPr>
            <a:spLocks noGrp="1"/>
          </p:cNvSpPr>
          <p:nvPr>
            <p:ph type="title"/>
          </p:nvPr>
        </p:nvSpPr>
        <p:spPr/>
        <p:txBody>
          <a:bodyPr/>
          <a:lstStyle/>
          <a:p>
            <a:r>
              <a:rPr lang="en-US" b="1" dirty="0"/>
              <a:t>Key Takeaways</a:t>
            </a:r>
            <a:br>
              <a:rPr lang="en-US" b="1" dirty="0"/>
            </a:br>
            <a:endParaRPr lang="en-US" dirty="0"/>
          </a:p>
        </p:txBody>
      </p:sp>
      <p:sp>
        <p:nvSpPr>
          <p:cNvPr id="3" name="Content Placeholder 2">
            <a:extLst>
              <a:ext uri="{FF2B5EF4-FFF2-40B4-BE49-F238E27FC236}">
                <a16:creationId xmlns:a16="http://schemas.microsoft.com/office/drawing/2014/main" id="{83D8FEC9-D969-D071-036D-3A1D37A4E963}"/>
              </a:ext>
            </a:extLst>
          </p:cNvPr>
          <p:cNvSpPr>
            <a:spLocks noGrp="1"/>
          </p:cNvSpPr>
          <p:nvPr>
            <p:ph idx="1"/>
          </p:nvPr>
        </p:nvSpPr>
        <p:spPr/>
        <p:txBody>
          <a:bodyPr/>
          <a:lstStyle/>
          <a:p>
            <a:r>
              <a:rPr lang="en-US" dirty="0"/>
              <a:t>Metrics demonstrate the value of peers and highlight opportunities for improvement.</a:t>
            </a:r>
          </a:p>
          <a:p>
            <a:r>
              <a:rPr lang="en-US" dirty="0"/>
              <a:t>Core metrics include outcomes, engagement, task completion, and satisfaction.</a:t>
            </a:r>
          </a:p>
          <a:p>
            <a:r>
              <a:rPr lang="en-US" dirty="0"/>
              <a:t>Feedback loops ensure data is used to refine practice, not just report performance.</a:t>
            </a:r>
          </a:p>
          <a:p>
            <a:r>
              <a:rPr lang="en-US" dirty="0"/>
              <a:t>Case examples show how feedback loops can uncover barriers and drive rapid change.</a:t>
            </a:r>
          </a:p>
          <a:p>
            <a:endParaRPr lang="en-US" dirty="0"/>
          </a:p>
        </p:txBody>
      </p:sp>
    </p:spTree>
    <p:extLst>
      <p:ext uri="{BB962C8B-B14F-4D97-AF65-F5344CB8AC3E}">
        <p14:creationId xmlns:p14="http://schemas.microsoft.com/office/powerpoint/2010/main" val="24702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D0B98-AD14-1517-F356-4D5F7F5AFCC4}"/>
              </a:ext>
            </a:extLst>
          </p:cNvPr>
          <p:cNvSpPr>
            <a:spLocks noGrp="1"/>
          </p:cNvSpPr>
          <p:nvPr>
            <p:ph type="title"/>
          </p:nvPr>
        </p:nvSpPr>
        <p:spPr/>
        <p:txBody>
          <a:bodyPr/>
          <a:lstStyle/>
          <a:p>
            <a:r>
              <a:rPr lang="en-US" b="1" dirty="0"/>
              <a:t>Performance Metrics &amp; Feedback Loops: Using Data to Sustain Improvement</a:t>
            </a:r>
            <a:endParaRPr lang="en-US" dirty="0"/>
          </a:p>
        </p:txBody>
      </p:sp>
      <p:sp>
        <p:nvSpPr>
          <p:cNvPr id="3" name="Content Placeholder 2">
            <a:extLst>
              <a:ext uri="{FF2B5EF4-FFF2-40B4-BE49-F238E27FC236}">
                <a16:creationId xmlns:a16="http://schemas.microsoft.com/office/drawing/2014/main" id="{4523461C-40F3-756C-5CD3-C093954406CB}"/>
              </a:ext>
            </a:extLst>
          </p:cNvPr>
          <p:cNvSpPr>
            <a:spLocks noGrp="1"/>
          </p:cNvSpPr>
          <p:nvPr>
            <p:ph idx="1"/>
          </p:nvPr>
        </p:nvSpPr>
        <p:spPr/>
        <p:txBody>
          <a:bodyPr/>
          <a:lstStyle/>
          <a:p>
            <a:pPr marL="0" indent="0">
              <a:buNone/>
            </a:pPr>
            <a:r>
              <a:rPr lang="en-US" dirty="0"/>
              <a:t>The purpose of this module is to show how programs can measure the impact of peer roles and use structured feedback loops to continuously improve. Metrics tell us </a:t>
            </a:r>
            <a:r>
              <a:rPr lang="en-US" i="1" dirty="0"/>
              <a:t>what is happening</a:t>
            </a:r>
            <a:r>
              <a:rPr lang="en-US" dirty="0"/>
              <a:t>; feedback loops help us refine </a:t>
            </a:r>
            <a:r>
              <a:rPr lang="en-US" i="1" dirty="0"/>
              <a:t>how we respond</a:t>
            </a:r>
            <a:r>
              <a:rPr lang="en-US" dirty="0"/>
              <a:t>. Together, they ensure that peer integration is not a one-time initiative but an ongoing cycle of accountability and learning.</a:t>
            </a:r>
            <a:r>
              <a:rPr lang="en-US" b="1" dirty="0"/>
              <a:t> </a:t>
            </a:r>
            <a:endParaRPr lang="en-US" dirty="0"/>
          </a:p>
        </p:txBody>
      </p:sp>
    </p:spTree>
    <p:extLst>
      <p:ext uri="{BB962C8B-B14F-4D97-AF65-F5344CB8AC3E}">
        <p14:creationId xmlns:p14="http://schemas.microsoft.com/office/powerpoint/2010/main" val="3055635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5072F-AD86-FF9D-0B6F-57AF4A71641F}"/>
              </a:ext>
            </a:extLst>
          </p:cNvPr>
          <p:cNvSpPr>
            <a:spLocks noGrp="1"/>
          </p:cNvSpPr>
          <p:nvPr>
            <p:ph type="title"/>
          </p:nvPr>
        </p:nvSpPr>
        <p:spPr/>
        <p:txBody>
          <a:bodyPr/>
          <a:lstStyle/>
          <a:p>
            <a:r>
              <a:rPr lang="en-US" b="1" dirty="0"/>
              <a:t>Why Metrics &amp; Feedback Matter</a:t>
            </a:r>
            <a:br>
              <a:rPr lang="en-US" b="1" dirty="0"/>
            </a:br>
            <a:endParaRPr lang="en-US" dirty="0"/>
          </a:p>
        </p:txBody>
      </p:sp>
      <p:sp>
        <p:nvSpPr>
          <p:cNvPr id="3" name="Content Placeholder 2">
            <a:extLst>
              <a:ext uri="{FF2B5EF4-FFF2-40B4-BE49-F238E27FC236}">
                <a16:creationId xmlns:a16="http://schemas.microsoft.com/office/drawing/2014/main" id="{928D8174-2C58-7A40-CF54-96708C82AB62}"/>
              </a:ext>
            </a:extLst>
          </p:cNvPr>
          <p:cNvSpPr>
            <a:spLocks noGrp="1"/>
          </p:cNvSpPr>
          <p:nvPr>
            <p:ph idx="1"/>
          </p:nvPr>
        </p:nvSpPr>
        <p:spPr/>
        <p:txBody>
          <a:bodyPr/>
          <a:lstStyle/>
          <a:p>
            <a:pPr marL="0" indent="0">
              <a:buNone/>
            </a:pPr>
            <a:r>
              <a:rPr lang="en-US" dirty="0"/>
              <a:t>Without metrics, teams cannot know if peer integration is improving access or engagement. Without feedback loops, metrics become static reports rather than living tools for change. Tracking and refining ensures:</a:t>
            </a:r>
          </a:p>
          <a:p>
            <a:r>
              <a:rPr lang="en-US" dirty="0"/>
              <a:t>Transparency and accountability.</a:t>
            </a:r>
          </a:p>
          <a:p>
            <a:r>
              <a:rPr lang="en-US" dirty="0"/>
              <a:t>Visibility of peer contributions.</a:t>
            </a:r>
          </a:p>
          <a:p>
            <a:r>
              <a:rPr lang="en-US" dirty="0"/>
              <a:t>Early detection of problems.</a:t>
            </a:r>
          </a:p>
          <a:p>
            <a:r>
              <a:rPr lang="en-US" dirty="0"/>
              <a:t>Continuous improvement through data-informed decisions.</a:t>
            </a:r>
          </a:p>
          <a:p>
            <a:endParaRPr lang="en-US" dirty="0"/>
          </a:p>
        </p:txBody>
      </p:sp>
    </p:spTree>
    <p:extLst>
      <p:ext uri="{BB962C8B-B14F-4D97-AF65-F5344CB8AC3E}">
        <p14:creationId xmlns:p14="http://schemas.microsoft.com/office/powerpoint/2010/main" val="846597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82C24-80FF-0F57-61BC-B39C840C4979}"/>
              </a:ext>
            </a:extLst>
          </p:cNvPr>
          <p:cNvSpPr>
            <a:spLocks noGrp="1"/>
          </p:cNvSpPr>
          <p:nvPr>
            <p:ph type="title"/>
          </p:nvPr>
        </p:nvSpPr>
        <p:spPr/>
        <p:txBody>
          <a:bodyPr/>
          <a:lstStyle/>
          <a:p>
            <a:r>
              <a:rPr lang="en-US" b="1" dirty="0"/>
              <a:t>Core Metrics to Track</a:t>
            </a:r>
            <a:br>
              <a:rPr lang="en-US" b="1" dirty="0"/>
            </a:br>
            <a:endParaRPr lang="en-US" dirty="0"/>
          </a:p>
        </p:txBody>
      </p:sp>
      <p:sp>
        <p:nvSpPr>
          <p:cNvPr id="3" name="Content Placeholder 2">
            <a:extLst>
              <a:ext uri="{FF2B5EF4-FFF2-40B4-BE49-F238E27FC236}">
                <a16:creationId xmlns:a16="http://schemas.microsoft.com/office/drawing/2014/main" id="{4335AE93-97D0-2613-92A2-70D2183A2E8D}"/>
              </a:ext>
            </a:extLst>
          </p:cNvPr>
          <p:cNvSpPr>
            <a:spLocks noGrp="1"/>
          </p:cNvSpPr>
          <p:nvPr>
            <p:ph idx="1"/>
          </p:nvPr>
        </p:nvSpPr>
        <p:spPr>
          <a:xfrm>
            <a:off x="838200" y="1335504"/>
            <a:ext cx="10515600" cy="5005137"/>
          </a:xfrm>
        </p:spPr>
        <p:txBody>
          <a:bodyPr>
            <a:normAutofit fontScale="70000" lnSpcReduction="20000"/>
          </a:bodyPr>
          <a:lstStyle/>
          <a:p>
            <a:pPr marL="0" indent="0">
              <a:buNone/>
            </a:pPr>
            <a:r>
              <a:rPr lang="en-US" dirty="0"/>
              <a:t>The most useful metrics fall into four categories:</a:t>
            </a:r>
          </a:p>
          <a:p>
            <a:pPr marL="514350" indent="-514350">
              <a:buFont typeface="+mj-lt"/>
              <a:buAutoNum type="arabicPeriod"/>
            </a:pPr>
            <a:r>
              <a:rPr lang="en-US" b="1" dirty="0"/>
              <a:t>Peer-Driven Outcomes</a:t>
            </a:r>
            <a:endParaRPr lang="en-US" dirty="0"/>
          </a:p>
          <a:p>
            <a:pPr lvl="1"/>
            <a:r>
              <a:rPr lang="en-US" dirty="0"/>
              <a:t>Number of clients re-engaged after outreach.</a:t>
            </a:r>
          </a:p>
          <a:p>
            <a:pPr lvl="1"/>
            <a:r>
              <a:rPr lang="en-US" dirty="0"/>
              <a:t>Group participation and retention rates.</a:t>
            </a:r>
          </a:p>
          <a:p>
            <a:pPr lvl="1"/>
            <a:r>
              <a:rPr lang="en-US" dirty="0"/>
              <a:t>Client progress on recovery goals (non-clinical measures like housing stability, employment, or self-management).</a:t>
            </a:r>
          </a:p>
          <a:p>
            <a:pPr marL="514350" indent="-514350">
              <a:buFont typeface="+mj-lt"/>
              <a:buAutoNum type="arabicPeriod"/>
            </a:pPr>
            <a:r>
              <a:rPr lang="en-US" b="1" dirty="0"/>
              <a:t>Engagement Rates</a:t>
            </a:r>
            <a:endParaRPr lang="en-US" dirty="0"/>
          </a:p>
          <a:p>
            <a:pPr lvl="1"/>
            <a:r>
              <a:rPr lang="en-US" dirty="0"/>
              <a:t>No-show reduction (e.g., peers calling missed appointments).</a:t>
            </a:r>
          </a:p>
          <a:p>
            <a:pPr lvl="1"/>
            <a:r>
              <a:rPr lang="en-US" dirty="0"/>
              <a:t>Days from referral to intake/first appointment.</a:t>
            </a:r>
          </a:p>
          <a:p>
            <a:pPr lvl="1"/>
            <a:r>
              <a:rPr lang="en-US" dirty="0"/>
              <a:t>Client retention over 3–6 months.</a:t>
            </a:r>
          </a:p>
          <a:p>
            <a:pPr marL="514350" indent="-514350">
              <a:buFont typeface="+mj-lt"/>
              <a:buAutoNum type="arabicPeriod"/>
            </a:pPr>
            <a:r>
              <a:rPr lang="en-US" b="1" dirty="0"/>
              <a:t>Task Completion</a:t>
            </a:r>
            <a:endParaRPr lang="en-US" dirty="0"/>
          </a:p>
          <a:p>
            <a:pPr lvl="1"/>
            <a:r>
              <a:rPr lang="en-US" dirty="0"/>
              <a:t>Percentage of delegable tasks reassigned and completed (from delegation matrix).</a:t>
            </a:r>
          </a:p>
          <a:p>
            <a:pPr lvl="1"/>
            <a:r>
              <a:rPr lang="en-US" dirty="0"/>
              <a:t>Documentation timeliness (peer notes, activity logs).</a:t>
            </a:r>
          </a:p>
          <a:p>
            <a:pPr lvl="1"/>
            <a:r>
              <a:rPr lang="en-US" dirty="0"/>
              <a:t>Supervision follow-up items closed within timeframe.</a:t>
            </a:r>
          </a:p>
          <a:p>
            <a:pPr marL="514350" indent="-514350">
              <a:buFont typeface="+mj-lt"/>
              <a:buAutoNum type="arabicPeriod"/>
            </a:pPr>
            <a:r>
              <a:rPr lang="en-US" b="1" dirty="0"/>
              <a:t>Participant Satisfaction</a:t>
            </a:r>
            <a:endParaRPr lang="en-US" dirty="0"/>
          </a:p>
          <a:p>
            <a:pPr lvl="1"/>
            <a:r>
              <a:rPr lang="en-US" dirty="0"/>
              <a:t>Consumer satisfaction surveys (quarterly).</a:t>
            </a:r>
          </a:p>
          <a:p>
            <a:pPr lvl="1"/>
            <a:r>
              <a:rPr lang="en-US" dirty="0"/>
              <a:t>Peer/staff satisfaction and burnout surveys.</a:t>
            </a:r>
          </a:p>
          <a:p>
            <a:pPr lvl="1"/>
            <a:r>
              <a:rPr lang="en-US" dirty="0"/>
              <a:t>Feedback on clarity of roles and team collaboration.</a:t>
            </a:r>
          </a:p>
          <a:p>
            <a:endParaRPr lang="en-US" dirty="0"/>
          </a:p>
        </p:txBody>
      </p:sp>
    </p:spTree>
    <p:extLst>
      <p:ext uri="{BB962C8B-B14F-4D97-AF65-F5344CB8AC3E}">
        <p14:creationId xmlns:p14="http://schemas.microsoft.com/office/powerpoint/2010/main" val="2069464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F9C87-AA5F-61C7-32E8-508F10A01DB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E1225B7-12A7-F86C-E9DC-AD58564574B1}"/>
              </a:ext>
            </a:extLst>
          </p:cNvPr>
          <p:cNvSpPr>
            <a:spLocks noGrp="1"/>
          </p:cNvSpPr>
          <p:nvPr>
            <p:ph idx="1"/>
          </p:nvPr>
        </p:nvSpPr>
        <p:spPr/>
        <p:txBody>
          <a:bodyPr/>
          <a:lstStyle/>
          <a:p>
            <a:pPr marL="0" indent="0">
              <a:buNone/>
            </a:pPr>
            <a:r>
              <a:rPr lang="en-US" dirty="0"/>
              <a:t>In addition to program-wide metrics, it’s also important to set role-based productivity benchmarks for clinicians, peers, and supervisors. These benchmarks ensure each role is operating at top-of-license and allow teams to link daily performance with broader program outcomes.</a:t>
            </a:r>
          </a:p>
        </p:txBody>
      </p:sp>
    </p:spTree>
    <p:extLst>
      <p:ext uri="{BB962C8B-B14F-4D97-AF65-F5344CB8AC3E}">
        <p14:creationId xmlns:p14="http://schemas.microsoft.com/office/powerpoint/2010/main" val="2069849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906FA-1C2D-9DBC-63CF-FD8418F27FD6}"/>
              </a:ext>
            </a:extLst>
          </p:cNvPr>
          <p:cNvSpPr>
            <a:spLocks noGrp="1"/>
          </p:cNvSpPr>
          <p:nvPr>
            <p:ph type="title"/>
          </p:nvPr>
        </p:nvSpPr>
        <p:spPr/>
        <p:txBody>
          <a:bodyPr>
            <a:normAutofit fontScale="90000"/>
          </a:bodyPr>
          <a:lstStyle/>
          <a:p>
            <a:br>
              <a:rPr lang="en-US" sz="4000" b="1" dirty="0"/>
            </a:br>
            <a:r>
              <a:rPr lang="en-US" sz="4000" b="1" dirty="0"/>
              <a:t>Productivity Dashboards and Benchmarks</a:t>
            </a:r>
            <a:br>
              <a:rPr lang="en-US" b="1" dirty="0"/>
            </a:br>
            <a:r>
              <a:rPr lang="en-US" sz="3100" dirty="0"/>
              <a:t>Designing Role-Based Dashboards to Track Capacity, Efficiency, and Improvement</a:t>
            </a:r>
            <a:br>
              <a:rPr lang="en-US" dirty="0"/>
            </a:br>
            <a:endParaRPr lang="en-US" dirty="0"/>
          </a:p>
        </p:txBody>
      </p:sp>
      <p:graphicFrame>
        <p:nvGraphicFramePr>
          <p:cNvPr id="6" name="Content Placeholder 5">
            <a:extLst>
              <a:ext uri="{FF2B5EF4-FFF2-40B4-BE49-F238E27FC236}">
                <a16:creationId xmlns:a16="http://schemas.microsoft.com/office/drawing/2014/main" id="{6EF9F67A-5B7E-A52D-F860-7FE5C25D1E6D}"/>
              </a:ext>
            </a:extLst>
          </p:cNvPr>
          <p:cNvGraphicFramePr>
            <a:graphicFrameLocks noGrp="1"/>
          </p:cNvGraphicFramePr>
          <p:nvPr>
            <p:ph idx="1"/>
            <p:extLst>
              <p:ext uri="{D42A27DB-BD31-4B8C-83A1-F6EECF244321}">
                <p14:modId xmlns:p14="http://schemas.microsoft.com/office/powerpoint/2010/main" val="2145117820"/>
              </p:ext>
            </p:extLst>
          </p:nvPr>
        </p:nvGraphicFramePr>
        <p:xfrm>
          <a:off x="698350" y="1690688"/>
          <a:ext cx="10515600" cy="5044965"/>
        </p:xfrm>
        <a:graphic>
          <a:graphicData uri="http://schemas.openxmlformats.org/drawingml/2006/table">
            <a:tbl>
              <a:tblPr/>
              <a:tblGrid>
                <a:gridCol w="3505200">
                  <a:extLst>
                    <a:ext uri="{9D8B030D-6E8A-4147-A177-3AD203B41FA5}">
                      <a16:colId xmlns:a16="http://schemas.microsoft.com/office/drawing/2014/main" val="2232187889"/>
                    </a:ext>
                  </a:extLst>
                </a:gridCol>
                <a:gridCol w="3505200">
                  <a:extLst>
                    <a:ext uri="{9D8B030D-6E8A-4147-A177-3AD203B41FA5}">
                      <a16:colId xmlns:a16="http://schemas.microsoft.com/office/drawing/2014/main" val="489410802"/>
                    </a:ext>
                  </a:extLst>
                </a:gridCol>
                <a:gridCol w="3505200">
                  <a:extLst>
                    <a:ext uri="{9D8B030D-6E8A-4147-A177-3AD203B41FA5}">
                      <a16:colId xmlns:a16="http://schemas.microsoft.com/office/drawing/2014/main" val="1095608350"/>
                    </a:ext>
                  </a:extLst>
                </a:gridCol>
              </a:tblGrid>
              <a:tr h="6306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sz="2400" dirty="0"/>
                        <a:t>Sample Dashboard</a:t>
                      </a:r>
                    </a:p>
                  </a:txBody>
                  <a:tcPr anchor="ctr">
                    <a:lnL>
                      <a:noFill/>
                    </a:lnL>
                    <a:lnR>
                      <a:noFill/>
                    </a:lnR>
                    <a:lnT>
                      <a:noFill/>
                    </a:lnT>
                    <a:lnB>
                      <a:noFill/>
                    </a:lnB>
                    <a:noFill/>
                  </a:tcPr>
                </a:tc>
                <a:tc>
                  <a:txBody>
                    <a:bodyPr/>
                    <a:lstStyle/>
                    <a:p>
                      <a:endParaRPr lang="en-US" dirty="0"/>
                    </a:p>
                  </a:txBody>
                  <a:tcPr anchor="ctr">
                    <a:lnL>
                      <a:noFill/>
                    </a:lnL>
                    <a:lnR>
                      <a:noFill/>
                    </a:lnR>
                    <a:lnT>
                      <a:noFill/>
                    </a:lnT>
                    <a:lnB>
                      <a:noFill/>
                    </a:lnB>
                    <a:noFill/>
                  </a:tcPr>
                </a:tc>
                <a:tc>
                  <a:txBody>
                    <a:bodyPr/>
                    <a:lstStyle/>
                    <a:p>
                      <a:endParaRPr lang="en-US" dirty="0"/>
                    </a:p>
                  </a:txBody>
                  <a:tcPr anchor="ctr">
                    <a:lnL>
                      <a:noFill/>
                    </a:lnL>
                    <a:lnR>
                      <a:noFill/>
                    </a:lnR>
                    <a:lnT>
                      <a:noFill/>
                    </a:lnT>
                    <a:lnB>
                      <a:noFill/>
                    </a:lnB>
                    <a:noFill/>
                  </a:tcPr>
                </a:tc>
                <a:extLst>
                  <a:ext uri="{0D108BD9-81ED-4DB2-BD59-A6C34878D82A}">
                    <a16:rowId xmlns:a16="http://schemas.microsoft.com/office/drawing/2014/main" val="2613509533"/>
                  </a:ext>
                </a:extLst>
              </a:tr>
              <a:tr h="1103586">
                <a:tc>
                  <a:txBody>
                    <a:bodyPr/>
                    <a:lstStyle/>
                    <a:p>
                      <a:r>
                        <a:rPr lang="en-US" u="sng" dirty="0"/>
                        <a:t>Role</a:t>
                      </a:r>
                    </a:p>
                  </a:txBody>
                  <a:tcPr anchor="ctr">
                    <a:lnL>
                      <a:noFill/>
                    </a:lnL>
                    <a:lnR>
                      <a:noFill/>
                    </a:lnR>
                    <a:lnT>
                      <a:noFill/>
                    </a:lnT>
                    <a:lnB>
                      <a:noFill/>
                    </a:lnB>
                    <a:noFill/>
                  </a:tcPr>
                </a:tc>
                <a:tc>
                  <a:txBody>
                    <a:bodyPr/>
                    <a:lstStyle/>
                    <a:p>
                      <a:r>
                        <a:rPr lang="en-US" u="sng" dirty="0"/>
                        <a:t>Key Productivity Metrics</a:t>
                      </a:r>
                    </a:p>
                  </a:txBody>
                  <a:tcPr anchor="ctr">
                    <a:lnL>
                      <a:noFill/>
                    </a:lnL>
                    <a:lnR>
                      <a:noFill/>
                    </a:lnR>
                    <a:lnT>
                      <a:noFill/>
                    </a:lnT>
                    <a:lnB>
                      <a:noFill/>
                    </a:lnB>
                    <a:noFill/>
                  </a:tcPr>
                </a:tc>
                <a:tc>
                  <a:txBody>
                    <a:bodyPr/>
                    <a:lstStyle/>
                    <a:p>
                      <a:r>
                        <a:rPr lang="en-US" u="sng" dirty="0"/>
                        <a:t>Benchmark Goal</a:t>
                      </a:r>
                    </a:p>
                  </a:txBody>
                  <a:tcPr anchor="ctr">
                    <a:lnL>
                      <a:noFill/>
                    </a:lnL>
                    <a:lnR>
                      <a:noFill/>
                    </a:lnR>
                    <a:lnT>
                      <a:noFill/>
                    </a:lnT>
                    <a:lnB>
                      <a:noFill/>
                    </a:lnB>
                    <a:noFill/>
                  </a:tcPr>
                </a:tc>
                <a:extLst>
                  <a:ext uri="{0D108BD9-81ED-4DB2-BD59-A6C34878D82A}">
                    <a16:rowId xmlns:a16="http://schemas.microsoft.com/office/drawing/2014/main" val="3353936209"/>
                  </a:ext>
                </a:extLst>
              </a:tr>
              <a:tr h="1103586">
                <a:tc>
                  <a:txBody>
                    <a:bodyPr/>
                    <a:lstStyle/>
                    <a:p>
                      <a:r>
                        <a:rPr lang="en-US" b="1" dirty="0"/>
                        <a:t>Clinician</a:t>
                      </a:r>
                    </a:p>
                  </a:txBody>
                  <a:tcPr anchor="ctr">
                    <a:lnL>
                      <a:noFill/>
                    </a:lnL>
                    <a:lnR>
                      <a:noFill/>
                    </a:lnR>
                    <a:lnT>
                      <a:noFill/>
                    </a:lnT>
                    <a:lnB>
                      <a:noFill/>
                    </a:lnB>
                    <a:noFill/>
                  </a:tcPr>
                </a:tc>
                <a:tc>
                  <a:txBody>
                    <a:bodyPr/>
                    <a:lstStyle/>
                    <a:p>
                      <a:r>
                        <a:rPr lang="en-US"/>
                        <a:t>Billable hours per week, no-show rate, time-to-doc closure</a:t>
                      </a:r>
                    </a:p>
                  </a:txBody>
                  <a:tcPr anchor="ctr">
                    <a:lnL>
                      <a:noFill/>
                    </a:lnL>
                    <a:lnR>
                      <a:noFill/>
                    </a:lnR>
                    <a:lnT>
                      <a:noFill/>
                    </a:lnT>
                    <a:lnB>
                      <a:noFill/>
                    </a:lnB>
                    <a:noFill/>
                  </a:tcPr>
                </a:tc>
                <a:tc>
                  <a:txBody>
                    <a:bodyPr/>
                    <a:lstStyle/>
                    <a:p>
                      <a:r>
                        <a:rPr lang="en-US"/>
                        <a:t>≥26 billable hrs, &lt;15% no-show</a:t>
                      </a:r>
                    </a:p>
                  </a:txBody>
                  <a:tcPr anchor="ctr">
                    <a:lnL>
                      <a:noFill/>
                    </a:lnL>
                    <a:lnR>
                      <a:noFill/>
                    </a:lnR>
                    <a:lnT>
                      <a:noFill/>
                    </a:lnT>
                    <a:lnB>
                      <a:noFill/>
                    </a:lnB>
                    <a:noFill/>
                  </a:tcPr>
                </a:tc>
                <a:extLst>
                  <a:ext uri="{0D108BD9-81ED-4DB2-BD59-A6C34878D82A}">
                    <a16:rowId xmlns:a16="http://schemas.microsoft.com/office/drawing/2014/main" val="3572485901"/>
                  </a:ext>
                </a:extLst>
              </a:tr>
              <a:tr h="1103586">
                <a:tc>
                  <a:txBody>
                    <a:bodyPr/>
                    <a:lstStyle/>
                    <a:p>
                      <a:r>
                        <a:rPr lang="en-US" b="1"/>
                        <a:t>Peer Specialist</a:t>
                      </a:r>
                    </a:p>
                  </a:txBody>
                  <a:tcPr anchor="ctr">
                    <a:lnL>
                      <a:noFill/>
                    </a:lnL>
                    <a:lnR>
                      <a:noFill/>
                    </a:lnR>
                    <a:lnT>
                      <a:noFill/>
                    </a:lnT>
                    <a:lnB>
                      <a:noFill/>
                    </a:lnB>
                    <a:noFill/>
                  </a:tcPr>
                </a:tc>
                <a:tc>
                  <a:txBody>
                    <a:bodyPr/>
                    <a:lstStyle/>
                    <a:p>
                      <a:r>
                        <a:rPr lang="en-US"/>
                        <a:t>Engagements per week, handoff follow-through</a:t>
                      </a:r>
                    </a:p>
                  </a:txBody>
                  <a:tcPr anchor="ctr">
                    <a:lnL>
                      <a:noFill/>
                    </a:lnL>
                    <a:lnR>
                      <a:noFill/>
                    </a:lnR>
                    <a:lnT>
                      <a:noFill/>
                    </a:lnT>
                    <a:lnB>
                      <a:noFill/>
                    </a:lnB>
                    <a:noFill/>
                  </a:tcPr>
                </a:tc>
                <a:tc>
                  <a:txBody>
                    <a:bodyPr/>
                    <a:lstStyle/>
                    <a:p>
                      <a:r>
                        <a:rPr lang="en-US"/>
                        <a:t>≥10 per week</a:t>
                      </a:r>
                    </a:p>
                  </a:txBody>
                  <a:tcPr anchor="ctr">
                    <a:lnL>
                      <a:noFill/>
                    </a:lnL>
                    <a:lnR>
                      <a:noFill/>
                    </a:lnR>
                    <a:lnT>
                      <a:noFill/>
                    </a:lnT>
                    <a:lnB>
                      <a:noFill/>
                    </a:lnB>
                    <a:noFill/>
                  </a:tcPr>
                </a:tc>
                <a:extLst>
                  <a:ext uri="{0D108BD9-81ED-4DB2-BD59-A6C34878D82A}">
                    <a16:rowId xmlns:a16="http://schemas.microsoft.com/office/drawing/2014/main" val="2243815867"/>
                  </a:ext>
                </a:extLst>
              </a:tr>
              <a:tr h="1103586">
                <a:tc>
                  <a:txBody>
                    <a:bodyPr/>
                    <a:lstStyle/>
                    <a:p>
                      <a:r>
                        <a:rPr lang="en-US" b="1" dirty="0"/>
                        <a:t>Supervisor</a:t>
                      </a:r>
                    </a:p>
                  </a:txBody>
                  <a:tcPr anchor="ctr">
                    <a:lnL>
                      <a:noFill/>
                    </a:lnL>
                    <a:lnR>
                      <a:noFill/>
                    </a:lnR>
                    <a:lnT>
                      <a:noFill/>
                    </a:lnT>
                    <a:lnB>
                      <a:noFill/>
                    </a:lnB>
                    <a:noFill/>
                  </a:tcPr>
                </a:tc>
                <a:tc>
                  <a:txBody>
                    <a:bodyPr/>
                    <a:lstStyle/>
                    <a:p>
                      <a:r>
                        <a:rPr lang="en-US"/>
                        <a:t>Supervision completed, QA audits per month</a:t>
                      </a:r>
                    </a:p>
                  </a:txBody>
                  <a:tcPr anchor="ctr">
                    <a:lnL>
                      <a:noFill/>
                    </a:lnL>
                    <a:lnR>
                      <a:noFill/>
                    </a:lnR>
                    <a:lnT>
                      <a:noFill/>
                    </a:lnT>
                    <a:lnB>
                      <a:noFill/>
                    </a:lnB>
                    <a:noFill/>
                  </a:tcPr>
                </a:tc>
                <a:tc>
                  <a:txBody>
                    <a:bodyPr/>
                    <a:lstStyle/>
                    <a:p>
                      <a:r>
                        <a:rPr lang="en-US" dirty="0"/>
                        <a:t>90%+ completion</a:t>
                      </a:r>
                    </a:p>
                  </a:txBody>
                  <a:tcPr anchor="ctr">
                    <a:lnL>
                      <a:noFill/>
                    </a:lnL>
                    <a:lnR>
                      <a:noFill/>
                    </a:lnR>
                    <a:lnT>
                      <a:noFill/>
                    </a:lnT>
                    <a:lnB>
                      <a:noFill/>
                    </a:lnB>
                    <a:noFill/>
                  </a:tcPr>
                </a:tc>
                <a:extLst>
                  <a:ext uri="{0D108BD9-81ED-4DB2-BD59-A6C34878D82A}">
                    <a16:rowId xmlns:a16="http://schemas.microsoft.com/office/drawing/2014/main" val="1964806145"/>
                  </a:ext>
                </a:extLst>
              </a:tr>
            </a:tbl>
          </a:graphicData>
        </a:graphic>
      </p:graphicFrame>
    </p:spTree>
    <p:extLst>
      <p:ext uri="{BB962C8B-B14F-4D97-AF65-F5344CB8AC3E}">
        <p14:creationId xmlns:p14="http://schemas.microsoft.com/office/powerpoint/2010/main" val="3038671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85B99-2973-7860-987C-4BC37A9FAD5C}"/>
              </a:ext>
            </a:extLst>
          </p:cNvPr>
          <p:cNvSpPr>
            <a:spLocks noGrp="1"/>
          </p:cNvSpPr>
          <p:nvPr>
            <p:ph type="title"/>
          </p:nvPr>
        </p:nvSpPr>
        <p:spPr/>
        <p:txBody>
          <a:bodyPr>
            <a:normAutofit fontScale="90000"/>
          </a:bodyPr>
          <a:lstStyle/>
          <a:p>
            <a:r>
              <a:rPr lang="en-US" b="1" dirty="0"/>
              <a:t>Feedback Loops: Making Metrics Actionable</a:t>
            </a:r>
            <a:br>
              <a:rPr lang="en-US" b="1" dirty="0"/>
            </a:br>
            <a:endParaRPr lang="en-US" dirty="0"/>
          </a:p>
        </p:txBody>
      </p:sp>
      <p:sp>
        <p:nvSpPr>
          <p:cNvPr id="3" name="Content Placeholder 2">
            <a:extLst>
              <a:ext uri="{FF2B5EF4-FFF2-40B4-BE49-F238E27FC236}">
                <a16:creationId xmlns:a16="http://schemas.microsoft.com/office/drawing/2014/main" id="{B7467C04-69C2-7BD4-90AE-798C07A107B6}"/>
              </a:ext>
            </a:extLst>
          </p:cNvPr>
          <p:cNvSpPr>
            <a:spLocks noGrp="1"/>
          </p:cNvSpPr>
          <p:nvPr>
            <p:ph idx="1"/>
          </p:nvPr>
        </p:nvSpPr>
        <p:spPr/>
        <p:txBody>
          <a:bodyPr>
            <a:normAutofit fontScale="92500" lnSpcReduction="20000"/>
          </a:bodyPr>
          <a:lstStyle/>
          <a:p>
            <a:pPr marL="0" indent="0">
              <a:buNone/>
            </a:pPr>
            <a:r>
              <a:rPr lang="en-US" dirty="0"/>
              <a:t>Collecting data is only half the work. Programs must create feedback loops where staff review metrics, reflect, and refine processes. Feedback loops should include:</a:t>
            </a:r>
          </a:p>
          <a:p>
            <a:r>
              <a:rPr lang="en-US" b="1" dirty="0"/>
              <a:t>Debriefs in Supervision:</a:t>
            </a:r>
            <a:r>
              <a:rPr lang="en-US" dirty="0"/>
              <a:t> Supervisors and peers review metrics in 1:1s and group supervision.</a:t>
            </a:r>
          </a:p>
          <a:p>
            <a:r>
              <a:rPr lang="en-US" b="1" dirty="0"/>
              <a:t>Team Huddles:</a:t>
            </a:r>
            <a:r>
              <a:rPr lang="en-US" dirty="0"/>
              <a:t> Quick checks on key metrics (e.g., engagement, no-shows).</a:t>
            </a:r>
          </a:p>
          <a:p>
            <a:r>
              <a:rPr lang="en-US" b="1" dirty="0"/>
              <a:t>Monthly Reviews:</a:t>
            </a:r>
            <a:r>
              <a:rPr lang="en-US" dirty="0"/>
              <a:t> Dashboards and reports presented to leadership and teams.</a:t>
            </a:r>
          </a:p>
          <a:p>
            <a:r>
              <a:rPr lang="en-US" b="1" dirty="0"/>
              <a:t>Quarterly Refinement:</a:t>
            </a:r>
            <a:r>
              <a:rPr lang="en-US" dirty="0"/>
              <a:t> Structured sessions where data drives updates to protocols, delegation, or training.</a:t>
            </a:r>
          </a:p>
          <a:p>
            <a:pPr marL="0" indent="0">
              <a:buNone/>
            </a:pPr>
            <a:r>
              <a:rPr lang="en-US" dirty="0"/>
              <a:t>This creates a culture of accountability and learning.</a:t>
            </a:r>
          </a:p>
          <a:p>
            <a:endParaRPr lang="en-US" dirty="0"/>
          </a:p>
        </p:txBody>
      </p:sp>
    </p:spTree>
    <p:extLst>
      <p:ext uri="{BB962C8B-B14F-4D97-AF65-F5344CB8AC3E}">
        <p14:creationId xmlns:p14="http://schemas.microsoft.com/office/powerpoint/2010/main" val="1497379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DC9DE-6305-AF8D-8623-6BB66CD4EB71}"/>
              </a:ext>
            </a:extLst>
          </p:cNvPr>
          <p:cNvSpPr>
            <a:spLocks noGrp="1"/>
          </p:cNvSpPr>
          <p:nvPr>
            <p:ph type="title"/>
          </p:nvPr>
        </p:nvSpPr>
        <p:spPr/>
        <p:txBody>
          <a:bodyPr/>
          <a:lstStyle/>
          <a:p>
            <a:r>
              <a:rPr lang="en-US" b="1" dirty="0"/>
              <a:t>Case Example #1: Metrics in Action</a:t>
            </a:r>
            <a:br>
              <a:rPr lang="en-US" b="1" dirty="0"/>
            </a:br>
            <a:endParaRPr lang="en-US" dirty="0"/>
          </a:p>
        </p:txBody>
      </p:sp>
      <p:sp>
        <p:nvSpPr>
          <p:cNvPr id="3" name="Content Placeholder 2">
            <a:extLst>
              <a:ext uri="{FF2B5EF4-FFF2-40B4-BE49-F238E27FC236}">
                <a16:creationId xmlns:a16="http://schemas.microsoft.com/office/drawing/2014/main" id="{BAD13276-6BDF-2D3A-26BB-BA78C6196452}"/>
              </a:ext>
            </a:extLst>
          </p:cNvPr>
          <p:cNvSpPr>
            <a:spLocks noGrp="1"/>
          </p:cNvSpPr>
          <p:nvPr>
            <p:ph idx="1"/>
          </p:nvPr>
        </p:nvSpPr>
        <p:spPr/>
        <p:txBody>
          <a:bodyPr/>
          <a:lstStyle/>
          <a:p>
            <a:pPr marL="0" indent="0">
              <a:buNone/>
            </a:pPr>
            <a:r>
              <a:rPr lang="en-US" dirty="0"/>
              <a:t>At a behavioral health program, leaders tracked no-show rates, peer outreach, and documentation compliance monthly. When no-show rates stopped improving, they used supervision debriefs and peer focus groups to uncover the barrier: clients weren’t answering phone calls. The team shifted to text outreach and portal reminders. Within two months, re-engagement rates improved by 15%, and client satisfaction scores increased. Metrics highlighted the issue; the feedback loop created the solution.</a:t>
            </a:r>
          </a:p>
          <a:p>
            <a:endParaRPr lang="en-US" dirty="0"/>
          </a:p>
        </p:txBody>
      </p:sp>
    </p:spTree>
    <p:extLst>
      <p:ext uri="{BB962C8B-B14F-4D97-AF65-F5344CB8AC3E}">
        <p14:creationId xmlns:p14="http://schemas.microsoft.com/office/powerpoint/2010/main" val="790481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D439-FDEE-D69A-66DA-7A258364C3E7}"/>
              </a:ext>
            </a:extLst>
          </p:cNvPr>
          <p:cNvSpPr>
            <a:spLocks noGrp="1"/>
          </p:cNvSpPr>
          <p:nvPr>
            <p:ph type="title"/>
          </p:nvPr>
        </p:nvSpPr>
        <p:spPr/>
        <p:txBody>
          <a:bodyPr>
            <a:normAutofit fontScale="90000"/>
          </a:bodyPr>
          <a:lstStyle/>
          <a:p>
            <a:r>
              <a:rPr lang="en-US" b="1" dirty="0"/>
              <a:t>Case Example #2: Using Satisfaction Metrics to Refine Peer Roles</a:t>
            </a:r>
            <a:br>
              <a:rPr lang="en-US" b="1" dirty="0"/>
            </a:br>
            <a:endParaRPr lang="en-US" dirty="0"/>
          </a:p>
        </p:txBody>
      </p:sp>
      <p:sp>
        <p:nvSpPr>
          <p:cNvPr id="3" name="Content Placeholder 2">
            <a:extLst>
              <a:ext uri="{FF2B5EF4-FFF2-40B4-BE49-F238E27FC236}">
                <a16:creationId xmlns:a16="http://schemas.microsoft.com/office/drawing/2014/main" id="{2539BD5C-A1C2-43D9-E869-D790E0BD4F0B}"/>
              </a:ext>
            </a:extLst>
          </p:cNvPr>
          <p:cNvSpPr>
            <a:spLocks noGrp="1"/>
          </p:cNvSpPr>
          <p:nvPr>
            <p:ph idx="1"/>
          </p:nvPr>
        </p:nvSpPr>
        <p:spPr/>
        <p:txBody>
          <a:bodyPr>
            <a:normAutofit fontScale="85000" lnSpcReduction="20000"/>
          </a:bodyPr>
          <a:lstStyle/>
          <a:p>
            <a:r>
              <a:rPr lang="en-US" b="1" dirty="0"/>
              <a:t>Problem:</a:t>
            </a:r>
            <a:br>
              <a:rPr lang="en-US" dirty="0"/>
            </a:br>
            <a:r>
              <a:rPr lang="en-US" dirty="0"/>
              <a:t>A community behavioral health program was tracking engagement and task completion but had not incorporated client or staff satisfaction surveys. Despite strong re-engagement numbers, staff turnover was increasing, and clients reported mixed experiences with group sessions.</a:t>
            </a:r>
          </a:p>
          <a:p>
            <a:r>
              <a:rPr lang="en-US" b="1" dirty="0"/>
              <a:t>Action:</a:t>
            </a:r>
            <a:br>
              <a:rPr lang="en-US" dirty="0"/>
            </a:br>
            <a:r>
              <a:rPr lang="en-US" dirty="0"/>
              <a:t>The program introduced quarterly satisfaction surveys for both clients and peers. Feedback revealed that peers wanted more structured supervision, and clients valued one-on-one coaching more than large group facilitation. Supervisors brought these findings into monthly debriefs.</a:t>
            </a:r>
          </a:p>
          <a:p>
            <a:r>
              <a:rPr lang="en-US" b="1" dirty="0"/>
              <a:t>Result:</a:t>
            </a:r>
            <a:br>
              <a:rPr lang="en-US" dirty="0"/>
            </a:br>
            <a:r>
              <a:rPr lang="en-US" dirty="0"/>
              <a:t>Supervision frequency increased, group size was reduced, and more peer hours were shifted to one-on-one sessions. Within six months, peer satisfaction rose from </a:t>
            </a:r>
            <a:r>
              <a:rPr lang="en-US" b="1" dirty="0"/>
              <a:t>68% to 86%</a:t>
            </a:r>
            <a:r>
              <a:rPr lang="en-US" dirty="0"/>
              <a:t>, staff turnover decreased, and client satisfaction improved by 15%.</a:t>
            </a:r>
          </a:p>
          <a:p>
            <a:endParaRPr lang="en-US" dirty="0"/>
          </a:p>
        </p:txBody>
      </p:sp>
    </p:spTree>
    <p:extLst>
      <p:ext uri="{BB962C8B-B14F-4D97-AF65-F5344CB8AC3E}">
        <p14:creationId xmlns:p14="http://schemas.microsoft.com/office/powerpoint/2010/main" val="3101680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dd24d13-bdde-446d-a588-1c7dd628bc11" xsi:nil="true"/>
    <_Flow_SignoffStatus xmlns="64ba948b-714e-491e-9811-832c4801be59" xsi:nil="true"/>
    <Notes xmlns="64ba948b-714e-491e-9811-832c4801be59" xsi:nil="true"/>
    <lcf76f155ced4ddcb4097134ff3c332f xmlns="64ba948b-714e-491e-9811-832c4801be5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D723FA06E242D42AFFE9D26EB76C65E" ma:contentTypeVersion="20" ma:contentTypeDescription="Create a new document." ma:contentTypeScope="" ma:versionID="1b567ddda05003da8af33714bbafc092">
  <xsd:schema xmlns:xsd="http://www.w3.org/2001/XMLSchema" xmlns:xs="http://www.w3.org/2001/XMLSchema" xmlns:p="http://schemas.microsoft.com/office/2006/metadata/properties" xmlns:ns2="64ba948b-714e-491e-9811-832c4801be59" xmlns:ns3="9dd24d13-bdde-446d-a588-1c7dd628bc11" targetNamespace="http://schemas.microsoft.com/office/2006/metadata/properties" ma:root="true" ma:fieldsID="ea48600188797afacfd08bb3e775aa55" ns2:_="" ns3:_="">
    <xsd:import namespace="64ba948b-714e-491e-9811-832c4801be59"/>
    <xsd:import namespace="9dd24d13-bdde-446d-a588-1c7dd628bc1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MediaServiceObjectDetectorVersions" minOccurs="0"/>
                <xsd:element ref="ns2:MediaServiceLocation" minOccurs="0"/>
                <xsd:element ref="ns2:MediaServiceSearchProperties" minOccurs="0"/>
                <xsd:element ref="ns2:Not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ba948b-714e-491e-9811-832c4801be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eb74f86-468b-4744-8db4-91ccef1586a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Flow_SignoffStatus" ma:index="20" nillable="true" ma:displayName="Sign-off status" ma:internalName="Sign_x002d_off_x0020_status">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Notes" ma:index="24" nillable="true" ma:displayName="Notes" ma:format="Dropdown" ma:internalName="Notes">
      <xsd:simpleType>
        <xsd:restriction base="dms:Note">
          <xsd:maxLength value="255"/>
        </xsd:restrictio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dd24d13-bdde-446d-a588-1c7dd628bc1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e9ddd24-f493-40ef-9b74-69ee631c5c16}" ma:internalName="TaxCatchAll" ma:showField="CatchAllData" ma:web="9dd24d13-bdde-446d-a588-1c7dd628bc1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0F094E-5951-4FCD-946A-2259B0A1902C}">
  <ds:schemaRefs>
    <ds:schemaRef ds:uri="http://schemas.microsoft.com/office/2006/metadata/properties"/>
    <ds:schemaRef ds:uri="http://www.w3.org/XML/1998/namespace"/>
    <ds:schemaRef ds:uri="http://purl.org/dc/dcmitype/"/>
    <ds:schemaRef ds:uri="http://purl.org/dc/elements/1.1/"/>
    <ds:schemaRef ds:uri="64ba948b-714e-491e-9811-832c4801be59"/>
    <ds:schemaRef ds:uri="http://schemas.openxmlformats.org/package/2006/metadata/core-properties"/>
    <ds:schemaRef ds:uri="http://schemas.microsoft.com/office/2006/documentManagement/types"/>
    <ds:schemaRef ds:uri="http://schemas.microsoft.com/office/infopath/2007/PartnerControls"/>
    <ds:schemaRef ds:uri="9dd24d13-bdde-446d-a588-1c7dd628bc11"/>
    <ds:schemaRef ds:uri="http://purl.org/dc/terms/"/>
  </ds:schemaRefs>
</ds:datastoreItem>
</file>

<file path=customXml/itemProps2.xml><?xml version="1.0" encoding="utf-8"?>
<ds:datastoreItem xmlns:ds="http://schemas.openxmlformats.org/officeDocument/2006/customXml" ds:itemID="{0B89A3CC-4125-460E-8676-E3E60135252B}">
  <ds:schemaRefs>
    <ds:schemaRef ds:uri="http://schemas.microsoft.com/sharepoint/v3/contenttype/forms"/>
  </ds:schemaRefs>
</ds:datastoreItem>
</file>

<file path=customXml/itemProps3.xml><?xml version="1.0" encoding="utf-8"?>
<ds:datastoreItem xmlns:ds="http://schemas.openxmlformats.org/officeDocument/2006/customXml" ds:itemID="{10ADD526-384E-4A1B-BC3A-40B4AC2BD1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ba948b-714e-491e-9811-832c4801be59"/>
    <ds:schemaRef ds:uri="9dd24d13-bdde-446d-a588-1c7dd628bc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123</TotalTime>
  <Words>1017</Words>
  <Application>Microsoft Office PowerPoint</Application>
  <PresentationFormat>Widescreen</PresentationFormat>
  <Paragraphs>110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1.4 Performance Metrics &amp; Feedback Loops</vt:lpstr>
      <vt:lpstr>Performance Metrics &amp; Feedback Loops: Using Data to Sustain Improvement</vt:lpstr>
      <vt:lpstr>Why Metrics &amp; Feedback Matter </vt:lpstr>
      <vt:lpstr>Core Metrics to Track </vt:lpstr>
      <vt:lpstr>PowerPoint Presentation</vt:lpstr>
      <vt:lpstr> Productivity Dashboards and Benchmarks Designing Role-Based Dashboards to Track Capacity, Efficiency, and Improvement </vt:lpstr>
      <vt:lpstr>Feedback Loops: Making Metrics Actionable </vt:lpstr>
      <vt:lpstr>Case Example #1: Metrics in Action </vt:lpstr>
      <vt:lpstr>Case Example #2: Using Satisfaction Metrics to Refine Peer Roles </vt:lpstr>
      <vt:lpstr>Peer Metrics &amp; Feedback Dashboard Template </vt:lpstr>
      <vt:lpstr>PowerPoint Presentation</vt:lpstr>
      <vt:lpstr>PowerPoint Presentation</vt:lpstr>
      <vt:lpstr>Key Takeaways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Stuart Buttlaire</dc:creator>
  <cp:lastModifiedBy>Murray Beachtel, Senior Associate, OPEN MINDS</cp:lastModifiedBy>
  <cp:revision>14</cp:revision>
  <dcterms:created xsi:type="dcterms:W3CDTF">2025-09-04T17:43:10Z</dcterms:created>
  <dcterms:modified xsi:type="dcterms:W3CDTF">2025-10-20T22:35:58Z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0x0101008D723FA06E242D42AFFE9D26EB76C65E</vt:lpwstr>
  </property>
  <property fmtid="{D5CDD505-2E9C-101B-9397-08002B2CF9AE}" pid="3" name="MediaServiceImageTags">
    <vt:lpwstr/>
  </property>
</Properties>
</file>