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4" r:id="rId3"/>
  </p:sldMasterIdLst>
  <p:notesMasterIdLst>
    <p:notesMasterId r:id="rId17"/>
  </p:notesMasterIdLst>
  <p:sldIdLst>
    <p:sldId id="291" r:id="rId4"/>
    <p:sldId id="2147375474" r:id="rId5"/>
    <p:sldId id="2147375536" r:id="rId6"/>
    <p:sldId id="2147375537" r:id="rId7"/>
    <p:sldId id="2147375538" r:id="rId8"/>
    <p:sldId id="2147375497" r:id="rId9"/>
    <p:sldId id="2147375539" r:id="rId10"/>
    <p:sldId id="2147375540" r:id="rId11"/>
    <p:sldId id="2147375541" r:id="rId12"/>
    <p:sldId id="2147375542" r:id="rId13"/>
    <p:sldId id="2147375543" r:id="rId14"/>
    <p:sldId id="2147375544" r:id="rId15"/>
    <p:sldId id="214737554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AA9F2A-E0EE-4804-862E-4484A95501B6}" v="16" dt="2026-01-29T19:34:19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653"/>
  </p:normalViewPr>
  <p:slideViewPr>
    <p:cSldViewPr snapToGrid="0">
      <p:cViewPr varScale="1">
        <p:scale>
          <a:sx n="107" d="100"/>
          <a:sy n="107" d="100"/>
        </p:scale>
        <p:origin x="65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E99E9-D448-40D0-9C33-3E63615FFE54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0D61A-16D1-477F-BE80-4320B6020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9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88354-3402-B133-50A7-4659ACF36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166F77-AA2C-30F6-F33B-FB9CD6D83B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8F4AE9-2B49-A61F-058F-A7B7E0DBD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FBE5A-14E2-DE55-612A-D6FD369735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BB8CD-67B8-400C-AF0F-E0771E2D11C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411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60C28-017E-9472-32FF-00FAFD4C4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D0337-7ED2-8814-499A-05B8181701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A43C26-15A5-998D-4404-31FE2DA073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0DEF9-D783-EF18-44CC-AE39E6A4C7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BB8CD-67B8-400C-AF0F-E0771E2D11C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694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5E999-D2A7-F838-FDD0-94A3523E6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B77754-6460-88E9-80E5-161E2175FE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CDF459-A50A-D0EC-F4AC-314638AAB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6EA61-52D0-3807-C03C-8A1DABA333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BB8CD-67B8-400C-AF0F-E0771E2D11C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716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49AE2-1240-0C29-7C81-530E07673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165909-D98F-819B-2E92-D6A34C53C2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136712-B57A-E4EB-A1E5-0CFAB8CD0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919B6-7421-B993-AA85-4A38F39CD9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BB8CD-67B8-400C-AF0F-E0771E2D11C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611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5EE62-A548-439E-420C-03B216275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0FBD24-2503-986A-0E7B-F9A807891C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5078D7-BFE7-18B0-65A8-BC8DAE3641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B155E-3646-BBFB-E9B0-7E1723BA4B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BB8CD-67B8-400C-AF0F-E0771E2D11C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961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A04B0-8FF2-F992-C29F-389138367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EA26DA-E0A4-33EA-B5E6-DD30105ACD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EB36E4-C5FB-AB91-F3C3-6D496CC18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EFCCA-1C54-FBA7-A455-FFFFB3ADC3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BB8CD-67B8-400C-AF0F-E0771E2D11C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541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07B7A-4A9B-6CC8-CE39-E55BDE4E6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2D2C85-6DC1-4841-336F-FDF86CD528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CA5652-B5CA-E1F2-48F2-FE05F448F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F9230-6C03-9202-0D30-2D07512420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BB8CD-67B8-400C-AF0F-E0771E2D11C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256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E8905-D044-4BF5-A181-95BDC38D6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19339A-9B18-CA05-F4EB-2E1DC4FC2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B8A543-B7E8-6D53-4D2F-87511411F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5A3AE-8E3B-A923-22A6-B583CE2F31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BB8CD-67B8-400C-AF0F-E0771E2D11C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415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CA5F5-13B8-63D7-A665-14EF46404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96C1D4-7AE9-7400-DEF7-015F3451D4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0C4B74-1325-57F1-C88B-0B905F3B16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27E7B-7A06-764D-69DF-B0025617FB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BB8CD-67B8-400C-AF0F-E0771E2D11C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191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DC961-24AD-10EA-B49B-9018FEE5C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A64A0D-408C-F31A-9F12-FB8F49904C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658F30-1CB9-5444-1473-1A4F518A9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54F99-16BB-D49A-1CAF-16A4C209DE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BB8CD-67B8-400C-AF0F-E0771E2D11C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320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78FDA-BC20-1969-AD3F-801B9E794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61EE3A-0F82-7D2C-4DDA-B2FB1C7C5D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1E8D10-1CAF-AFDF-249E-F76F8D5BE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9D9D7-3A1D-78E5-818C-EFE0A5C1F8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BB8CD-67B8-400C-AF0F-E0771E2D11C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87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FB2E7-DB65-A711-4098-7931FDDAF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FCFE3-D859-5108-2124-74E8A10AC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47929-55FB-0A66-23C5-8473550D8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ED29-843C-4D42-97B7-E5C1B0EB47B1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12963-CFF5-2499-AB36-E86357FC1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A5347-152C-27DA-1AC8-7A2E7D82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FF80-00CA-6A42-998C-9611EB04E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C1B0F-C853-BC53-113B-F863EF3F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036BFC-9766-B1C4-0AF2-7220908B1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002DC-8AF9-E689-4693-1BBBE22D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ED29-843C-4D42-97B7-E5C1B0EB47B1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EE968-4F1B-BC31-152D-659D7DB80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2A217-7287-07DE-6641-B0BE4FE2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FF80-00CA-6A42-998C-9611EB04E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5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AE6B9A-4271-5FDC-3A97-E5A16AE4A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C67644-763C-6298-FD97-7D6912D60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1146-C5F4-5D80-38F7-3388F1F71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ED29-843C-4D42-97B7-E5C1B0EB47B1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CEA23-2DF3-FA35-A8FF-1E11C87EF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1F293-FEF4-58FD-61BD-7F164F61B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FF80-00CA-6A42-998C-9611EB04E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80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7CD2B-79EF-E05E-B78A-994172D8E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CACC5-D5CD-DF03-B6F0-3F42D373D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A7665-F660-68D6-8091-5252417E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7264-EAE2-4353-BD33-074BFFA79CEB}" type="datetimeFigureOut">
              <a:rPr lang="en-CA" smtClean="0"/>
              <a:t>2026-01-29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5876E-FA38-6533-454B-16EE5AE4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952C5-0BD2-75C7-079F-0BD7D211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401C-B4D8-4D71-90A4-0BA228240D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7210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78EB3-C228-C490-F5A7-0FE2AD04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4A506-B481-022B-C261-BCC2F188B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AAD6E-8DB9-1B4B-7DCD-14C39FE68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7264-EAE2-4353-BD33-074BFFA79CEB}" type="datetimeFigureOut">
              <a:rPr lang="en-CA" smtClean="0"/>
              <a:t>2026-01-29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64A96-4D5B-DE48-C19A-DACE16910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BE385-F4C6-E0FA-3CFE-C7C6CC32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401C-B4D8-4D71-90A4-0BA228240D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7012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BDF0-B4C6-D01C-1B83-289963D81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910BF-235D-C3C7-514F-498D0051A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1319A-E680-E00E-F072-0A3B6B596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7264-EAE2-4353-BD33-074BFFA79CEB}" type="datetimeFigureOut">
              <a:rPr lang="en-CA" smtClean="0"/>
              <a:t>2026-01-29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5CE7-9F74-23F4-3658-8D891FBE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71B57-084A-09D9-7928-F8D597D35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401C-B4D8-4D71-90A4-0BA228240D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6734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1B406-8834-633F-6479-F538BBF4D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0B3CF-9530-59E6-DA56-29EA7AB12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C25A3-2D10-3C16-71DF-F3674A366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9931D-2CFE-2F66-8F36-4E90B884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7264-EAE2-4353-BD33-074BFFA79CEB}" type="datetimeFigureOut">
              <a:rPr lang="en-CA" smtClean="0"/>
              <a:t>2026-01-29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3830B-3DC8-4263-D02C-4E0A9C5CE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81212-C7D8-E796-22D2-01CA33576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401C-B4D8-4D71-90A4-0BA228240D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5481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1DF41-4AA9-4461-75C0-3B5C7BA8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7B8F3-E711-4354-B6CF-A8792E6F1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9AA2B-0A58-2363-45A8-E9F98E69C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BE0896-B705-DE22-F054-997C757F8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FA7B85-F4B7-0DDF-70CC-EEB9DC651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93E2CB-C5C7-900F-067F-49429A09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7264-EAE2-4353-BD33-074BFFA79CEB}" type="datetimeFigureOut">
              <a:rPr lang="en-CA" smtClean="0"/>
              <a:t>2026-01-29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6C5D6B-6E4E-3586-1291-519CB48D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653063-49F1-83A2-E91F-73C656A1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401C-B4D8-4D71-90A4-0BA228240D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207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E6A6E-0624-1CDD-13D3-F67416CB4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BC165-D2E0-4E8C-9766-BA63AED24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7264-EAE2-4353-BD33-074BFFA79CEB}" type="datetimeFigureOut">
              <a:rPr lang="en-CA" smtClean="0"/>
              <a:t>2026-01-29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52B9A-F9A5-DE04-2970-6934768B8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5E948-C56B-17DF-6773-530A91BDD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401C-B4D8-4D71-90A4-0BA228240D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5839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33B3B5-C54E-71EB-A3A7-A88B2233F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7264-EAE2-4353-BD33-074BFFA79CEB}" type="datetimeFigureOut">
              <a:rPr lang="en-CA" smtClean="0"/>
              <a:t>2026-01-29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57EE2C-635D-2D9F-DDEE-7BBE8B6A4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381B6-E097-5C51-847D-0C05B727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401C-B4D8-4D71-90A4-0BA228240D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1897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B01EC-0CEE-23B2-B727-33D22E735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53859-F76F-97D2-57C2-829507111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D948E-5DEE-378D-75AF-5E24E6785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F577C-7808-CDA5-2DA0-1176AAD3D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7264-EAE2-4353-BD33-074BFFA79CEB}" type="datetimeFigureOut">
              <a:rPr lang="en-CA" smtClean="0"/>
              <a:t>2026-01-29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00063-B442-A5CF-0B68-C6FAA8C0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0FFB4-6009-203A-B84A-A5C917A4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401C-B4D8-4D71-90A4-0BA228240D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389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AA83A-542B-D590-E6BA-67976993D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7E867-797D-1205-CBC9-80D2004F6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BCC4B-A668-CF6E-A939-B2C91699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ED29-843C-4D42-97B7-E5C1B0EB47B1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4B02A-61DB-B5FA-FD3D-8BD8A257C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98984-E51A-D8B9-3F10-CC6F35A1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FF80-00CA-6A42-998C-9611EB04E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82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9616E-18D8-CB68-75EF-4E4F596DC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DABC13-F5DF-A42D-789D-53FFF644D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15622-1990-86D1-01B0-8B84FF014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883E1-0339-CB2D-0EED-A9F6FF8F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7264-EAE2-4353-BD33-074BFFA79CEB}" type="datetimeFigureOut">
              <a:rPr lang="en-CA" smtClean="0"/>
              <a:t>2026-01-29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5C85C-2D8E-45B9-1EBB-E654731F4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C3335-CCD9-7066-D6F1-E96AF80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401C-B4D8-4D71-90A4-0BA228240D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5418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9FC27-6EDF-34FC-1008-87E85D4CD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5046B-C16B-5062-4A29-378C8A52D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CC7F4-755F-CBC4-B92E-A40A649EB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7264-EAE2-4353-BD33-074BFFA79CEB}" type="datetimeFigureOut">
              <a:rPr lang="en-CA" smtClean="0"/>
              <a:t>2026-01-29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2488A-A32E-0648-600D-8581B5E86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64429-B485-53C1-5BE5-D6DB4BE5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401C-B4D8-4D71-90A4-0BA228240D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5318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D0FCD8-F718-5F2F-D09F-96E89FDCA4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391BF2-6325-A421-55C9-53E119D65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51F84-80F6-7B14-F0EE-C61072BF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7264-EAE2-4353-BD33-074BFFA79CEB}" type="datetimeFigureOut">
              <a:rPr lang="en-CA" smtClean="0"/>
              <a:t>2026-01-29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5B352-42B0-7B0B-2DBB-74B6B04B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F144D-AA60-546A-8D21-1C9E268FE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401C-B4D8-4D71-90A4-0BA228240D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805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4F0BDEFB-B20B-788E-622E-13ECCD3C6876}"/>
              </a:ext>
            </a:extLst>
          </p:cNvPr>
          <p:cNvSpPr/>
          <p:nvPr userDrawn="1"/>
        </p:nvSpPr>
        <p:spPr>
          <a:xfrm>
            <a:off x="8057565" y="259636"/>
            <a:ext cx="3538281" cy="3538281"/>
          </a:xfrm>
          <a:prstGeom prst="ellipse">
            <a:avLst/>
          </a:prstGeom>
          <a:solidFill>
            <a:srgbClr val="A0C7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A66E290D-CE76-9E7A-90C4-73A6D4709F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83" y="936758"/>
            <a:ext cx="4735345" cy="184678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53D7590-0EFD-9FB3-DA46-6D2B6FA950F6}"/>
              </a:ext>
            </a:extLst>
          </p:cNvPr>
          <p:cNvSpPr txBox="1">
            <a:spLocks/>
          </p:cNvSpPr>
          <p:nvPr userDrawn="1"/>
        </p:nvSpPr>
        <p:spPr>
          <a:xfrm>
            <a:off x="835935" y="3934442"/>
            <a:ext cx="10759911" cy="8843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rgbClr val="0070C0"/>
                </a:solidFill>
              </a:rPr>
              <a:t>Workflow Design To Optimize Clinical Talent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ADCFC3-39B0-31C8-ECFA-BBC6A67CFFE9}"/>
              </a:ext>
            </a:extLst>
          </p:cNvPr>
          <p:cNvSpPr txBox="1">
            <a:spLocks/>
          </p:cNvSpPr>
          <p:nvPr userDrawn="1"/>
        </p:nvSpPr>
        <p:spPr>
          <a:xfrm>
            <a:off x="849383" y="4765000"/>
            <a:ext cx="10759911" cy="667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solidFill>
                <a:schemeClr val="accent4"/>
              </a:solidFill>
            </a:endParaRPr>
          </a:p>
        </p:txBody>
      </p:sp>
      <p:pic>
        <p:nvPicPr>
          <p:cNvPr id="11" name="Content Placeholder 6" descr="A person sitting at a desk with a computer&#10;&#10;AI-generated content may be incorrect.">
            <a:extLst>
              <a:ext uri="{FF2B5EF4-FFF2-40B4-BE49-F238E27FC236}">
                <a16:creationId xmlns:a16="http://schemas.microsoft.com/office/drawing/2014/main" id="{42F2AAA5-11B3-804F-67E0-98BEAA74D7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262" r="18262"/>
          <a:stretch>
            <a:fillRect/>
          </a:stretch>
        </p:blipFill>
        <p:spPr>
          <a:xfrm>
            <a:off x="8549178" y="817104"/>
            <a:ext cx="2925407" cy="2925407"/>
          </a:xfrm>
          <a:prstGeom prst="ellipse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6763880-06A3-B716-CDCD-C4264254B565}"/>
              </a:ext>
            </a:extLst>
          </p:cNvPr>
          <p:cNvSpPr/>
          <p:nvPr userDrawn="1"/>
        </p:nvSpPr>
        <p:spPr>
          <a:xfrm>
            <a:off x="0" y="6190388"/>
            <a:ext cx="12192000" cy="667612"/>
          </a:xfrm>
          <a:prstGeom prst="rect">
            <a:avLst/>
          </a:prstGeom>
          <a:solidFill>
            <a:srgbClr val="1570C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0DA98AC7-F683-CD57-4C8B-1E8F3D373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2E95240-1938-4E29-BC55-87EE4E7BB4F8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47B2B9D-B6A4-92E9-C325-E9854A859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0D4EF73-DE97-54DC-6318-4A3903EC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768E4DB-8702-415B-B426-22A75F85F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25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4F0C1489-238A-7849-B7CB-10477C2E83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9046" y="279186"/>
            <a:ext cx="1788658" cy="6975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CFA80E-B246-4418-A9B2-3E47D162E63E}"/>
              </a:ext>
            </a:extLst>
          </p:cNvPr>
          <p:cNvSpPr/>
          <p:nvPr userDrawn="1"/>
        </p:nvSpPr>
        <p:spPr>
          <a:xfrm>
            <a:off x="0" y="4183938"/>
            <a:ext cx="12192000" cy="2674062"/>
          </a:xfrm>
          <a:prstGeom prst="rect">
            <a:avLst/>
          </a:prstGeom>
          <a:solidFill>
            <a:srgbClr val="A0C7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1E3E70-EAE7-969B-69EA-FC016986787D}"/>
              </a:ext>
            </a:extLst>
          </p:cNvPr>
          <p:cNvSpPr txBox="1">
            <a:spLocks/>
          </p:cNvSpPr>
          <p:nvPr userDrawn="1"/>
        </p:nvSpPr>
        <p:spPr>
          <a:xfrm>
            <a:off x="838200" y="4635728"/>
            <a:ext cx="10515600" cy="12949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800" b="1">
                <a:cs typeface="Arial" panose="020B0604020202020204" pitchFamily="34" charset="0"/>
              </a:rPr>
              <a:t>Change Methodology Overview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E0B3821-DE66-F262-EE7F-0D469238D4B9}"/>
              </a:ext>
            </a:extLst>
          </p:cNvPr>
          <p:cNvSpPr txBox="1">
            <a:spLocks/>
          </p:cNvSpPr>
          <p:nvPr userDrawn="1"/>
        </p:nvSpPr>
        <p:spPr>
          <a:xfrm>
            <a:off x="2798863" y="1339640"/>
            <a:ext cx="6594274" cy="1885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CA" sz="4800" b="1">
                <a:solidFill>
                  <a:srgbClr val="0070C0"/>
                </a:solidFill>
                <a:latin typeface="Gotham Bold" pitchFamily="50" charset="0"/>
                <a:cs typeface="Arial" panose="020B0604020202020204" pitchFamily="34" charset="0"/>
              </a:rPr>
              <a:t>Learning Track 1: </a:t>
            </a:r>
            <a:br>
              <a:rPr lang="en-CA" sz="4800" b="1">
                <a:solidFill>
                  <a:srgbClr val="0070C0"/>
                </a:solidFill>
                <a:latin typeface="Gotham Bold" pitchFamily="50" charset="0"/>
                <a:cs typeface="Arial" panose="020B0604020202020204" pitchFamily="34" charset="0"/>
              </a:rPr>
            </a:br>
            <a:r>
              <a:rPr lang="en-CA" sz="4800" b="1">
                <a:solidFill>
                  <a:srgbClr val="0070C0"/>
                </a:solidFill>
                <a:latin typeface="Gotham Bold" pitchFamily="50" charset="0"/>
                <a:cs typeface="Arial" panose="020B0604020202020204" pitchFamily="34" charset="0"/>
              </a:rPr>
              <a:t>Topic 6 - Module 1</a:t>
            </a:r>
          </a:p>
        </p:txBody>
      </p:sp>
    </p:spTree>
    <p:extLst>
      <p:ext uri="{BB962C8B-B14F-4D97-AF65-F5344CB8AC3E}">
        <p14:creationId xmlns:p14="http://schemas.microsoft.com/office/powerpoint/2010/main" val="3426488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F8F2F7B-B3CA-7E11-FE3A-363B77646100}"/>
              </a:ext>
            </a:extLst>
          </p:cNvPr>
          <p:cNvSpPr/>
          <p:nvPr userDrawn="1"/>
        </p:nvSpPr>
        <p:spPr>
          <a:xfrm>
            <a:off x="0" y="1394692"/>
            <a:ext cx="12192000" cy="54633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3241718C-F8B8-D26D-B88D-DDA57F2983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7620" y="316427"/>
            <a:ext cx="1825706" cy="71147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0400DD-82CF-F530-2D14-2A1A011B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5240-1938-4E29-BC55-87EE4E7BB4F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6919A8-4F31-64E9-511C-0E54C6AEA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25395-1344-F45C-6C0A-B10A2273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0267" y="6428317"/>
            <a:ext cx="2743200" cy="365125"/>
          </a:xfrm>
        </p:spPr>
        <p:txBody>
          <a:bodyPr/>
          <a:lstStyle/>
          <a:p>
            <a:fld id="{7768E4DB-8702-415B-B426-22A75F85F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18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F8F2F7B-B3CA-7E11-FE3A-363B77646100}"/>
              </a:ext>
            </a:extLst>
          </p:cNvPr>
          <p:cNvSpPr/>
          <p:nvPr userDrawn="1"/>
        </p:nvSpPr>
        <p:spPr>
          <a:xfrm>
            <a:off x="0" y="1394692"/>
            <a:ext cx="12192000" cy="54633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BACB2-1F25-5F5A-2F3F-959B368D3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89" y="115170"/>
            <a:ext cx="10759911" cy="1325563"/>
          </a:xfrm>
        </p:spPr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3241718C-F8B8-D26D-B88D-DDA57F2983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7620" y="316427"/>
            <a:ext cx="1825706" cy="71147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DA18D-0D06-232A-66A5-E490153EB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5240-1938-4E29-BC55-87EE4E7BB4F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3EA88-4755-3AD1-79D8-AC31EE69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AAE24-AB5F-E448-AC58-59CA340F0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E4DB-8702-415B-B426-22A75F85FD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1FA059-DA3A-F326-6372-7E96EDC0D939}"/>
              </a:ext>
            </a:extLst>
          </p:cNvPr>
          <p:cNvSpPr/>
          <p:nvPr userDrawn="1"/>
        </p:nvSpPr>
        <p:spPr>
          <a:xfrm>
            <a:off x="398207" y="1825625"/>
            <a:ext cx="3538281" cy="35382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7418DF4B-3FD9-E63A-9672-F347A7632319}"/>
              </a:ext>
            </a:extLst>
          </p:cNvPr>
          <p:cNvSpPr txBox="1">
            <a:spLocks/>
          </p:cNvSpPr>
          <p:nvPr userDrawn="1"/>
        </p:nvSpPr>
        <p:spPr>
          <a:xfrm>
            <a:off x="4483510" y="1936955"/>
            <a:ext cx="7069393" cy="4240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  <a:p>
            <a:r>
              <a:rPr lang="en-US"/>
              <a:t>Aenean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pharetra </a:t>
            </a:r>
            <a:r>
              <a:rPr lang="en-US" err="1"/>
              <a:t>leo</a:t>
            </a:r>
            <a:r>
              <a:rPr lang="en-US"/>
              <a:t>. </a:t>
            </a:r>
            <a:r>
              <a:rPr lang="en-US" err="1"/>
              <a:t>tiam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, </a:t>
            </a:r>
            <a:r>
              <a:rPr lang="en-US" err="1"/>
              <a:t>est</a:t>
            </a:r>
            <a:r>
              <a:rPr lang="en-US"/>
              <a:t> non </a:t>
            </a:r>
            <a:r>
              <a:rPr lang="en-US" err="1"/>
              <a:t>iaculis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,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mi, non lacinia. </a:t>
            </a:r>
          </a:p>
          <a:p>
            <a:r>
              <a:rPr lang="pt-BR" err="1"/>
              <a:t>Maecenas</a:t>
            </a:r>
            <a:r>
              <a:rPr lang="pt-BR"/>
              <a:t> eu </a:t>
            </a:r>
            <a:r>
              <a:rPr lang="pt-BR" err="1"/>
              <a:t>congue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eu massa a, </a:t>
            </a:r>
            <a:r>
              <a:rPr lang="pt-BR" err="1"/>
              <a:t>luctus</a:t>
            </a:r>
            <a:r>
              <a:rPr lang="pt-BR"/>
              <a:t> </a:t>
            </a:r>
            <a:r>
              <a:rPr lang="pt-BR" err="1"/>
              <a:t>commodo</a:t>
            </a:r>
            <a:r>
              <a:rPr lang="pt-BR"/>
              <a:t> </a:t>
            </a:r>
            <a:r>
              <a:rPr lang="pt-BR" err="1"/>
              <a:t>odio</a:t>
            </a:r>
            <a:r>
              <a:rPr lang="pt-BR"/>
              <a:t>.</a:t>
            </a:r>
            <a:endParaRPr lang="en-US"/>
          </a:p>
        </p:txBody>
      </p:sp>
      <p:pic>
        <p:nvPicPr>
          <p:cNvPr id="10" name="Content Placeholder 6" descr="A person sitting at a desk with a computer&#10;&#10;AI-generated content may be incorrect.">
            <a:extLst>
              <a:ext uri="{FF2B5EF4-FFF2-40B4-BE49-F238E27FC236}">
                <a16:creationId xmlns:a16="http://schemas.microsoft.com/office/drawing/2014/main" id="{C69FDDDB-F67C-3066-0909-EB095D894D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262" r="18262"/>
          <a:stretch>
            <a:fillRect/>
          </a:stretch>
        </p:blipFill>
        <p:spPr>
          <a:xfrm>
            <a:off x="889820" y="2246568"/>
            <a:ext cx="2925407" cy="292540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19614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BACB2-1F25-5F5A-2F3F-959B368D3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89" y="204866"/>
            <a:ext cx="10759911" cy="1325563"/>
          </a:xfrm>
        </p:spPr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324C5-0CFF-87CB-9DF7-5F2B689DB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90" y="1825625"/>
            <a:ext cx="11149436" cy="4351338"/>
          </a:xfrm>
        </p:spPr>
        <p:txBody>
          <a:bodyPr/>
          <a:lstStyle>
            <a:lvl1pPr marL="2286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3241718C-F8B8-D26D-B88D-DDA57F2983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7620" y="316427"/>
            <a:ext cx="1825706" cy="71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19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46A146-0D62-F577-407E-44A8754A69C8}"/>
              </a:ext>
            </a:extLst>
          </p:cNvPr>
          <p:cNvSpPr/>
          <p:nvPr userDrawn="1"/>
        </p:nvSpPr>
        <p:spPr>
          <a:xfrm>
            <a:off x="0" y="0"/>
            <a:ext cx="39716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BACB2-1F25-5F5A-2F3F-959B368D3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854" y="365125"/>
            <a:ext cx="5357091" cy="1325563"/>
          </a:xfrm>
        </p:spPr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324C5-0CFF-87CB-9DF7-5F2B689DB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854" y="1825625"/>
            <a:ext cx="7021945" cy="4351338"/>
          </a:xfrm>
        </p:spPr>
        <p:txBody>
          <a:bodyPr/>
          <a:lstStyle>
            <a:lvl1pPr marL="2286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1pPr>
            <a:lvl2pPr marL="6858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4B55027D-CCB9-D295-CDCD-6225368512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7620" y="316427"/>
            <a:ext cx="1825706" cy="71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02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46A146-0D62-F577-407E-44A8754A69C8}"/>
              </a:ext>
            </a:extLst>
          </p:cNvPr>
          <p:cNvSpPr/>
          <p:nvPr userDrawn="1"/>
        </p:nvSpPr>
        <p:spPr>
          <a:xfrm>
            <a:off x="0" y="0"/>
            <a:ext cx="39716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BACB2-1F25-5F5A-2F3F-959B368D3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854" y="365125"/>
            <a:ext cx="5357091" cy="1325563"/>
          </a:xfrm>
        </p:spPr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324C5-0CFF-87CB-9DF7-5F2B689DB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854" y="1825625"/>
            <a:ext cx="7021945" cy="4351338"/>
          </a:xfrm>
        </p:spPr>
        <p:txBody>
          <a:bodyPr/>
          <a:lstStyle>
            <a:lvl1pPr marL="2286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1pPr>
            <a:lvl2pPr marL="6858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4B55027D-CCB9-D295-CDCD-6225368512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7620" y="316427"/>
            <a:ext cx="1825706" cy="71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5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ACCE2-E199-B10A-2F73-CD41C356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E1CCD-5130-6849-686F-D35F8C597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3BDD6-9DCE-0295-68B9-FF25E626F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ED29-843C-4D42-97B7-E5C1B0EB47B1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E04D0-9890-8661-7532-75C2B4CA8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5CAFD-3298-DBC7-84F5-3C9E9021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FF80-00CA-6A42-998C-9611EB04E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71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46A146-0D62-F577-407E-44A8754A69C8}"/>
              </a:ext>
            </a:extLst>
          </p:cNvPr>
          <p:cNvSpPr/>
          <p:nvPr userDrawn="1"/>
        </p:nvSpPr>
        <p:spPr>
          <a:xfrm>
            <a:off x="0" y="0"/>
            <a:ext cx="397163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BACB2-1F25-5F5A-2F3F-959B368D3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854" y="365125"/>
            <a:ext cx="5357091" cy="1325563"/>
          </a:xfrm>
        </p:spPr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324C5-0CFF-87CB-9DF7-5F2B689DB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854" y="1825625"/>
            <a:ext cx="7021945" cy="4351338"/>
          </a:xfrm>
        </p:spPr>
        <p:txBody>
          <a:bodyPr/>
          <a:lstStyle>
            <a:lvl1pPr marL="2286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1pPr>
            <a:lvl2pPr marL="6858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4B55027D-CCB9-D295-CDCD-6225368512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7620" y="316427"/>
            <a:ext cx="1825706" cy="71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36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46A146-0D62-F577-407E-44A8754A69C8}"/>
              </a:ext>
            </a:extLst>
          </p:cNvPr>
          <p:cNvSpPr/>
          <p:nvPr userDrawn="1"/>
        </p:nvSpPr>
        <p:spPr>
          <a:xfrm>
            <a:off x="0" y="1589"/>
            <a:ext cx="3971636" cy="68670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BACB2-1F25-5F5A-2F3F-959B368D3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854" y="365125"/>
            <a:ext cx="5357091" cy="1325563"/>
          </a:xfrm>
        </p:spPr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324C5-0CFF-87CB-9DF7-5F2B689DB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854" y="1825625"/>
            <a:ext cx="7021945" cy="4351338"/>
          </a:xfrm>
        </p:spPr>
        <p:txBody>
          <a:bodyPr/>
          <a:lstStyle>
            <a:lvl1pPr marL="2286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1pPr>
            <a:lvl2pPr marL="6858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4B55027D-CCB9-D295-CDCD-6225368512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7620" y="316427"/>
            <a:ext cx="1825706" cy="71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57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1F3AF-6868-226D-45AD-1E3F2E4D4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87193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8409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1F3AF-6868-226D-45AD-1E3F2E4D4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87193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0692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1F3AF-6868-226D-45AD-1E3F2E4D4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87193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3970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7CD2B-79EF-E05E-B78A-994172D8E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CACC5-D5CD-DF03-B6F0-3F42D373D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A7665-F660-68D6-8091-5252417E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7264-EAE2-4353-BD33-074BFFA79CEB}" type="datetimeFigureOut">
              <a:rPr lang="en-CA" smtClean="0"/>
              <a:t>2026-01-29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5876E-FA38-6533-454B-16EE5AE4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952C5-0BD2-75C7-079F-0BD7D211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401C-B4D8-4D71-90A4-0BA228240D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482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348F8-121A-0BBB-43FA-7C6FE476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B71A3-F04B-EBC9-3F03-AA2C0E942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34AAA-253C-0AD7-1468-325624008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31F6C-01F3-C67D-C94E-AFE715DF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ED29-843C-4D42-97B7-E5C1B0EB47B1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157C8-A5B0-711B-76EF-1183E9F2F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EE270-F185-A642-10AB-F6EA09244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FF80-00CA-6A42-998C-9611EB04E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9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81E3-A8A1-C0FA-5980-1A1D1A1BE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E68E9-C0B6-1F7D-1375-FBAAC4026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C6C68-59A6-3CFF-03F8-FE52B78EE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F5F362-A35C-052F-89FF-E7D63CEC03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2C1DB-1259-9080-E647-970B85903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41407E-FC31-CDB1-75D9-C0791AA49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ED29-843C-4D42-97B7-E5C1B0EB47B1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BF97D5-7D15-A8B3-51F3-681FEF49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0E4804-D60F-C640-1DCD-82E2A700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FF80-00CA-6A42-998C-9611EB04E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BFDE5-42EB-8AFD-8EDF-DE5501E3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0A2ECA-2255-C25A-0093-4CFA77BE9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ED29-843C-4D42-97B7-E5C1B0EB47B1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BFE28E-4053-9F57-3096-C0CB89212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4873F-7A2D-15EB-56C8-3A9AD5E9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FF80-00CA-6A42-998C-9611EB04E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DB6185-369B-59D3-5BC7-9ED564F6E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ED29-843C-4D42-97B7-E5C1B0EB47B1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28FD82-2FCB-E939-E3B4-ED842843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7552A-1F3A-E586-BEFC-6FAE207F8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FF80-00CA-6A42-998C-9611EB04E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2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26D24-3D88-1A6B-81C4-80D47A057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34610-2235-7C23-A1FC-288FD3EA7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5C25A-ADE9-BC35-C6CA-F3B474B8D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A24E2-E5D8-B1E8-77FE-9DE4FAD7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ED29-843C-4D42-97B7-E5C1B0EB47B1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E970E-2BC2-88F9-6000-4CEE4319E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3E771-D727-4738-E57E-278CEBECC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FF80-00CA-6A42-998C-9611EB04E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4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60F20-E13D-49BA-D9E4-D1349B133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6D07E5-A04D-FB8D-0EAA-12975FF2C8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DB261-AAB5-E083-8299-72282BB83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CCD91-A544-A789-51E6-8A699082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ED29-843C-4D42-97B7-E5C1B0EB47B1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4F38D-07E6-A04C-809D-D7FE24DC8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E827B-31D9-E6BB-BE7C-99479C57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FF80-00CA-6A42-998C-9611EB04E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6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80D151-7BBA-073A-ECFA-60DC6DF8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33A2A-E604-7883-1C77-3AA6AFBDE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A4441-CCF6-0518-670F-D4374927B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13ED29-843C-4D42-97B7-E5C1B0EB47B1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51F23-34F8-CF45-9D10-34B97BF219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3A0B8-22A1-DB8C-57DD-5F3040EB1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F0FF80-00CA-6A42-998C-9611EB04E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5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59553A-CDD6-3FDD-9527-54B0F5BA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C9E23-26D0-0B12-3D60-8E061D8F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628FE-4A9E-65E3-96C9-7AC47C084C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B47264-EAE2-4353-BD33-074BFFA79CEB}" type="datetimeFigureOut">
              <a:rPr lang="en-CA" smtClean="0"/>
              <a:t>2026-01-29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A86E0-F498-FCF4-02A9-6A439D8C3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867CD-FCBA-0CCB-067C-628C5D73D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D9401C-B4D8-4D71-90A4-0BA228240D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303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058C38-C22C-2160-D79B-C4E5B14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5F667-2E38-7CA1-C1E9-A446FBD70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05AE6-04D1-A8CF-677C-F38582644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E95240-1938-4E29-BC55-87EE4E7BB4F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C8662-69DE-79B6-A80C-77D326E9D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3D183-C2B9-1D22-9BDD-4401E27AD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68E4DB-8702-415B-B426-22A75F85F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5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FD1B4C7C-CFF1-965C-8CD0-56862A57B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83" y="936758"/>
            <a:ext cx="4735345" cy="184678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FFA99E9-9AE9-D576-A482-338C26B716D3}"/>
              </a:ext>
            </a:extLst>
          </p:cNvPr>
          <p:cNvSpPr txBox="1">
            <a:spLocks/>
          </p:cNvSpPr>
          <p:nvPr/>
        </p:nvSpPr>
        <p:spPr>
          <a:xfrm>
            <a:off x="849383" y="5344647"/>
            <a:ext cx="10759911" cy="44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/>
                <a:ea typeface="+mj-ea"/>
                <a:cs typeface="+mj-cs"/>
              </a:rPr>
              <a:t>1:00 PM – 2:00 PM 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0711A6-9044-4839-6092-3163DF7DADAD}"/>
              </a:ext>
            </a:extLst>
          </p:cNvPr>
          <p:cNvSpPr txBox="1">
            <a:spLocks/>
          </p:cNvSpPr>
          <p:nvPr/>
        </p:nvSpPr>
        <p:spPr>
          <a:xfrm>
            <a:off x="849383" y="4838796"/>
            <a:ext cx="10759911" cy="44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/>
                <a:ea typeface="+mj-ea"/>
                <a:cs typeface="+mj-cs"/>
              </a:rPr>
              <a:t>February 4, 2026</a:t>
            </a:r>
          </a:p>
        </p:txBody>
      </p:sp>
    </p:spTree>
    <p:extLst>
      <p:ext uri="{BB962C8B-B14F-4D97-AF65-F5344CB8AC3E}">
        <p14:creationId xmlns:p14="http://schemas.microsoft.com/office/powerpoint/2010/main" val="4054712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18137-5A2D-ACF3-C6C6-370EC48E6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AA63D-326B-0424-0A3A-9FDEB161F6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3889" y="19399"/>
            <a:ext cx="9305184" cy="135686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2800" b="1" dirty="0">
                <a:solidFill>
                  <a:schemeClr val="accent3"/>
                </a:solidFill>
              </a:rPr>
              <a:t>Resolution: </a:t>
            </a:r>
            <a:r>
              <a:rPr lang="en-US" sz="2800" b="1" dirty="0"/>
              <a:t>Distinguish Value-Added Steps From Waste </a:t>
            </a:r>
            <a:endParaRPr lang="en-CA" sz="2800" b="1" i="1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81A814-66F0-3074-2511-B59A8BD42386}"/>
              </a:ext>
            </a:extLst>
          </p:cNvPr>
          <p:cNvSpPr txBox="1"/>
          <p:nvPr/>
        </p:nvSpPr>
        <p:spPr>
          <a:xfrm>
            <a:off x="11829212" y="6542421"/>
            <a:ext cx="267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  <a:ea typeface="+mn-lt"/>
                <a:cs typeface="+mn-lt"/>
              </a:rPr>
              <a:t>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Medium" pitchFamily="50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AFF309B-1086-0F72-4EFE-37058D702D34}"/>
              </a:ext>
            </a:extLst>
          </p:cNvPr>
          <p:cNvGrpSpPr/>
          <p:nvPr/>
        </p:nvGrpSpPr>
        <p:grpSpPr>
          <a:xfrm>
            <a:off x="1428418" y="1550462"/>
            <a:ext cx="4543230" cy="3155354"/>
            <a:chOff x="1724283" y="1585598"/>
            <a:chExt cx="4050293" cy="4672471"/>
          </a:xfrm>
        </p:grpSpPr>
        <p:sp>
          <p:nvSpPr>
            <p:cNvPr id="7" name="Rectangle 32">
              <a:extLst>
                <a:ext uri="{FF2B5EF4-FFF2-40B4-BE49-F238E27FC236}">
                  <a16:creationId xmlns:a16="http://schemas.microsoft.com/office/drawing/2014/main" id="{FF55D220-D4A5-CF83-0EC3-3B7DFC4BCD34}"/>
                </a:ext>
              </a:extLst>
            </p:cNvPr>
            <p:cNvSpPr/>
            <p:nvPr/>
          </p:nvSpPr>
          <p:spPr>
            <a:xfrm>
              <a:off x="1724283" y="1585598"/>
              <a:ext cx="4050293" cy="4672471"/>
            </a:xfrm>
            <a:prstGeom prst="round2SameRect">
              <a:avLst/>
            </a:prstGeom>
            <a:solidFill>
              <a:srgbClr val="0070C0"/>
            </a:solidFill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3EDA61-80DF-4E72-FA1D-82A718CF85DA}"/>
                </a:ext>
              </a:extLst>
            </p:cNvPr>
            <p:cNvSpPr txBox="1"/>
            <p:nvPr/>
          </p:nvSpPr>
          <p:spPr>
            <a:xfrm>
              <a:off x="1961408" y="2964564"/>
              <a:ext cx="3576042" cy="1764850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Directly benefit the client</a:t>
              </a:r>
            </a:p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Improve safety or outcomes</a:t>
              </a:r>
            </a:p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Are required for compliance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CA80AB5-BFFD-8E37-4374-18E2145F7096}"/>
              </a:ext>
            </a:extLst>
          </p:cNvPr>
          <p:cNvSpPr txBox="1"/>
          <p:nvPr/>
        </p:nvSpPr>
        <p:spPr>
          <a:xfrm>
            <a:off x="2063733" y="1896470"/>
            <a:ext cx="313710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otham Medium"/>
              </a:rPr>
              <a:t>Value-added steps: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6ADDE7-EC36-D21F-52B3-8DBDCAE013FB}"/>
              </a:ext>
            </a:extLst>
          </p:cNvPr>
          <p:cNvGrpSpPr/>
          <p:nvPr/>
        </p:nvGrpSpPr>
        <p:grpSpPr>
          <a:xfrm>
            <a:off x="6091327" y="1550462"/>
            <a:ext cx="4543230" cy="3155354"/>
            <a:chOff x="1724283" y="1585598"/>
            <a:chExt cx="4050293" cy="4672471"/>
          </a:xfrm>
        </p:grpSpPr>
        <p:sp>
          <p:nvSpPr>
            <p:cNvPr id="11" name="Rectangle 32">
              <a:extLst>
                <a:ext uri="{FF2B5EF4-FFF2-40B4-BE49-F238E27FC236}">
                  <a16:creationId xmlns:a16="http://schemas.microsoft.com/office/drawing/2014/main" id="{11AB0FC8-0382-0EFA-E0F9-F0B775ABD190}"/>
                </a:ext>
              </a:extLst>
            </p:cNvPr>
            <p:cNvSpPr/>
            <p:nvPr/>
          </p:nvSpPr>
          <p:spPr>
            <a:xfrm>
              <a:off x="1724283" y="1585598"/>
              <a:ext cx="4050293" cy="4672471"/>
            </a:xfrm>
            <a:prstGeom prst="round2SameRect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B0EFDBE-6B57-E62D-0F20-2291B511E9D9}"/>
                </a:ext>
              </a:extLst>
            </p:cNvPr>
            <p:cNvSpPr txBox="1"/>
            <p:nvPr/>
          </p:nvSpPr>
          <p:spPr>
            <a:xfrm>
              <a:off x="1909090" y="2918334"/>
              <a:ext cx="3697744" cy="292460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Duplicate work</a:t>
              </a:r>
            </a:p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Rework</a:t>
              </a:r>
            </a:p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Waiting</a:t>
              </a:r>
            </a:p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Unnecessary approvals</a:t>
              </a:r>
            </a:p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Steps no one can explain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05B1E29-C84E-D639-2D46-0685B330F55F}"/>
              </a:ext>
            </a:extLst>
          </p:cNvPr>
          <p:cNvSpPr txBox="1"/>
          <p:nvPr/>
        </p:nvSpPr>
        <p:spPr>
          <a:xfrm>
            <a:off x="6468089" y="1896470"/>
            <a:ext cx="371714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otham Medium"/>
              </a:rPr>
              <a:t>Waste includes: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F5469B3-C3C8-F6FA-1452-E733B8E78680}"/>
              </a:ext>
            </a:extLst>
          </p:cNvPr>
          <p:cNvSpPr/>
          <p:nvPr/>
        </p:nvSpPr>
        <p:spPr>
          <a:xfrm>
            <a:off x="1428418" y="5573380"/>
            <a:ext cx="9206139" cy="1020446"/>
          </a:xfrm>
          <a:prstGeom prst="roundRect">
            <a:avLst>
              <a:gd name="adj" fmla="val 564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91440"/>
            <a:r>
              <a:rPr lang="en-US" dirty="0">
                <a:solidFill>
                  <a:schemeClr val="bg1"/>
                </a:solidFill>
                <a:latin typeface="Gotham Medium" pitchFamily="50" charset="0"/>
              </a:rPr>
              <a:t>Key Takeaway </a:t>
            </a:r>
            <a:br>
              <a:rPr lang="en-US" sz="1600" dirty="0">
                <a:solidFill>
                  <a:schemeClr val="bg1"/>
                </a:solidFill>
                <a:latin typeface="Gotham Medium" pitchFamily="50" charset="0"/>
              </a:rPr>
            </a:br>
            <a:br>
              <a:rPr lang="en-US" sz="1600" dirty="0">
                <a:solidFill>
                  <a:schemeClr val="bg1"/>
                </a:solidFill>
                <a:latin typeface="Gotham Medium" pitchFamily="50" charset="0"/>
              </a:rPr>
            </a:br>
            <a:r>
              <a:rPr lang="en-US" sz="1600" dirty="0">
                <a:solidFill>
                  <a:schemeClr val="bg1"/>
                </a:solidFill>
                <a:latin typeface="Gotham Light" pitchFamily="50" charset="0"/>
              </a:rPr>
              <a:t>Not every step deserves to survive redesign.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300D2-E129-3671-67D7-7FBEB564B01B}"/>
              </a:ext>
            </a:extLst>
          </p:cNvPr>
          <p:cNvSpPr txBox="1"/>
          <p:nvPr/>
        </p:nvSpPr>
        <p:spPr>
          <a:xfrm>
            <a:off x="1348129" y="4892931"/>
            <a:ext cx="9007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en-US" sz="2000" dirty="0">
                <a:latin typeface="Gotham Medium" pitchFamily="50" charset="0"/>
              </a:rPr>
              <a:t>Many steps exist only to compensate for earlier design flaws</a:t>
            </a:r>
          </a:p>
        </p:txBody>
      </p:sp>
    </p:spTree>
    <p:extLst>
      <p:ext uri="{BB962C8B-B14F-4D97-AF65-F5344CB8AC3E}">
        <p14:creationId xmlns:p14="http://schemas.microsoft.com/office/powerpoint/2010/main" val="315499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037D8-3684-268E-EDB2-A8ED20CAC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45525-5611-A9CE-8434-10E21DEDB1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3889" y="19399"/>
            <a:ext cx="9305184" cy="135686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2800" b="1" dirty="0">
                <a:solidFill>
                  <a:schemeClr val="accent3"/>
                </a:solidFill>
              </a:rPr>
              <a:t>Bottlenecks - </a:t>
            </a:r>
            <a:r>
              <a:rPr lang="en-US" sz="2800" b="1" dirty="0"/>
              <a:t>From Awareness to Action </a:t>
            </a:r>
            <a:r>
              <a:rPr lang="en-US" sz="2800" b="1" i="1" dirty="0"/>
              <a:t>(Continued)</a:t>
            </a:r>
            <a:endParaRPr lang="en-CA" sz="2800" b="1" i="1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AD347-72CD-8D84-BDBD-BEA3C5F7B219}"/>
              </a:ext>
            </a:extLst>
          </p:cNvPr>
          <p:cNvSpPr txBox="1"/>
          <p:nvPr/>
        </p:nvSpPr>
        <p:spPr>
          <a:xfrm>
            <a:off x="11740004" y="6542421"/>
            <a:ext cx="356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  <a:ea typeface="+mn-lt"/>
                <a:cs typeface="+mn-lt"/>
              </a:rPr>
              <a:t>10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Medium" pitchFamily="50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73566-4935-E2E8-1AB3-003E5643E3AA}"/>
              </a:ext>
            </a:extLst>
          </p:cNvPr>
          <p:cNvSpPr txBox="1"/>
          <p:nvPr/>
        </p:nvSpPr>
        <p:spPr>
          <a:xfrm>
            <a:off x="787287" y="1591164"/>
            <a:ext cx="73620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</a:rPr>
              <a:t>High-Impact Fixes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Clarify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</a:rPr>
              <a:t>who decides, who acts, and when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Shift routine clinical tasks using protocols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Run intake, eligibility, and engagement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</a:rPr>
              <a:t>in parallel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Use checklists and warm handoff scripts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Medium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34766A-6ECD-0F1A-EF35-AFE8FF10BC53}"/>
              </a:ext>
            </a:extLst>
          </p:cNvPr>
          <p:cNvSpPr txBox="1"/>
          <p:nvPr/>
        </p:nvSpPr>
        <p:spPr>
          <a:xfrm>
            <a:off x="787286" y="4360610"/>
            <a:ext cx="1033680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</a:rPr>
              <a:t>Results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Faster access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Fewer errors and rework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Less staff frustration and burnout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661C30-464A-56D0-73A6-A19F3053B02D}"/>
              </a:ext>
            </a:extLst>
          </p:cNvPr>
          <p:cNvSpPr/>
          <p:nvPr/>
        </p:nvSpPr>
        <p:spPr>
          <a:xfrm>
            <a:off x="8541943" y="2714548"/>
            <a:ext cx="3287269" cy="1771658"/>
          </a:xfrm>
          <a:prstGeom prst="roundRect">
            <a:avLst>
              <a:gd name="adj" fmla="val 5643"/>
            </a:avLst>
          </a:prstGeom>
          <a:solidFill>
            <a:srgbClr val="1570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91440"/>
            <a:r>
              <a:rPr lang="en-US" dirty="0">
                <a:solidFill>
                  <a:schemeClr val="bg1"/>
                </a:solidFill>
                <a:latin typeface="Gotham Medium" pitchFamily="50" charset="0"/>
              </a:rPr>
              <a:t>Key Takeaway </a:t>
            </a:r>
            <a:br>
              <a:rPr lang="en-US" sz="1600" dirty="0">
                <a:solidFill>
                  <a:schemeClr val="accent3"/>
                </a:solidFill>
                <a:latin typeface="Gotham Medium" pitchFamily="50" charset="0"/>
              </a:rPr>
            </a:br>
            <a:br>
              <a:rPr lang="en-US" sz="1600" dirty="0">
                <a:solidFill>
                  <a:schemeClr val="accent3"/>
                </a:solidFill>
                <a:latin typeface="Gotham Medium" pitchFamily="50" charset="0"/>
              </a:rPr>
            </a:br>
            <a:r>
              <a:rPr lang="en-US" sz="1600" dirty="0">
                <a:solidFill>
                  <a:schemeClr val="bg1"/>
                </a:solidFill>
                <a:latin typeface="Gotham Light" pitchFamily="50" charset="0"/>
              </a:rPr>
              <a:t>Bottlenecks are predictable — and therefore fixable.</a:t>
            </a:r>
            <a:endParaRPr lang="en-US" sz="1600" i="1" dirty="0">
              <a:solidFill>
                <a:schemeClr val="bg1"/>
              </a:solidFill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957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74A17-68CC-ECB8-2F43-946FA0717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550E4-A82F-8EE2-BCB5-0A739FF647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3889" y="19399"/>
            <a:ext cx="9305184" cy="135686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2800" b="1" dirty="0">
                <a:solidFill>
                  <a:schemeClr val="accent3"/>
                </a:solidFill>
              </a:rPr>
              <a:t>Case Study: </a:t>
            </a:r>
            <a:r>
              <a:rPr lang="en-US" sz="2800" b="1" dirty="0"/>
              <a:t>Redesigning Intake &amp; Medication Workflow In Outpatient Behavioral Health</a:t>
            </a:r>
            <a:endParaRPr lang="en-CA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3E9455-50AF-BECD-3530-50350F6FC393}"/>
              </a:ext>
            </a:extLst>
          </p:cNvPr>
          <p:cNvSpPr txBox="1"/>
          <p:nvPr/>
        </p:nvSpPr>
        <p:spPr>
          <a:xfrm>
            <a:off x="11789069" y="6542421"/>
            <a:ext cx="307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  <a:ea typeface="+mn-lt"/>
                <a:cs typeface="+mn-lt"/>
              </a:rPr>
              <a:t>11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Medium" pitchFamily="50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2B00F0-FE18-1446-C427-09F7D7818A91}"/>
              </a:ext>
            </a:extLst>
          </p:cNvPr>
          <p:cNvGrpSpPr/>
          <p:nvPr/>
        </p:nvGrpSpPr>
        <p:grpSpPr>
          <a:xfrm>
            <a:off x="593889" y="1550461"/>
            <a:ext cx="3536309" cy="5162573"/>
            <a:chOff x="1724283" y="1585598"/>
            <a:chExt cx="4050293" cy="5729288"/>
          </a:xfrm>
        </p:grpSpPr>
        <p:sp>
          <p:nvSpPr>
            <p:cNvPr id="8" name="Rectangle 32">
              <a:extLst>
                <a:ext uri="{FF2B5EF4-FFF2-40B4-BE49-F238E27FC236}">
                  <a16:creationId xmlns:a16="http://schemas.microsoft.com/office/drawing/2014/main" id="{054F9C07-9966-AB04-73A9-D4DC198CAF80}"/>
                </a:ext>
              </a:extLst>
            </p:cNvPr>
            <p:cNvSpPr/>
            <p:nvPr/>
          </p:nvSpPr>
          <p:spPr>
            <a:xfrm>
              <a:off x="1724283" y="1585598"/>
              <a:ext cx="4050293" cy="5729288"/>
            </a:xfrm>
            <a:prstGeom prst="round2DiagRect">
              <a:avLst/>
            </a:prstGeom>
            <a:solidFill>
              <a:srgbClr val="0070C0"/>
            </a:solidFill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DECB2E-7F95-A9F5-87F4-1D129EFCAFAD}"/>
                </a:ext>
              </a:extLst>
            </p:cNvPr>
            <p:cNvSpPr txBox="1"/>
            <p:nvPr/>
          </p:nvSpPr>
          <p:spPr>
            <a:xfrm>
              <a:off x="1909090" y="2754797"/>
              <a:ext cx="3697744" cy="197361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Multi-site outpatient MH/SUD provider</a:t>
              </a:r>
            </a:p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Long wait times, staff burnout, high no-show rates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5476165-D269-398D-79E1-7E3B5B5DE2C5}"/>
              </a:ext>
            </a:extLst>
          </p:cNvPr>
          <p:cNvSpPr txBox="1"/>
          <p:nvPr/>
        </p:nvSpPr>
        <p:spPr>
          <a:xfrm>
            <a:off x="1229204" y="1896470"/>
            <a:ext cx="244182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otham Medium"/>
              </a:rPr>
              <a:t>Setting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06778F-03E8-53F3-1575-5CCBBFC89F82}"/>
              </a:ext>
            </a:extLst>
          </p:cNvPr>
          <p:cNvGrpSpPr/>
          <p:nvPr/>
        </p:nvGrpSpPr>
        <p:grpSpPr>
          <a:xfrm>
            <a:off x="4300768" y="1550461"/>
            <a:ext cx="3536309" cy="5162573"/>
            <a:chOff x="1724283" y="1585597"/>
            <a:chExt cx="4050293" cy="5729289"/>
          </a:xfrm>
        </p:grpSpPr>
        <p:sp>
          <p:nvSpPr>
            <p:cNvPr id="12" name="Rectangle 32">
              <a:extLst>
                <a:ext uri="{FF2B5EF4-FFF2-40B4-BE49-F238E27FC236}">
                  <a16:creationId xmlns:a16="http://schemas.microsoft.com/office/drawing/2014/main" id="{E1203400-3F3F-07AA-56AC-7EE16B0FC9AC}"/>
                </a:ext>
              </a:extLst>
            </p:cNvPr>
            <p:cNvSpPr/>
            <p:nvPr/>
          </p:nvSpPr>
          <p:spPr>
            <a:xfrm>
              <a:off x="1724283" y="1585597"/>
              <a:ext cx="4050293" cy="5729289"/>
            </a:xfrm>
            <a:prstGeom prst="round2DiagRect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AD5A69-9D3F-9BB0-8AF4-69305E633F8E}"/>
                </a:ext>
              </a:extLst>
            </p:cNvPr>
            <p:cNvSpPr txBox="1"/>
            <p:nvPr/>
          </p:nvSpPr>
          <p:spPr>
            <a:xfrm>
              <a:off x="1909090" y="2617858"/>
              <a:ext cx="3697744" cy="3478250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Psychiatrists handling routine refills</a:t>
              </a:r>
            </a:p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RNs doing EHR uploads and clerical tasks</a:t>
              </a:r>
            </a:p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Intake moving sequentially with multiple handoffs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B995B05-F25A-4E18-290B-2B8F15944B7B}"/>
              </a:ext>
            </a:extLst>
          </p:cNvPr>
          <p:cNvSpPr txBox="1"/>
          <p:nvPr/>
        </p:nvSpPr>
        <p:spPr>
          <a:xfrm>
            <a:off x="4677530" y="1742582"/>
            <a:ext cx="289330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otham Medium"/>
              </a:rPr>
              <a:t>Workflow Issues Identified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9E500F-C208-84A1-8105-D9D765EC3A68}"/>
              </a:ext>
            </a:extLst>
          </p:cNvPr>
          <p:cNvGrpSpPr/>
          <p:nvPr/>
        </p:nvGrpSpPr>
        <p:grpSpPr>
          <a:xfrm>
            <a:off x="8007647" y="1550461"/>
            <a:ext cx="3536309" cy="5162573"/>
            <a:chOff x="1724283" y="1585597"/>
            <a:chExt cx="4050293" cy="5925104"/>
          </a:xfrm>
        </p:grpSpPr>
        <p:sp>
          <p:nvSpPr>
            <p:cNvPr id="16" name="Rectangle 32">
              <a:extLst>
                <a:ext uri="{FF2B5EF4-FFF2-40B4-BE49-F238E27FC236}">
                  <a16:creationId xmlns:a16="http://schemas.microsoft.com/office/drawing/2014/main" id="{6A9A54F5-09F7-0CD4-E80A-50C6EB84C16F}"/>
                </a:ext>
              </a:extLst>
            </p:cNvPr>
            <p:cNvSpPr/>
            <p:nvPr/>
          </p:nvSpPr>
          <p:spPr>
            <a:xfrm>
              <a:off x="1724283" y="1585597"/>
              <a:ext cx="4050293" cy="5925104"/>
            </a:xfrm>
            <a:prstGeom prst="round2DiagRect">
              <a:avLst/>
            </a:prstGeom>
            <a:solidFill>
              <a:schemeClr val="tx1">
                <a:lumMod val="75000"/>
                <a:lumOff val="2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E489EB-8DF1-4450-BA32-2E08810E5A8B}"/>
                </a:ext>
              </a:extLst>
            </p:cNvPr>
            <p:cNvSpPr txBox="1"/>
            <p:nvPr/>
          </p:nvSpPr>
          <p:spPr>
            <a:xfrm>
              <a:off x="1909090" y="2613079"/>
              <a:ext cx="3697744" cy="485221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Psychiatrists focused on diagnostics and med changes</a:t>
              </a:r>
            </a:p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RNs managed protocol-driven refills and labs</a:t>
              </a:r>
            </a:p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Admin staff handled documentation and uploads</a:t>
              </a:r>
            </a:p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Intake, eligibility, and engagement occurred in parallel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D9AA5E2-4F07-C5A2-7373-35679D840356}"/>
              </a:ext>
            </a:extLst>
          </p:cNvPr>
          <p:cNvSpPr txBox="1"/>
          <p:nvPr/>
        </p:nvSpPr>
        <p:spPr>
          <a:xfrm>
            <a:off x="8384409" y="1742582"/>
            <a:ext cx="289330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otham Medium"/>
              </a:rPr>
              <a:t>Changes Implemented</a:t>
            </a:r>
          </a:p>
        </p:txBody>
      </p:sp>
    </p:spTree>
    <p:extLst>
      <p:ext uri="{BB962C8B-B14F-4D97-AF65-F5344CB8AC3E}">
        <p14:creationId xmlns:p14="http://schemas.microsoft.com/office/powerpoint/2010/main" val="1629641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472DD-3402-2696-5CCC-25A0096B1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8D7B1-CCDE-B35C-655F-8851C21ACC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3889" y="19399"/>
            <a:ext cx="9305184" cy="135686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2800" b="1" dirty="0">
                <a:solidFill>
                  <a:schemeClr val="accent3"/>
                </a:solidFill>
              </a:rPr>
              <a:t>Case Study: </a:t>
            </a:r>
            <a:r>
              <a:rPr lang="en-US" sz="2800" b="1" dirty="0"/>
              <a:t>A Workflow Fix With Results</a:t>
            </a:r>
            <a:endParaRPr lang="en-CA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25D3D0-7899-1548-53F1-BBAACAAA22A7}"/>
              </a:ext>
            </a:extLst>
          </p:cNvPr>
          <p:cNvSpPr txBox="1"/>
          <p:nvPr/>
        </p:nvSpPr>
        <p:spPr>
          <a:xfrm>
            <a:off x="11740004" y="6542421"/>
            <a:ext cx="356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  <a:ea typeface="+mn-lt"/>
                <a:cs typeface="+mn-lt"/>
              </a:rPr>
              <a:t>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Medium" pitchFamily="50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EDD33-2D49-49CB-7F0A-AE58F045518E}"/>
              </a:ext>
            </a:extLst>
          </p:cNvPr>
          <p:cNvSpPr txBox="1"/>
          <p:nvPr/>
        </p:nvSpPr>
        <p:spPr>
          <a:xfrm>
            <a:off x="787287" y="1872174"/>
            <a:ext cx="73620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</a:rPr>
              <a:t>Results (within 90 days)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25–30% reduction in time to first visit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Increased psychiatrist capacity (≈1+ new patient/day)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Reduced reported staff burnout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Improved early engagement and follow-through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18099D-EB01-43E1-85FA-51CCBC629385}"/>
              </a:ext>
            </a:extLst>
          </p:cNvPr>
          <p:cNvSpPr/>
          <p:nvPr/>
        </p:nvSpPr>
        <p:spPr>
          <a:xfrm>
            <a:off x="8541943" y="2417506"/>
            <a:ext cx="3287269" cy="1771658"/>
          </a:xfrm>
          <a:prstGeom prst="roundRect">
            <a:avLst>
              <a:gd name="adj" fmla="val 5643"/>
            </a:avLst>
          </a:prstGeom>
          <a:solidFill>
            <a:srgbClr val="1570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91440"/>
            <a:r>
              <a:rPr lang="en-US" dirty="0">
                <a:solidFill>
                  <a:schemeClr val="bg1"/>
                </a:solidFill>
                <a:latin typeface="Gotham Medium" pitchFamily="50" charset="0"/>
              </a:rPr>
              <a:t>Key Takeaway </a:t>
            </a:r>
            <a:br>
              <a:rPr lang="en-US" sz="1600" dirty="0">
                <a:solidFill>
                  <a:schemeClr val="accent3"/>
                </a:solidFill>
                <a:latin typeface="Gotham Medium" pitchFamily="50" charset="0"/>
              </a:rPr>
            </a:br>
            <a:br>
              <a:rPr lang="en-US" sz="1600" dirty="0">
                <a:solidFill>
                  <a:schemeClr val="accent3"/>
                </a:solidFill>
                <a:latin typeface="Gotham Medium" pitchFamily="50" charset="0"/>
              </a:rPr>
            </a:br>
            <a:r>
              <a:rPr lang="en-US" sz="1600" dirty="0">
                <a:solidFill>
                  <a:schemeClr val="bg1"/>
                </a:solidFill>
                <a:latin typeface="Gotham Light" pitchFamily="50" charset="0"/>
              </a:rPr>
              <a:t>Access improves when work is redesigned – not just when staff are added.</a:t>
            </a:r>
            <a:endParaRPr lang="en-US" sz="1600" i="1" dirty="0">
              <a:solidFill>
                <a:schemeClr val="bg1"/>
              </a:solidFill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50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1FF2F-8155-BDCC-16F3-D466156F5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8E58E0F9-5FB5-FD0F-0986-4B7CA0B0F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046" y="279186"/>
            <a:ext cx="1788658" cy="6975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6E86BC-98A4-E07A-3CD1-85FD453C7088}"/>
              </a:ext>
            </a:extLst>
          </p:cNvPr>
          <p:cNvSpPr/>
          <p:nvPr/>
        </p:nvSpPr>
        <p:spPr>
          <a:xfrm>
            <a:off x="0" y="4183938"/>
            <a:ext cx="12192000" cy="26740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7623F8-0054-0C2A-F212-55C0F471D587}"/>
              </a:ext>
            </a:extLst>
          </p:cNvPr>
          <p:cNvSpPr txBox="1">
            <a:spLocks/>
          </p:cNvSpPr>
          <p:nvPr/>
        </p:nvSpPr>
        <p:spPr>
          <a:xfrm>
            <a:off x="838200" y="4948437"/>
            <a:ext cx="10515600" cy="1145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700" dirty="0">
                <a:latin typeface="Gotham Bold" pitchFamily="50" charset="0"/>
              </a:rPr>
              <a:t>Live Session: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latin typeface="Gotham Light" pitchFamily="50" charset="0"/>
              </a:rPr>
              <a:t>Top of License Practice, Workflow Mapping &amp; Bottleneck Identification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6A4BE6-6F81-E787-AB46-276D3DFAE33D}"/>
              </a:ext>
            </a:extLst>
          </p:cNvPr>
          <p:cNvSpPr txBox="1"/>
          <p:nvPr/>
        </p:nvSpPr>
        <p:spPr>
          <a:xfrm>
            <a:off x="11851516" y="6542421"/>
            <a:ext cx="245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otham Medium" pitchFamily="50" charset="0"/>
                <a:ea typeface="+mn-lt"/>
                <a:cs typeface="+mn-lt"/>
              </a:rPr>
              <a:t>1</a:t>
            </a:r>
            <a:endParaRPr lang="en-US" sz="1200" dirty="0">
              <a:solidFill>
                <a:schemeClr val="bg1"/>
              </a:solidFill>
              <a:latin typeface="Gotham Medium" pitchFamily="50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A7E323-8CF1-95C8-85D8-BF985458BF9A}"/>
              </a:ext>
            </a:extLst>
          </p:cNvPr>
          <p:cNvGrpSpPr/>
          <p:nvPr/>
        </p:nvGrpSpPr>
        <p:grpSpPr>
          <a:xfrm>
            <a:off x="2826559" y="408467"/>
            <a:ext cx="1866596" cy="1866596"/>
            <a:chOff x="1324666" y="670974"/>
            <a:chExt cx="2538565" cy="253856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37A595-4FCD-CE14-7C44-69E9CB07B871}"/>
                </a:ext>
              </a:extLst>
            </p:cNvPr>
            <p:cNvSpPr/>
            <p:nvPr/>
          </p:nvSpPr>
          <p:spPr>
            <a:xfrm>
              <a:off x="1324666" y="670974"/>
              <a:ext cx="2538565" cy="25385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8160E3F-6869-2510-1AE0-CA9EB5512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64784" y="811093"/>
              <a:ext cx="2261360" cy="226136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CBF3A4B-C4E7-DFC1-F464-0BD403D99261}"/>
              </a:ext>
            </a:extLst>
          </p:cNvPr>
          <p:cNvGrpSpPr/>
          <p:nvPr/>
        </p:nvGrpSpPr>
        <p:grpSpPr>
          <a:xfrm>
            <a:off x="6924911" y="408467"/>
            <a:ext cx="1866596" cy="1866596"/>
            <a:chOff x="7095448" y="670974"/>
            <a:chExt cx="2538565" cy="253856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C59DA2C-DC22-7622-2426-1983E2223DA5}"/>
                </a:ext>
              </a:extLst>
            </p:cNvPr>
            <p:cNvSpPr/>
            <p:nvPr/>
          </p:nvSpPr>
          <p:spPr>
            <a:xfrm>
              <a:off x="7095448" y="670974"/>
              <a:ext cx="2538565" cy="25385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505471E-A5C0-6943-9540-06C8902A0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5566" y="811093"/>
              <a:ext cx="2261360" cy="226136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6B13A41-FCF0-2CFA-4E73-E54D996E5C59}"/>
              </a:ext>
            </a:extLst>
          </p:cNvPr>
          <p:cNvSpPr txBox="1">
            <a:spLocks/>
          </p:cNvSpPr>
          <p:nvPr/>
        </p:nvSpPr>
        <p:spPr>
          <a:xfrm>
            <a:off x="2262954" y="2500481"/>
            <a:ext cx="2993805" cy="550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/>
              <a:t>Stuart </a:t>
            </a:r>
            <a:r>
              <a:rPr lang="en-US" sz="2400" b="1" dirty="0" err="1"/>
              <a:t>Buttlaire</a:t>
            </a:r>
            <a:r>
              <a:rPr lang="en-US" sz="2400" b="1" dirty="0"/>
              <a:t>, Ph.D.</a:t>
            </a:r>
            <a:endParaRPr lang="en-CA" sz="2400" b="1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5E678E-7484-AC8C-297C-08668455B42E}"/>
              </a:ext>
            </a:extLst>
          </p:cNvPr>
          <p:cNvSpPr txBox="1">
            <a:spLocks/>
          </p:cNvSpPr>
          <p:nvPr/>
        </p:nvSpPr>
        <p:spPr>
          <a:xfrm>
            <a:off x="2332732" y="3132421"/>
            <a:ext cx="2854248" cy="630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600" b="1">
                <a:latin typeface="Gotham Light" pitchFamily="50" charset="0"/>
              </a:rPr>
              <a:t>Vice President Of Clinical</a:t>
            </a:r>
          </a:p>
          <a:p>
            <a:pPr algn="ctr">
              <a:defRPr/>
            </a:pPr>
            <a:r>
              <a:rPr lang="en-US" sz="1600" b="1">
                <a:latin typeface="Gotham Light" pitchFamily="50" charset="0"/>
              </a:rPr>
              <a:t>Excellence &amp; Leadership</a:t>
            </a:r>
          </a:p>
          <a:p>
            <a:pPr algn="ctr">
              <a:defRPr/>
            </a:pPr>
            <a:r>
              <a:rPr lang="en-US" sz="1600" b="1" i="1">
                <a:latin typeface="Gotham Light" pitchFamily="50" charset="0"/>
              </a:rPr>
              <a:t>OPEN MINDS</a:t>
            </a:r>
            <a:endParaRPr lang="en-CA" sz="1600" b="1" i="1">
              <a:latin typeface="Gotham Light" pitchFamily="50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BD2491-0390-5F38-C696-A0172201836C}"/>
              </a:ext>
            </a:extLst>
          </p:cNvPr>
          <p:cNvSpPr txBox="1">
            <a:spLocks/>
          </p:cNvSpPr>
          <p:nvPr/>
        </p:nvSpPr>
        <p:spPr>
          <a:xfrm>
            <a:off x="6537278" y="2500481"/>
            <a:ext cx="2606721" cy="550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/>
              <a:t>Christy Dye, MPH</a:t>
            </a:r>
            <a:endParaRPr lang="en-CA" sz="2400" b="1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2E63202-7812-233C-48CD-26CB6AD4BA1E}"/>
              </a:ext>
            </a:extLst>
          </p:cNvPr>
          <p:cNvSpPr txBox="1">
            <a:spLocks/>
          </p:cNvSpPr>
          <p:nvPr/>
        </p:nvSpPr>
        <p:spPr>
          <a:xfrm>
            <a:off x="6096000" y="2989466"/>
            <a:ext cx="3662508" cy="8366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600" b="1" dirty="0">
                <a:latin typeface="Gotham Light" pitchFamily="50" charset="0"/>
              </a:rPr>
              <a:t>Formerly Chief Executive Officer, Partners In Recovery, LLC</a:t>
            </a:r>
            <a:endParaRPr lang="en-CA" sz="1600" b="1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3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C7E4E-E9B3-E540-F07E-D780E92D6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C0CF-6DEA-A7D3-B037-C9694BF890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3889" y="19399"/>
            <a:ext cx="9305184" cy="135686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2800" b="1" dirty="0">
                <a:solidFill>
                  <a:schemeClr val="accent3"/>
                </a:solidFill>
              </a:rPr>
              <a:t>POLL</a:t>
            </a:r>
            <a:endParaRPr lang="en-CA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AA92B2-C7A5-850F-D463-25E610E21CC1}"/>
              </a:ext>
            </a:extLst>
          </p:cNvPr>
          <p:cNvSpPr txBox="1"/>
          <p:nvPr/>
        </p:nvSpPr>
        <p:spPr>
          <a:xfrm>
            <a:off x="11829212" y="6542421"/>
            <a:ext cx="267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Gotham Medium" pitchFamily="50" charset="0"/>
                <a:ea typeface="+mn-lt"/>
                <a:cs typeface="+mn-lt"/>
              </a:rPr>
              <a:t>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Medium" pitchFamily="50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207FF-D093-8AF3-0071-0F0BFE2DFC2C}"/>
              </a:ext>
            </a:extLst>
          </p:cNvPr>
          <p:cNvSpPr txBox="1"/>
          <p:nvPr/>
        </p:nvSpPr>
        <p:spPr>
          <a:xfrm>
            <a:off x="787286" y="2211171"/>
            <a:ext cx="1033680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SzTx/>
              <a:buFont typeface="+mj-lt"/>
              <a:buAutoNum type="alphaL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  <a:ea typeface="+mn-ea"/>
                <a:cs typeface="+mn-cs"/>
              </a:rPr>
              <a:t>Front Door/Intake Process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SzTx/>
              <a:buFont typeface="+mj-lt"/>
              <a:buAutoNum type="alphaL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  <a:ea typeface="+mn-ea"/>
                <a:cs typeface="+mn-cs"/>
              </a:rPr>
              <a:t>Clinical Approvals/Sign Off Needed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SzTx/>
              <a:buFont typeface="+mj-lt"/>
              <a:buAutoNum type="alphaL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  <a:ea typeface="+mn-ea"/>
                <a:cs typeface="+mn-cs"/>
              </a:rPr>
              <a:t>Care Coordination/Care Handoffs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SzTx/>
              <a:buFont typeface="+mj-lt"/>
              <a:buAutoNum type="alphaL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  <a:ea typeface="+mn-ea"/>
                <a:cs typeface="+mn-cs"/>
              </a:rPr>
              <a:t>Documentation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753D6-5FB8-B537-372F-2C4B74038C3E}"/>
              </a:ext>
            </a:extLst>
          </p:cNvPr>
          <p:cNvSpPr txBox="1"/>
          <p:nvPr/>
        </p:nvSpPr>
        <p:spPr>
          <a:xfrm>
            <a:off x="773041" y="1598772"/>
            <a:ext cx="10336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288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70C7"/>
                </a:solidFill>
                <a:effectLst/>
                <a:uLnTx/>
                <a:uFillTx/>
                <a:latin typeface="Gotham Medium" pitchFamily="50" charset="0"/>
                <a:ea typeface="+mn-ea"/>
                <a:cs typeface="+mn-cs"/>
              </a:rPr>
              <a:t>Where is your biggest workflow bottleneck today?</a:t>
            </a:r>
          </a:p>
        </p:txBody>
      </p:sp>
    </p:spTree>
    <p:extLst>
      <p:ext uri="{BB962C8B-B14F-4D97-AF65-F5344CB8AC3E}">
        <p14:creationId xmlns:p14="http://schemas.microsoft.com/office/powerpoint/2010/main" val="247267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EC2AC-8695-3A64-5D02-5F518818D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8E0A4-992D-B844-3DA0-E168670BF4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3889" y="19399"/>
            <a:ext cx="9305184" cy="135686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2800" b="1" dirty="0">
                <a:solidFill>
                  <a:schemeClr val="accent3"/>
                </a:solidFill>
              </a:rPr>
              <a:t>POLL</a:t>
            </a:r>
            <a:endParaRPr lang="en-CA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F42C4F-62CF-B3B6-2619-38786000B62B}"/>
              </a:ext>
            </a:extLst>
          </p:cNvPr>
          <p:cNvSpPr txBox="1"/>
          <p:nvPr/>
        </p:nvSpPr>
        <p:spPr>
          <a:xfrm>
            <a:off x="11829212" y="6542421"/>
            <a:ext cx="267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  <a:ea typeface="+mn-lt"/>
                <a:cs typeface="+mn-lt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Medium" pitchFamily="50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394C93-66EF-3D3F-D900-F2BE99F49BC1}"/>
              </a:ext>
            </a:extLst>
          </p:cNvPr>
          <p:cNvSpPr txBox="1"/>
          <p:nvPr/>
        </p:nvSpPr>
        <p:spPr>
          <a:xfrm>
            <a:off x="787286" y="2211171"/>
            <a:ext cx="1033680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SzTx/>
              <a:buFont typeface="+mj-lt"/>
              <a:buAutoNum type="alphaL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  <a:ea typeface="+mn-ea"/>
                <a:cs typeface="+mn-cs"/>
              </a:rPr>
              <a:t>Psychiatrists and Nurse Practitioners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SzTx/>
              <a:buFont typeface="+mj-lt"/>
              <a:buAutoNum type="alphaL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  <a:ea typeface="+mn-ea"/>
                <a:cs typeface="+mn-cs"/>
              </a:rPr>
              <a:t>Nursing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SzTx/>
              <a:buFont typeface="+mj-lt"/>
              <a:buAutoNum type="alphaL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  <a:ea typeface="+mn-ea"/>
                <a:cs typeface="+mn-cs"/>
              </a:rPr>
              <a:t>Care Coordinators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SzTx/>
              <a:buFont typeface="+mj-lt"/>
              <a:buAutoNum type="alphaL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  <a:ea typeface="+mn-ea"/>
                <a:cs typeface="+mn-cs"/>
              </a:rPr>
              <a:t>Peer Support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B72E29-EF8A-EEDB-5D37-F112C0761593}"/>
              </a:ext>
            </a:extLst>
          </p:cNvPr>
          <p:cNvSpPr txBox="1"/>
          <p:nvPr/>
        </p:nvSpPr>
        <p:spPr>
          <a:xfrm>
            <a:off x="773041" y="1598772"/>
            <a:ext cx="10336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288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70C7"/>
                </a:solidFill>
                <a:effectLst/>
                <a:uLnTx/>
                <a:uFillTx/>
                <a:latin typeface="Gotham Medium" pitchFamily="50" charset="0"/>
                <a:ea typeface="+mn-ea"/>
                <a:cs typeface="+mn-cs"/>
              </a:rPr>
              <a:t>Which role spends the most time working below their license/credentials?</a:t>
            </a:r>
          </a:p>
        </p:txBody>
      </p:sp>
    </p:spTree>
    <p:extLst>
      <p:ext uri="{BB962C8B-B14F-4D97-AF65-F5344CB8AC3E}">
        <p14:creationId xmlns:p14="http://schemas.microsoft.com/office/powerpoint/2010/main" val="11851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50D97-117F-D9BC-390E-6161DE472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3317-34AE-4A4D-157A-491883D694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3889" y="19399"/>
            <a:ext cx="9305184" cy="135686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2800" b="1" dirty="0">
                <a:solidFill>
                  <a:schemeClr val="accent3"/>
                </a:solidFill>
              </a:rPr>
              <a:t>Top-of-License </a:t>
            </a:r>
            <a:r>
              <a:rPr lang="en-US" sz="2800" b="1" dirty="0"/>
              <a:t>Practice</a:t>
            </a:r>
            <a:endParaRPr lang="en-CA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76CAF4-D1A3-C33B-8BE0-46ABE7D88E65}"/>
              </a:ext>
            </a:extLst>
          </p:cNvPr>
          <p:cNvSpPr txBox="1"/>
          <p:nvPr/>
        </p:nvSpPr>
        <p:spPr>
          <a:xfrm>
            <a:off x="11829212" y="6542421"/>
            <a:ext cx="267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Gotham Medium" pitchFamily="50" charset="0"/>
                <a:ea typeface="+mn-lt"/>
                <a:cs typeface="+mn-lt"/>
              </a:rPr>
              <a:t>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Medium" pitchFamily="50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0DC25-83DA-9977-3B32-75D840F546EE}"/>
              </a:ext>
            </a:extLst>
          </p:cNvPr>
          <p:cNvSpPr txBox="1"/>
          <p:nvPr/>
        </p:nvSpPr>
        <p:spPr>
          <a:xfrm>
            <a:off x="787286" y="1622387"/>
            <a:ext cx="10336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  <a:ea typeface="+mn-ea"/>
                <a:cs typeface="+mn-cs"/>
              </a:rPr>
              <a:t>Top-of-License practice means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</a:rPr>
              <a:t>aligning work to training, licensure, and judgment level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  <a:ea typeface="+mn-ea"/>
                <a:cs typeface="+mn-cs"/>
              </a:rPr>
              <a:t>—not simply redistributing tasks.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3E3895-469D-CEB7-46D1-4E7BA687A3F7}"/>
              </a:ext>
            </a:extLst>
          </p:cNvPr>
          <p:cNvSpPr txBox="1"/>
          <p:nvPr/>
        </p:nvSpPr>
        <p:spPr>
          <a:xfrm>
            <a:off x="787286" y="2666142"/>
            <a:ext cx="1033680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</a:rPr>
              <a:t>Common Misalignment Patterns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  <a:ea typeface="+mn-ea"/>
                <a:cs typeface="+mn-cs"/>
              </a:rPr>
              <a:t>Psychiatrists completing routine refills or documentation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  <a:ea typeface="+mn-ea"/>
                <a:cs typeface="+mn-cs"/>
              </a:rPr>
              <a:t>Licensed clinicians performing administrative or clerical work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  <a:ea typeface="+mn-ea"/>
                <a:cs typeface="+mn-cs"/>
              </a:rPr>
              <a:t>Peers underutilized or limited to informal support roles</a:t>
            </a:r>
          </a:p>
        </p:txBody>
      </p:sp>
    </p:spTree>
    <p:extLst>
      <p:ext uri="{BB962C8B-B14F-4D97-AF65-F5344CB8AC3E}">
        <p14:creationId xmlns:p14="http://schemas.microsoft.com/office/powerpoint/2010/main" val="311396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0AECD-FD0C-FBF4-6EF8-E3B61FF39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FFB5-53D4-B997-5CB5-B38CC9BCA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3889" y="19399"/>
            <a:ext cx="9305184" cy="135686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2800" b="1" dirty="0">
                <a:solidFill>
                  <a:schemeClr val="accent3"/>
                </a:solidFill>
              </a:rPr>
              <a:t>What </a:t>
            </a:r>
            <a:r>
              <a:rPr lang="en-US" sz="2800" b="1" dirty="0"/>
              <a:t>High-Performing Teams Do Differently</a:t>
            </a:r>
            <a:endParaRPr lang="en-CA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CBCB7E-3CB0-CE62-7DD7-3B35ECAFC464}"/>
              </a:ext>
            </a:extLst>
          </p:cNvPr>
          <p:cNvSpPr txBox="1"/>
          <p:nvPr/>
        </p:nvSpPr>
        <p:spPr>
          <a:xfrm>
            <a:off x="11829212" y="6542421"/>
            <a:ext cx="267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Gotham Medium" pitchFamily="50" charset="0"/>
                <a:ea typeface="+mn-lt"/>
                <a:cs typeface="+mn-lt"/>
              </a:rPr>
              <a:t>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Medium" pitchFamily="50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36E4E1-0AEA-FAA3-4415-FE7C6B316EBA}"/>
              </a:ext>
            </a:extLst>
          </p:cNvPr>
          <p:cNvSpPr txBox="1"/>
          <p:nvPr/>
        </p:nvSpPr>
        <p:spPr>
          <a:xfrm>
            <a:off x="787287" y="1591164"/>
            <a:ext cx="63851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Define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</a:rPr>
              <a:t>decision rights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vs. task execution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Use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</a:rPr>
              <a:t>protocols and standing orders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to support delegation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Reserve licensed clinician time for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</a:rPr>
              <a:t>diagnosis, treatment planning, and complex decisions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D5DB0E-23C8-0FB8-2980-0C98CA43996D}"/>
              </a:ext>
            </a:extLst>
          </p:cNvPr>
          <p:cNvSpPr txBox="1"/>
          <p:nvPr/>
        </p:nvSpPr>
        <p:spPr>
          <a:xfrm>
            <a:off x="787286" y="4088512"/>
            <a:ext cx="1033680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</a:rPr>
              <a:t>Why It Matters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Improves access without adding staff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Reduces burnout and role strain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Increases clinical capacity and staff satisfaction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6C9424C-3670-7C07-2CC7-FDA5C4CAC84E}"/>
              </a:ext>
            </a:extLst>
          </p:cNvPr>
          <p:cNvSpPr/>
          <p:nvPr/>
        </p:nvSpPr>
        <p:spPr>
          <a:xfrm>
            <a:off x="8541943" y="2714548"/>
            <a:ext cx="3287269" cy="1771658"/>
          </a:xfrm>
          <a:prstGeom prst="roundRect">
            <a:avLst>
              <a:gd name="adj" fmla="val 5643"/>
            </a:avLst>
          </a:prstGeom>
          <a:solidFill>
            <a:srgbClr val="1570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91440"/>
            <a:r>
              <a:rPr lang="en-US" dirty="0">
                <a:solidFill>
                  <a:schemeClr val="bg1"/>
                </a:solidFill>
                <a:latin typeface="Gotham Medium" pitchFamily="50" charset="0"/>
              </a:rPr>
              <a:t>Key Takeaway </a:t>
            </a:r>
            <a:br>
              <a:rPr lang="en-US" sz="1600" dirty="0">
                <a:solidFill>
                  <a:schemeClr val="accent3"/>
                </a:solidFill>
                <a:latin typeface="Gotham Medium" pitchFamily="50" charset="0"/>
              </a:rPr>
            </a:br>
            <a:br>
              <a:rPr lang="en-US" sz="1600" dirty="0">
                <a:solidFill>
                  <a:schemeClr val="accent3"/>
                </a:solidFill>
                <a:latin typeface="Gotham Medium" pitchFamily="50" charset="0"/>
              </a:rPr>
            </a:br>
            <a:r>
              <a:rPr lang="en-US" sz="1600" dirty="0">
                <a:solidFill>
                  <a:schemeClr val="bg1"/>
                </a:solidFill>
                <a:latin typeface="Gotham Light" pitchFamily="50" charset="0"/>
              </a:rPr>
              <a:t>The goal isn’t to shift work—it’s to </a:t>
            </a:r>
            <a:r>
              <a:rPr lang="en-US" sz="1600" i="1" dirty="0">
                <a:solidFill>
                  <a:schemeClr val="bg1"/>
                </a:solidFill>
                <a:latin typeface="Gotham Light" pitchFamily="50" charset="0"/>
              </a:rPr>
              <a:t>stop doing low-value work entirely.</a:t>
            </a:r>
          </a:p>
        </p:txBody>
      </p:sp>
    </p:spTree>
    <p:extLst>
      <p:ext uri="{BB962C8B-B14F-4D97-AF65-F5344CB8AC3E}">
        <p14:creationId xmlns:p14="http://schemas.microsoft.com/office/powerpoint/2010/main" val="234743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7404C-4EA4-9F7C-17AA-798602B7F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032-9141-CA58-CE8C-CA24F4691E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3889" y="19399"/>
            <a:ext cx="9305184" cy="135686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2800" b="1" dirty="0">
                <a:solidFill>
                  <a:schemeClr val="accent3"/>
                </a:solidFill>
              </a:rPr>
              <a:t>Workflow </a:t>
            </a:r>
            <a:r>
              <a:rPr lang="en-US" sz="2800" b="1" dirty="0"/>
              <a:t>Mapping &amp; Analysis</a:t>
            </a:r>
            <a:endParaRPr lang="en-CA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0514C5-C75E-80CB-8947-55427FA8C5AE}"/>
              </a:ext>
            </a:extLst>
          </p:cNvPr>
          <p:cNvSpPr txBox="1"/>
          <p:nvPr/>
        </p:nvSpPr>
        <p:spPr>
          <a:xfrm>
            <a:off x="11829212" y="6542421"/>
            <a:ext cx="267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  <a:ea typeface="+mn-lt"/>
                <a:cs typeface="+mn-lt"/>
              </a:rPr>
              <a:t>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Medium" pitchFamily="50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0563A3-955D-014C-B740-338A2FA4350E}"/>
              </a:ext>
            </a:extLst>
          </p:cNvPr>
          <p:cNvSpPr txBox="1"/>
          <p:nvPr/>
        </p:nvSpPr>
        <p:spPr>
          <a:xfrm>
            <a:off x="787286" y="1756300"/>
            <a:ext cx="1062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</a:rPr>
              <a:t>Workflow Mapping is the process of making invisible work visible.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D19616-D78E-B6AF-EEA0-589377ADC435}"/>
              </a:ext>
            </a:extLst>
          </p:cNvPr>
          <p:cNvSpPr txBox="1"/>
          <p:nvPr/>
        </p:nvSpPr>
        <p:spPr>
          <a:xfrm>
            <a:off x="787286" y="2536448"/>
            <a:ext cx="1033680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</a:rPr>
              <a:t>Why Map Workflows? 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Understand how work 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actually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 happens—not how it’s intended to happen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Identify delays, rework, and unnecessary handoffs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1570C7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Surface mismatches between role, task, and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388517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9F98E-429E-9FD1-A028-E2D3256CB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B4FF-3021-35DF-ACB7-ED66B4D709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3889" y="19399"/>
            <a:ext cx="9305184" cy="135686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2800" b="1" dirty="0">
                <a:solidFill>
                  <a:schemeClr val="accent3"/>
                </a:solidFill>
              </a:rPr>
              <a:t>Workflow </a:t>
            </a:r>
            <a:r>
              <a:rPr lang="en-US" sz="2800" b="1" dirty="0"/>
              <a:t>Mapping &amp; Analysis </a:t>
            </a:r>
            <a:r>
              <a:rPr lang="en-US" sz="2800" b="1" i="1" dirty="0"/>
              <a:t>(Continued)</a:t>
            </a:r>
            <a:endParaRPr lang="en-CA" sz="2800" b="1" i="1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36A7A6-E3F7-CA83-2ACF-163D6D4AED5B}"/>
              </a:ext>
            </a:extLst>
          </p:cNvPr>
          <p:cNvSpPr txBox="1"/>
          <p:nvPr/>
        </p:nvSpPr>
        <p:spPr>
          <a:xfrm>
            <a:off x="11829212" y="6542421"/>
            <a:ext cx="267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Gotham Medium" pitchFamily="50" charset="0"/>
                <a:ea typeface="+mn-lt"/>
                <a:cs typeface="+mn-lt"/>
              </a:rPr>
              <a:t>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Medium" pitchFamily="50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9D85C0-CDFB-C9D6-7841-DC314876869E}"/>
              </a:ext>
            </a:extLst>
          </p:cNvPr>
          <p:cNvGrpSpPr/>
          <p:nvPr/>
        </p:nvGrpSpPr>
        <p:grpSpPr>
          <a:xfrm>
            <a:off x="1428418" y="1550462"/>
            <a:ext cx="4543230" cy="3869030"/>
            <a:chOff x="1724283" y="1585598"/>
            <a:chExt cx="4050293" cy="5729288"/>
          </a:xfrm>
        </p:grpSpPr>
        <p:sp>
          <p:nvSpPr>
            <p:cNvPr id="7" name="Rectangle 32">
              <a:extLst>
                <a:ext uri="{FF2B5EF4-FFF2-40B4-BE49-F238E27FC236}">
                  <a16:creationId xmlns:a16="http://schemas.microsoft.com/office/drawing/2014/main" id="{FE192609-9FBB-7F81-F2AC-CE3F2E22BB16}"/>
                </a:ext>
              </a:extLst>
            </p:cNvPr>
            <p:cNvSpPr/>
            <p:nvPr/>
          </p:nvSpPr>
          <p:spPr>
            <a:xfrm>
              <a:off x="1724283" y="1585598"/>
              <a:ext cx="4050293" cy="5729288"/>
            </a:xfrm>
            <a:prstGeom prst="round2DiagRect">
              <a:avLst/>
            </a:prstGeom>
            <a:solidFill>
              <a:srgbClr val="0070C0"/>
            </a:solidFill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A313FE-E81E-0B67-CF12-4081EFB52F8E}"/>
                </a:ext>
              </a:extLst>
            </p:cNvPr>
            <p:cNvSpPr txBox="1"/>
            <p:nvPr/>
          </p:nvSpPr>
          <p:spPr>
            <a:xfrm>
              <a:off x="1909090" y="2918333"/>
              <a:ext cx="3697744" cy="312630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Intake and referral flow (“front door”)</a:t>
              </a:r>
            </a:p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Medication management and refill processes</a:t>
              </a:r>
            </a:p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Documentation, follow-up, and care coordination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B24EC6A-7C39-BCA8-7E3A-A44D7DFCEA75}"/>
              </a:ext>
            </a:extLst>
          </p:cNvPr>
          <p:cNvSpPr txBox="1"/>
          <p:nvPr/>
        </p:nvSpPr>
        <p:spPr>
          <a:xfrm>
            <a:off x="2063733" y="1896470"/>
            <a:ext cx="313710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otham Medium"/>
              </a:rPr>
              <a:t>What to Map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C54B3D-FC9B-A93C-A8CD-B3F92F91D818}"/>
              </a:ext>
            </a:extLst>
          </p:cNvPr>
          <p:cNvGrpSpPr/>
          <p:nvPr/>
        </p:nvGrpSpPr>
        <p:grpSpPr>
          <a:xfrm>
            <a:off x="6091327" y="1550461"/>
            <a:ext cx="4543230" cy="3869031"/>
            <a:chOff x="1724283" y="1585597"/>
            <a:chExt cx="4050293" cy="5729289"/>
          </a:xfrm>
        </p:grpSpPr>
        <p:sp>
          <p:nvSpPr>
            <p:cNvPr id="11" name="Rectangle 32">
              <a:extLst>
                <a:ext uri="{FF2B5EF4-FFF2-40B4-BE49-F238E27FC236}">
                  <a16:creationId xmlns:a16="http://schemas.microsoft.com/office/drawing/2014/main" id="{D6852CCE-5333-2555-C809-7A22AB7A28F8}"/>
                </a:ext>
              </a:extLst>
            </p:cNvPr>
            <p:cNvSpPr/>
            <p:nvPr/>
          </p:nvSpPr>
          <p:spPr>
            <a:xfrm>
              <a:off x="1724283" y="1585597"/>
              <a:ext cx="4050293" cy="5729289"/>
            </a:xfrm>
            <a:prstGeom prst="round2DiagRect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425243-72A1-299B-D1EF-D39B4F4521DC}"/>
                </a:ext>
              </a:extLst>
            </p:cNvPr>
            <p:cNvSpPr txBox="1"/>
            <p:nvPr/>
          </p:nvSpPr>
          <p:spPr>
            <a:xfrm>
              <a:off x="1909090" y="2918334"/>
              <a:ext cx="3697744" cy="416000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Work sitting in in-boxes with no owner</a:t>
              </a:r>
            </a:p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Sequential handoffs that could occur in parallel</a:t>
              </a:r>
            </a:p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Staff waiting for approvals that add no clinical value</a:t>
              </a:r>
            </a:p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Clients waiting for the next step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9019FE-9373-17F9-1D79-B3A96CA0701A}"/>
              </a:ext>
            </a:extLst>
          </p:cNvPr>
          <p:cNvSpPr txBox="1"/>
          <p:nvPr/>
        </p:nvSpPr>
        <p:spPr>
          <a:xfrm>
            <a:off x="6468089" y="1742582"/>
            <a:ext cx="371714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otham Medium"/>
              </a:rPr>
              <a:t>What Teams Commonly Discover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6496CE-F84D-B8DD-1790-AB1EEF518CA3}"/>
              </a:ext>
            </a:extLst>
          </p:cNvPr>
          <p:cNvSpPr/>
          <p:nvPr/>
        </p:nvSpPr>
        <p:spPr>
          <a:xfrm>
            <a:off x="1428418" y="5573380"/>
            <a:ext cx="9206139" cy="1020446"/>
          </a:xfrm>
          <a:prstGeom prst="roundRect">
            <a:avLst>
              <a:gd name="adj" fmla="val 564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91440"/>
            <a:r>
              <a:rPr lang="en-US" dirty="0">
                <a:solidFill>
                  <a:schemeClr val="bg1"/>
                </a:solidFill>
                <a:latin typeface="Gotham Medium" pitchFamily="50" charset="0"/>
              </a:rPr>
              <a:t>Key Takeaway </a:t>
            </a:r>
            <a:br>
              <a:rPr lang="en-US" sz="1600" dirty="0">
                <a:solidFill>
                  <a:schemeClr val="bg1"/>
                </a:solidFill>
                <a:latin typeface="Gotham Medium" pitchFamily="50" charset="0"/>
              </a:rPr>
            </a:br>
            <a:br>
              <a:rPr lang="en-US" sz="1600" dirty="0">
                <a:solidFill>
                  <a:schemeClr val="bg1"/>
                </a:solidFill>
                <a:latin typeface="Gotham Medium" pitchFamily="50" charset="0"/>
              </a:rPr>
            </a:br>
            <a:r>
              <a:rPr lang="en-US" sz="1600" dirty="0">
                <a:solidFill>
                  <a:schemeClr val="bg1"/>
                </a:solidFill>
                <a:latin typeface="Gotham Light" pitchFamily="50" charset="0"/>
              </a:rPr>
              <a:t>You can’t fix what you haven’t mapped.</a:t>
            </a:r>
          </a:p>
        </p:txBody>
      </p:sp>
    </p:spTree>
    <p:extLst>
      <p:ext uri="{BB962C8B-B14F-4D97-AF65-F5344CB8AC3E}">
        <p14:creationId xmlns:p14="http://schemas.microsoft.com/office/powerpoint/2010/main" val="2272553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A0D1E-E82E-0F60-B5F7-D8F0ED26E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540CE-1810-B39D-A889-BA55F6B5BE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3889" y="19399"/>
            <a:ext cx="9305184" cy="135686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2800" b="1" dirty="0">
                <a:solidFill>
                  <a:schemeClr val="accent3"/>
                </a:solidFill>
              </a:rPr>
              <a:t>Bottlenecks </a:t>
            </a:r>
            <a:r>
              <a:rPr lang="en-US" sz="2800" b="1" dirty="0"/>
              <a:t>- From Awareness to Action</a:t>
            </a:r>
            <a:endParaRPr lang="en-CA" sz="2800" b="1" i="1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2C5A2-1879-06BE-4B68-EA4EACAE01FC}"/>
              </a:ext>
            </a:extLst>
          </p:cNvPr>
          <p:cNvSpPr txBox="1"/>
          <p:nvPr/>
        </p:nvSpPr>
        <p:spPr>
          <a:xfrm>
            <a:off x="11829212" y="6542421"/>
            <a:ext cx="267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  <a:ea typeface="+mn-lt"/>
                <a:cs typeface="+mn-lt"/>
              </a:rPr>
              <a:t>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Medium" pitchFamily="50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06EB4D-9C30-ABBF-88F8-30A9747FD9CE}"/>
              </a:ext>
            </a:extLst>
          </p:cNvPr>
          <p:cNvGrpSpPr/>
          <p:nvPr/>
        </p:nvGrpSpPr>
        <p:grpSpPr>
          <a:xfrm>
            <a:off x="1428418" y="2183851"/>
            <a:ext cx="4543230" cy="3869030"/>
            <a:chOff x="1724283" y="1585598"/>
            <a:chExt cx="4050293" cy="5729288"/>
          </a:xfrm>
        </p:grpSpPr>
        <p:sp>
          <p:nvSpPr>
            <p:cNvPr id="7" name="Rectangle 32">
              <a:extLst>
                <a:ext uri="{FF2B5EF4-FFF2-40B4-BE49-F238E27FC236}">
                  <a16:creationId xmlns:a16="http://schemas.microsoft.com/office/drawing/2014/main" id="{24F940CF-BEAD-0FC9-034E-0927009B4AE3}"/>
                </a:ext>
              </a:extLst>
            </p:cNvPr>
            <p:cNvSpPr/>
            <p:nvPr/>
          </p:nvSpPr>
          <p:spPr>
            <a:xfrm>
              <a:off x="1724283" y="1585598"/>
              <a:ext cx="4050293" cy="5729288"/>
            </a:xfrm>
            <a:prstGeom prst="rect">
              <a:avLst/>
            </a:prstGeom>
            <a:solidFill>
              <a:srgbClr val="0070C0"/>
            </a:solidFill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C2F8B-49DB-C54D-7312-532780C96A32}"/>
                </a:ext>
              </a:extLst>
            </p:cNvPr>
            <p:cNvSpPr txBox="1"/>
            <p:nvPr/>
          </p:nvSpPr>
          <p:spPr>
            <a:xfrm>
              <a:off x="1909090" y="2918333"/>
              <a:ext cx="3697744" cy="428606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Backlogs at intake or scheduling</a:t>
              </a:r>
            </a:p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Medication refills delayed due to limited RN availability</a:t>
              </a:r>
            </a:p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Escalation to psychiatrists for routine issues</a:t>
              </a:r>
            </a:p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Wait lists</a:t>
              </a:r>
            </a:p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Staff chasing information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D777712-C830-6D37-6767-56DE1406FC8E}"/>
              </a:ext>
            </a:extLst>
          </p:cNvPr>
          <p:cNvSpPr txBox="1"/>
          <p:nvPr/>
        </p:nvSpPr>
        <p:spPr>
          <a:xfrm>
            <a:off x="2063733" y="2375971"/>
            <a:ext cx="313710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otham Medium"/>
              </a:rPr>
              <a:t>What Bottlenecks Look Like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4B5314-1555-1D12-97CD-8D7019F3E17D}"/>
              </a:ext>
            </a:extLst>
          </p:cNvPr>
          <p:cNvGrpSpPr/>
          <p:nvPr/>
        </p:nvGrpSpPr>
        <p:grpSpPr>
          <a:xfrm>
            <a:off x="6091327" y="2183850"/>
            <a:ext cx="4543230" cy="3869031"/>
            <a:chOff x="1724283" y="1585597"/>
            <a:chExt cx="4050293" cy="5729289"/>
          </a:xfrm>
        </p:grpSpPr>
        <p:sp>
          <p:nvSpPr>
            <p:cNvPr id="11" name="Rectangle 32">
              <a:extLst>
                <a:ext uri="{FF2B5EF4-FFF2-40B4-BE49-F238E27FC236}">
                  <a16:creationId xmlns:a16="http://schemas.microsoft.com/office/drawing/2014/main" id="{BF4C9807-5244-82FC-3C2F-340633462187}"/>
                </a:ext>
              </a:extLst>
            </p:cNvPr>
            <p:cNvSpPr/>
            <p:nvPr/>
          </p:nvSpPr>
          <p:spPr>
            <a:xfrm>
              <a:off x="1724283" y="1585597"/>
              <a:ext cx="4050293" cy="5729289"/>
            </a:xfrm>
            <a:prstGeom prst="rect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BEBF80-3024-7381-3A64-2AC5A97B2AF7}"/>
                </a:ext>
              </a:extLst>
            </p:cNvPr>
            <p:cNvSpPr txBox="1"/>
            <p:nvPr/>
          </p:nvSpPr>
          <p:spPr>
            <a:xfrm>
              <a:off x="1909090" y="2918334"/>
              <a:ext cx="3697744" cy="312630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Unclear authority or escalation rules</a:t>
              </a:r>
            </a:p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Over-reliance on licensed staff for routine tasks</a:t>
              </a:r>
            </a:p>
            <a:p>
              <a:pPr marL="342900" indent="-342900">
                <a:spcBef>
                  <a:spcPts val="6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Gotham Light" pitchFamily="2" charset="0"/>
                </a:rPr>
                <a:t>Sequential processes where parallel work is possible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FC5A635-5DFD-BEE5-C330-847282C52077}"/>
              </a:ext>
            </a:extLst>
          </p:cNvPr>
          <p:cNvSpPr txBox="1"/>
          <p:nvPr/>
        </p:nvSpPr>
        <p:spPr>
          <a:xfrm>
            <a:off x="6955849" y="2375971"/>
            <a:ext cx="28141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otham Medium"/>
              </a:rPr>
              <a:t>Common Root Causes</a:t>
            </a:r>
          </a:p>
        </p:txBody>
      </p:sp>
    </p:spTree>
    <p:extLst>
      <p:ext uri="{BB962C8B-B14F-4D97-AF65-F5344CB8AC3E}">
        <p14:creationId xmlns:p14="http://schemas.microsoft.com/office/powerpoint/2010/main" val="3757741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AdvaNCe Health">
      <a:dk1>
        <a:sysClr val="windowText" lastClr="000000"/>
      </a:dk1>
      <a:lt1>
        <a:sysClr val="window" lastClr="FFFFFF"/>
      </a:lt1>
      <a:dk2>
        <a:srgbClr val="0E2841"/>
      </a:dk2>
      <a:lt2>
        <a:srgbClr val="F6F6F6"/>
      </a:lt2>
      <a:accent1>
        <a:srgbClr val="15C7B3"/>
      </a:accent1>
      <a:accent2>
        <a:srgbClr val="B315C7"/>
      </a:accent2>
      <a:accent3>
        <a:srgbClr val="1570C7"/>
      </a:accent3>
      <a:accent4>
        <a:srgbClr val="A0C71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Gotham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683</Words>
  <Application>Microsoft Office PowerPoint</Application>
  <PresentationFormat>Widescreen</PresentationFormat>
  <Paragraphs>132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Aptos</vt:lpstr>
      <vt:lpstr>Aptos Display</vt:lpstr>
      <vt:lpstr>Arial</vt:lpstr>
      <vt:lpstr>Gotham</vt:lpstr>
      <vt:lpstr>Gotham Bold</vt:lpstr>
      <vt:lpstr>Gotham Light</vt:lpstr>
      <vt:lpstr>Gotham Medium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POLL</vt:lpstr>
      <vt:lpstr>POLL</vt:lpstr>
      <vt:lpstr>Top-of-License Practice</vt:lpstr>
      <vt:lpstr>What High-Performing Teams Do Differently</vt:lpstr>
      <vt:lpstr>Workflow Mapping &amp; Analysis</vt:lpstr>
      <vt:lpstr>Workflow Mapping &amp; Analysis (Continued)</vt:lpstr>
      <vt:lpstr>Bottlenecks - From Awareness to Action</vt:lpstr>
      <vt:lpstr>Resolution: Distinguish Value-Added Steps From Waste </vt:lpstr>
      <vt:lpstr>Bottlenecks - From Awareness to Action (Continued)</vt:lpstr>
      <vt:lpstr>Case Study: Redesigning Intake &amp; Medication Workflow In Outpatient Behavioral Health</vt:lpstr>
      <vt:lpstr>Case Study: A Workflow Fix With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Presentation</dc:creator>
  <cp:lastModifiedBy>Rohit Singh, Consultant, OPEN MINDS</cp:lastModifiedBy>
  <cp:revision>27</cp:revision>
  <dcterms:created xsi:type="dcterms:W3CDTF">2026-01-22T15:11:18Z</dcterms:created>
  <dcterms:modified xsi:type="dcterms:W3CDTF">2026-01-29T22:32:32Z</dcterms:modified>
</cp:coreProperties>
</file>