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43" r:id="rId4"/>
    <p:sldMasterId id="2147484829" r:id="rId5"/>
    <p:sldMasterId id="2147484868" r:id="rId6"/>
    <p:sldMasterId id="2147484852" r:id="rId7"/>
    <p:sldMasterId id="2147484567" r:id="rId8"/>
    <p:sldMasterId id="2147484876" r:id="rId9"/>
    <p:sldMasterId id="2147484978" r:id="rId10"/>
    <p:sldMasterId id="2147485024" r:id="rId11"/>
    <p:sldMasterId id="2147485037" r:id="rId12"/>
  </p:sldMasterIdLst>
  <p:notesMasterIdLst>
    <p:notesMasterId r:id="rId29"/>
  </p:notesMasterIdLst>
  <p:handoutMasterIdLst>
    <p:handoutMasterId r:id="rId30"/>
  </p:handoutMasterIdLst>
  <p:sldIdLst>
    <p:sldId id="2145727288" r:id="rId13"/>
    <p:sldId id="2147375474" r:id="rId14"/>
    <p:sldId id="2147375582" r:id="rId15"/>
    <p:sldId id="2147483615" r:id="rId16"/>
    <p:sldId id="2147483614" r:id="rId17"/>
    <p:sldId id="2147483616" r:id="rId18"/>
    <p:sldId id="2147483617" r:id="rId19"/>
    <p:sldId id="2147483618" r:id="rId20"/>
    <p:sldId id="2147375587" r:id="rId21"/>
    <p:sldId id="2147483619" r:id="rId22"/>
    <p:sldId id="2147483620" r:id="rId23"/>
    <p:sldId id="2145727286" r:id="rId24"/>
    <p:sldId id="2147375603" r:id="rId25"/>
    <p:sldId id="2147375604" r:id="rId26"/>
    <p:sldId id="2147375605" r:id="rId27"/>
    <p:sldId id="2147483621" r:id="rId2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98227922-1D45-AD79-C905-22F0A28FFFFE}" name="Casey Bell, Chief Operating Officer, OPEN MINDS" initials="CB" userId="S::cbell@openminds.com::23cd8f3d-c648-40b2-b302-f6d40fc3f3fb" providerId="AD"/>
  <p188:author id="{6C473594-0641-6EB4-1428-871CD7948F82}" name="Rick Rowley, Senior Associate, OPEN MINDS" initials="RR" userId="S::rrowley@openminds.com::d091a3e6-b327-49e1-9052-dccb8018c9f9" providerId="AD"/>
  <p188:author id="{8D312BB4-E4AA-1567-3808-6C5561FDC93B}" name="Raymond Wolfe" initials="RW" userId="S::Ray@rlwolfe.com::c3b69881-d6f8-4afb-94fa-5426a8f03494" providerId="AD"/>
  <p188:author id="{AF6BD3D8-D64D-E142-9CEC-E132B2BE0287}" name="Dylan Bankert, Consultant, OPEN MINDS" initials="DB" userId="S::dbankert@openminds.com::19380321-4e86-465e-ae27-064261ee8344" providerId="AD"/>
  <p188:author id="{3CC02FF6-F7A3-1595-FD29-31B46CB9F1C7}" name="Ashly Sterner, Marketing &amp; Product Development Director, OPEN MINDS" initials="AS" userId="S::asterner@openminds.com::5618af9f-2d04-4175-8d4d-0f1a6605ca1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ooke Clippinger" initials="BC" lastIdx="1" clrIdx="0">
    <p:extLst>
      <p:ext uri="{19B8F6BF-5375-455C-9EA6-DF929625EA0E}">
        <p15:presenceInfo xmlns:p15="http://schemas.microsoft.com/office/powerpoint/2012/main" userId="a898e5e4e3da765a" providerId="Windows Live"/>
      </p:ext>
    </p:extLst>
  </p:cmAuthor>
  <p:cmAuthor id="2" name="Ken Carr" initials="KC" lastIdx="34" clrIdx="1">
    <p:extLst>
      <p:ext uri="{19B8F6BF-5375-455C-9EA6-DF929625EA0E}">
        <p15:presenceInfo xmlns:p15="http://schemas.microsoft.com/office/powerpoint/2012/main" userId="86061c17a509d8c0" providerId="Windows Live"/>
      </p:ext>
    </p:extLst>
  </p:cmAuthor>
  <p:cmAuthor id="3" name="Ashly" initials="A" lastIdx="1" clrIdx="2">
    <p:extLst>
      <p:ext uri="{19B8F6BF-5375-455C-9EA6-DF929625EA0E}">
        <p15:presenceInfo xmlns:p15="http://schemas.microsoft.com/office/powerpoint/2012/main" userId="ab87d66793fc84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FFD"/>
    <a:srgbClr val="D5FFFC"/>
    <a:srgbClr val="C1F7F6"/>
    <a:srgbClr val="821719"/>
    <a:srgbClr val="5588D8"/>
    <a:srgbClr val="AB62BA"/>
    <a:srgbClr val="256871"/>
    <a:srgbClr val="708DC8"/>
    <a:srgbClr val="6892ED"/>
    <a:srgbClr val="708EC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69021F-F44B-47C3-8832-83D1281E9468}" v="86" dt="2026-03-16T17:00:53.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Steinmetz, Executive Vice President &amp; Chief Creative Officer, OPEN MINDS" userId="bd5de8db-1201-409f-94b5-1c43b010ad9d" providerId="ADAL" clId="{EF29CDD5-137B-5130-976D-391997ABB249}"/>
    <pc:docChg chg="modSld">
      <pc:chgData name="Rachel Steinmetz, Executive Vice President &amp; Chief Creative Officer, OPEN MINDS" userId="bd5de8db-1201-409f-94b5-1c43b010ad9d" providerId="ADAL" clId="{EF29CDD5-137B-5130-976D-391997ABB249}" dt="2026-03-17T16:01:38.379" v="6" actId="1076"/>
      <pc:docMkLst>
        <pc:docMk/>
      </pc:docMkLst>
      <pc:sldChg chg="modSp mod">
        <pc:chgData name="Rachel Steinmetz, Executive Vice President &amp; Chief Creative Officer, OPEN MINDS" userId="bd5de8db-1201-409f-94b5-1c43b010ad9d" providerId="ADAL" clId="{EF29CDD5-137B-5130-976D-391997ABB249}" dt="2026-03-17T16:01:16.967" v="0" actId="14100"/>
        <pc:sldMkLst>
          <pc:docMk/>
          <pc:sldMk cId="1107436382" sldId="2145727288"/>
        </pc:sldMkLst>
        <pc:spChg chg="mod">
          <ac:chgData name="Rachel Steinmetz, Executive Vice President &amp; Chief Creative Officer, OPEN MINDS" userId="bd5de8db-1201-409f-94b5-1c43b010ad9d" providerId="ADAL" clId="{EF29CDD5-137B-5130-976D-391997ABB249}" dt="2026-03-17T16:01:16.967" v="0" actId="14100"/>
          <ac:spMkLst>
            <pc:docMk/>
            <pc:sldMk cId="1107436382" sldId="2145727288"/>
            <ac:spMk id="7" creationId="{CD0E5DE8-D85A-1D02-F630-B77C41FBF7E5}"/>
          </ac:spMkLst>
        </pc:spChg>
      </pc:sldChg>
      <pc:sldChg chg="modSp mod">
        <pc:chgData name="Rachel Steinmetz, Executive Vice President &amp; Chief Creative Officer, OPEN MINDS" userId="bd5de8db-1201-409f-94b5-1c43b010ad9d" providerId="ADAL" clId="{EF29CDD5-137B-5130-976D-391997ABB249}" dt="2026-03-17T16:01:38.379" v="6" actId="1076"/>
        <pc:sldMkLst>
          <pc:docMk/>
          <pc:sldMk cId="2044734738" sldId="2147375474"/>
        </pc:sldMkLst>
        <pc:spChg chg="mod">
          <ac:chgData name="Rachel Steinmetz, Executive Vice President &amp; Chief Creative Officer, OPEN MINDS" userId="bd5de8db-1201-409f-94b5-1c43b010ad9d" providerId="ADAL" clId="{EF29CDD5-137B-5130-976D-391997ABB249}" dt="2026-03-17T16:01:33.462" v="4" actId="1076"/>
          <ac:spMkLst>
            <pc:docMk/>
            <pc:sldMk cId="2044734738" sldId="2147375474"/>
            <ac:spMk id="14" creationId="{42BD2491-0390-5F38-C696-A0172201836C}"/>
          </ac:spMkLst>
        </pc:spChg>
        <pc:grpChg chg="mod">
          <ac:chgData name="Rachel Steinmetz, Executive Vice President &amp; Chief Creative Officer, OPEN MINDS" userId="bd5de8db-1201-409f-94b5-1c43b010ad9d" providerId="ADAL" clId="{EF29CDD5-137B-5130-976D-391997ABB249}" dt="2026-03-17T16:01:38.379" v="6" actId="1076"/>
          <ac:grpSpMkLst>
            <pc:docMk/>
            <pc:sldMk cId="2044734738" sldId="2147375474"/>
            <ac:grpSpMk id="22" creationId="{803E3FE6-E6FB-40EE-A450-F624135B9701}"/>
          </ac:grpSpMkLst>
        </pc:grpChg>
      </pc:sldChg>
    </pc:docChg>
  </pc:docChgLst>
  <pc:docChgLst>
    <pc:chgData name="Michael Allen, Executive Vice President, OPEN MINDS" userId="07533905-fb98-471d-b811-44401701d6b8" providerId="ADAL" clId="{8F27BBC2-CEAC-467E-973E-7922F5D91C5A}"/>
    <pc:docChg chg="modSld">
      <pc:chgData name="Michael Allen, Executive Vice President, OPEN MINDS" userId="07533905-fb98-471d-b811-44401701d6b8" providerId="ADAL" clId="{8F27BBC2-CEAC-467E-973E-7922F5D91C5A}" dt="2026-03-16T17:00:53.328" v="85" actId="20577"/>
      <pc:docMkLst>
        <pc:docMk/>
      </pc:docMkLst>
      <pc:sldChg chg="modSp mod">
        <pc:chgData name="Michael Allen, Executive Vice President, OPEN MINDS" userId="07533905-fb98-471d-b811-44401701d6b8" providerId="ADAL" clId="{8F27BBC2-CEAC-467E-973E-7922F5D91C5A}" dt="2026-03-16T16:57:13.866" v="42" actId="20577"/>
        <pc:sldMkLst>
          <pc:docMk/>
          <pc:sldMk cId="3197953297" sldId="2147483615"/>
        </pc:sldMkLst>
        <pc:spChg chg="mod">
          <ac:chgData name="Michael Allen, Executive Vice President, OPEN MINDS" userId="07533905-fb98-471d-b811-44401701d6b8" providerId="ADAL" clId="{8F27BBC2-CEAC-467E-973E-7922F5D91C5A}" dt="2026-03-16T16:57:13.866" v="42" actId="20577"/>
          <ac:spMkLst>
            <pc:docMk/>
            <pc:sldMk cId="3197953297" sldId="2147483615"/>
            <ac:spMk id="5" creationId="{2F2DBF08-9332-0FB5-FD8C-AFD0D5293764}"/>
          </ac:spMkLst>
        </pc:spChg>
      </pc:sldChg>
      <pc:sldChg chg="modSp mod">
        <pc:chgData name="Michael Allen, Executive Vice President, OPEN MINDS" userId="07533905-fb98-471d-b811-44401701d6b8" providerId="ADAL" clId="{8F27BBC2-CEAC-467E-973E-7922F5D91C5A}" dt="2026-03-16T16:58:25.970" v="67" actId="6549"/>
        <pc:sldMkLst>
          <pc:docMk/>
          <pc:sldMk cId="2348134358" sldId="2147483616"/>
        </pc:sldMkLst>
        <pc:spChg chg="mod">
          <ac:chgData name="Michael Allen, Executive Vice President, OPEN MINDS" userId="07533905-fb98-471d-b811-44401701d6b8" providerId="ADAL" clId="{8F27BBC2-CEAC-467E-973E-7922F5D91C5A}" dt="2026-03-16T16:58:25.970" v="67" actId="6549"/>
          <ac:spMkLst>
            <pc:docMk/>
            <pc:sldMk cId="2348134358" sldId="2147483616"/>
            <ac:spMk id="5" creationId="{4871F4F6-E782-1EDD-085E-260CF0014E59}"/>
          </ac:spMkLst>
        </pc:spChg>
      </pc:sldChg>
      <pc:sldChg chg="modSp mod">
        <pc:chgData name="Michael Allen, Executive Vice President, OPEN MINDS" userId="07533905-fb98-471d-b811-44401701d6b8" providerId="ADAL" clId="{8F27BBC2-CEAC-467E-973E-7922F5D91C5A}" dt="2026-03-16T16:58:57.326" v="68" actId="255"/>
        <pc:sldMkLst>
          <pc:docMk/>
          <pc:sldMk cId="4094515273" sldId="2147483617"/>
        </pc:sldMkLst>
        <pc:spChg chg="mod">
          <ac:chgData name="Michael Allen, Executive Vice President, OPEN MINDS" userId="07533905-fb98-471d-b811-44401701d6b8" providerId="ADAL" clId="{8F27BBC2-CEAC-467E-973E-7922F5D91C5A}" dt="2026-03-16T16:58:57.326" v="68" actId="255"/>
          <ac:spMkLst>
            <pc:docMk/>
            <pc:sldMk cId="4094515273" sldId="2147483617"/>
            <ac:spMk id="7" creationId="{498E96FC-D3F8-6D4F-03AA-A26C1F1C0836}"/>
          </ac:spMkLst>
        </pc:spChg>
      </pc:sldChg>
      <pc:sldChg chg="modSp mod">
        <pc:chgData name="Michael Allen, Executive Vice President, OPEN MINDS" userId="07533905-fb98-471d-b811-44401701d6b8" providerId="ADAL" clId="{8F27BBC2-CEAC-467E-973E-7922F5D91C5A}" dt="2026-03-16T16:59:34.191" v="73" actId="20577"/>
        <pc:sldMkLst>
          <pc:docMk/>
          <pc:sldMk cId="2355709600" sldId="2147483618"/>
        </pc:sldMkLst>
        <pc:spChg chg="mod">
          <ac:chgData name="Michael Allen, Executive Vice President, OPEN MINDS" userId="07533905-fb98-471d-b811-44401701d6b8" providerId="ADAL" clId="{8F27BBC2-CEAC-467E-973E-7922F5D91C5A}" dt="2026-03-16T16:59:34.191" v="73" actId="20577"/>
          <ac:spMkLst>
            <pc:docMk/>
            <pc:sldMk cId="2355709600" sldId="2147483618"/>
            <ac:spMk id="5" creationId="{77DC0335-BEBA-E5D6-2371-9D9E991AE2D9}"/>
          </ac:spMkLst>
        </pc:spChg>
      </pc:sldChg>
      <pc:sldChg chg="modSp mod">
        <pc:chgData name="Michael Allen, Executive Vice President, OPEN MINDS" userId="07533905-fb98-471d-b811-44401701d6b8" providerId="ADAL" clId="{8F27BBC2-CEAC-467E-973E-7922F5D91C5A}" dt="2026-03-16T17:00:53.328" v="85" actId="20577"/>
        <pc:sldMkLst>
          <pc:docMk/>
          <pc:sldMk cId="3148215362" sldId="2147483620"/>
        </pc:sldMkLst>
        <pc:spChg chg="mod">
          <ac:chgData name="Michael Allen, Executive Vice President, OPEN MINDS" userId="07533905-fb98-471d-b811-44401701d6b8" providerId="ADAL" clId="{8F27BBC2-CEAC-467E-973E-7922F5D91C5A}" dt="2026-03-16T17:00:53.328" v="85" actId="20577"/>
          <ac:spMkLst>
            <pc:docMk/>
            <pc:sldMk cId="3148215362" sldId="2147483620"/>
            <ac:spMk id="5" creationId="{041ECF62-FAC0-3E60-0779-E896ED5C1CA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AD71-400F-A305-2DA6100DD44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6ED-41B5-AFA9-B286C14BF02B}"/>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4-76ED-41B5-AFA9-B286C14BF02B}"/>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5-76ED-41B5-AFA9-B286C14BF02B}"/>
              </c:ext>
            </c:extLst>
          </c:dPt>
          <c:dPt>
            <c:idx val="4"/>
            <c:bubble3D val="0"/>
            <c:spPr>
              <a:solidFill>
                <a:srgbClr val="C1F7F6"/>
              </a:solidFill>
              <a:ln w="19050">
                <a:solidFill>
                  <a:schemeClr val="lt1"/>
                </a:solidFill>
              </a:ln>
              <a:effectLst/>
            </c:spPr>
            <c:extLst>
              <c:ext xmlns:c16="http://schemas.microsoft.com/office/drawing/2014/chart" uri="{C3380CC4-5D6E-409C-BE32-E72D297353CC}">
                <c16:uniqueId val="{00000006-76ED-41B5-AFA9-B286C14BF02B}"/>
              </c:ext>
            </c:extLst>
          </c:dPt>
          <c:dPt>
            <c:idx val="5"/>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1-76ED-41B5-AFA9-B286C14BF02B}"/>
              </c:ext>
            </c:extLst>
          </c:dPt>
          <c:dPt>
            <c:idx val="6"/>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2-76ED-41B5-AFA9-B286C14BF02B}"/>
              </c:ext>
            </c:extLst>
          </c:dPt>
          <c:cat>
            <c:numRef>
              <c:f>Sheet1!$A$2:$A$8</c:f>
              <c:numCache>
                <c:formatCode>General</c:formatCode>
                <c:ptCount val="7"/>
              </c:numCache>
            </c:numRef>
          </c:cat>
          <c:val>
            <c:numRef>
              <c:f>Sheet1!$B$2:$B$8</c:f>
              <c:numCache>
                <c:formatCode>0%</c:formatCode>
                <c:ptCount val="7"/>
                <c:pt idx="0">
                  <c:v>0.49</c:v>
                </c:pt>
                <c:pt idx="1">
                  <c:v>0.22</c:v>
                </c:pt>
                <c:pt idx="2">
                  <c:v>0.08</c:v>
                </c:pt>
                <c:pt idx="3">
                  <c:v>0.06</c:v>
                </c:pt>
                <c:pt idx="4">
                  <c:v>0.06</c:v>
                </c:pt>
                <c:pt idx="5">
                  <c:v>0.06</c:v>
                </c:pt>
                <c:pt idx="6">
                  <c:v>0.03</c:v>
                </c:pt>
              </c:numCache>
            </c:numRef>
          </c:val>
          <c:extLst>
            <c:ext xmlns:c16="http://schemas.microsoft.com/office/drawing/2014/chart" uri="{C3380CC4-5D6E-409C-BE32-E72D297353CC}">
              <c16:uniqueId val="{00000000-76ED-41B5-AFA9-B286C14BF02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546C-44FD-996B-7090C458C2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6C-44FD-996B-7090C458C2DA}"/>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546C-44FD-996B-7090C458C2D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46C-44FD-996B-7090C458C2D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46C-44FD-996B-7090C458C2DA}"/>
              </c:ext>
            </c:extLst>
          </c:dPt>
          <c:dPt>
            <c:idx val="5"/>
            <c:bubble3D val="0"/>
            <c:spPr>
              <a:solidFill>
                <a:schemeClr val="tx1">
                  <a:lumMod val="75000"/>
                </a:schemeClr>
              </a:solidFill>
              <a:ln w="19050">
                <a:solidFill>
                  <a:schemeClr val="lt1"/>
                </a:solidFill>
              </a:ln>
              <a:effectLst/>
            </c:spPr>
            <c:extLst>
              <c:ext xmlns:c16="http://schemas.microsoft.com/office/drawing/2014/chart" uri="{C3380CC4-5D6E-409C-BE32-E72D297353CC}">
                <c16:uniqueId val="{0000000B-546C-44FD-996B-7090C458C2DA}"/>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0D-546C-44FD-996B-7090C458C2DA}"/>
              </c:ext>
            </c:extLst>
          </c:dPt>
          <c:cat>
            <c:numRef>
              <c:f>Sheet1!$A$2:$A$8</c:f>
              <c:numCache>
                <c:formatCode>General</c:formatCode>
                <c:ptCount val="7"/>
              </c:numCache>
            </c:numRef>
          </c:cat>
          <c:val>
            <c:numRef>
              <c:f>Sheet1!$B$2:$B$8</c:f>
              <c:numCache>
                <c:formatCode>0%</c:formatCode>
                <c:ptCount val="7"/>
                <c:pt idx="0">
                  <c:v>0.79</c:v>
                </c:pt>
                <c:pt idx="1">
                  <c:v>0.3</c:v>
                </c:pt>
                <c:pt idx="2">
                  <c:v>0.06</c:v>
                </c:pt>
              </c:numCache>
            </c:numRef>
          </c:val>
          <c:extLst>
            <c:ext xmlns:c16="http://schemas.microsoft.com/office/drawing/2014/chart" uri="{C3380CC4-5D6E-409C-BE32-E72D297353CC}">
              <c16:uniqueId val="{0000000E-546C-44FD-996B-7090C458C2D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7.jpeg"/></Relationships>
</file>

<file path=ppt/diagrams/_rels/data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 Id="rId5" Type="http://schemas.openxmlformats.org/officeDocument/2006/relationships/image" Target="../media/image53.png"/><Relationship Id="rId4" Type="http://schemas.openxmlformats.org/officeDocument/2006/relationships/image" Target="../media/image52.jpeg"/></Relationships>
</file>

<file path=ppt/diagrams/_rels/data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7.jpeg"/></Relationships>
</file>

<file path=ppt/diagrams/_rels/data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 Id="rId5" Type="http://schemas.openxmlformats.org/officeDocument/2006/relationships/image" Target="../media/image53.png"/><Relationship Id="rId4" Type="http://schemas.openxmlformats.org/officeDocument/2006/relationships/image" Target="../media/image5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 Id="rId5" Type="http://schemas.openxmlformats.org/officeDocument/2006/relationships/image" Target="../media/image53.png"/><Relationship Id="rId4" Type="http://schemas.openxmlformats.org/officeDocument/2006/relationships/image" Target="../media/image5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 Id="rId5" Type="http://schemas.openxmlformats.org/officeDocument/2006/relationships/image" Target="../media/image53.png"/><Relationship Id="rId4" Type="http://schemas.openxmlformats.org/officeDocument/2006/relationships/image" Target="../media/image5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4FFF41-22F2-4564-B7D3-E0C0D73CD8A8}" type="doc">
      <dgm:prSet loTypeId="urn:microsoft.com/office/officeart/2005/8/layout/vList3" loCatId="list" qsTypeId="urn:microsoft.com/office/officeart/2005/8/quickstyle/simple1" qsCatId="simple" csTypeId="urn:microsoft.com/office/officeart/2005/8/colors/colorful1" csCatId="colorful" phldr="1"/>
      <dgm:spPr/>
    </dgm:pt>
    <dgm:pt modelId="{681832C0-E99B-4E47-81C1-B127BE19A520}">
      <dgm:prSet phldrT="[Text]" custT="1"/>
      <dgm:spPr>
        <a:solidFill>
          <a:schemeClr val="accent1"/>
        </a:solidFill>
      </dgm:spPr>
      <dgm:t>
        <a:bodyPr/>
        <a:lstStyle/>
        <a:p>
          <a:pPr algn="l">
            <a:lnSpc>
              <a:spcPct val="110000"/>
            </a:lnSpc>
            <a:spcAft>
              <a:spcPts val="0"/>
            </a:spcAft>
          </a:pPr>
          <a:r>
            <a:rPr lang="en-US" sz="1200"/>
            <a:t>Transforming Your Leaders Into A High-Performing Team: Improved Leadership Competencies &amp; Engagement</a:t>
          </a:r>
        </a:p>
      </dgm:t>
    </dgm:pt>
    <dgm:pt modelId="{C833655D-1C80-4172-8922-CFB013994CC4}" type="parTrans" cxnId="{B38D8495-E9F3-4CCD-90D9-A67493AF7A5B}">
      <dgm:prSet/>
      <dgm:spPr/>
      <dgm:t>
        <a:bodyPr/>
        <a:lstStyle/>
        <a:p>
          <a:endParaRPr lang="en-US"/>
        </a:p>
      </dgm:t>
    </dgm:pt>
    <dgm:pt modelId="{ECFB390D-B622-486C-8EEC-DFE808B90E51}" type="sibTrans" cxnId="{B38D8495-E9F3-4CCD-90D9-A67493AF7A5B}">
      <dgm:prSet/>
      <dgm:spPr/>
      <dgm:t>
        <a:bodyPr/>
        <a:lstStyle/>
        <a:p>
          <a:endParaRPr lang="en-US"/>
        </a:p>
      </dgm:t>
    </dgm:pt>
    <dgm:pt modelId="{63A6F7C4-FD49-49C7-90FA-1F6EC529180D}">
      <dgm:prSet phldrT="[Text]" custT="1"/>
      <dgm:spPr>
        <a:solidFill>
          <a:schemeClr val="accent2"/>
        </a:solidFill>
      </dgm:spPr>
      <dgm:t>
        <a:bodyPr/>
        <a:lstStyle/>
        <a:p>
          <a:pPr algn="l">
            <a:lnSpc>
              <a:spcPct val="110000"/>
            </a:lnSpc>
            <a:spcAft>
              <a:spcPts val="0"/>
            </a:spcAft>
          </a:pPr>
          <a:r>
            <a:rPr lang="en-US" sz="1200"/>
            <a:t>Best Practices For Investing In Technology &amp; AI: Maximizing </a:t>
          </a:r>
          <a:br>
            <a:rPr lang="en-US" sz="1200"/>
          </a:br>
          <a:r>
            <a:rPr lang="en-US" sz="1200"/>
            <a:t>Your Tech’s ROI For Future Competitive Advantage</a:t>
          </a:r>
        </a:p>
      </dgm:t>
    </dgm:pt>
    <dgm:pt modelId="{92FBE4AF-5489-484F-9F8B-1971DE8436F2}" type="parTrans" cxnId="{D19AAAEC-A4C7-4919-801D-57443F246779}">
      <dgm:prSet/>
      <dgm:spPr/>
      <dgm:t>
        <a:bodyPr/>
        <a:lstStyle/>
        <a:p>
          <a:endParaRPr lang="en-US"/>
        </a:p>
      </dgm:t>
    </dgm:pt>
    <dgm:pt modelId="{13A875EB-1B5B-4529-8FAC-D332165799C3}" type="sibTrans" cxnId="{D19AAAEC-A4C7-4919-801D-57443F246779}">
      <dgm:prSet/>
      <dgm:spPr/>
      <dgm:t>
        <a:bodyPr/>
        <a:lstStyle/>
        <a:p>
          <a:endParaRPr lang="en-US"/>
        </a:p>
      </dgm:t>
    </dgm:pt>
    <dgm:pt modelId="{28839D00-261A-40E5-A1F4-FD4512A20A04}">
      <dgm:prSet phldrT="[Text]" custT="1"/>
      <dgm:spPr>
        <a:solidFill>
          <a:schemeClr val="accent3"/>
        </a:solidFill>
      </dgm:spPr>
      <dgm:t>
        <a:bodyPr/>
        <a:lstStyle/>
        <a:p>
          <a:pPr algn="l">
            <a:lnSpc>
              <a:spcPct val="110000"/>
            </a:lnSpc>
            <a:spcAft>
              <a:spcPts val="0"/>
            </a:spcAft>
          </a:pPr>
          <a:r>
            <a:rPr lang="en-US" sz="1200"/>
            <a:t>Finding An Electronic Health Record System For Your Future: </a:t>
          </a:r>
          <a:br>
            <a:rPr lang="en-US" sz="1200"/>
          </a:br>
          <a:r>
            <a:rPr lang="en-US" sz="1200"/>
            <a:t>Best Practices In EHR Selection, Contracting &amp; Optimization</a:t>
          </a:r>
        </a:p>
      </dgm:t>
    </dgm:pt>
    <dgm:pt modelId="{B65BB318-6E08-4D95-9A68-64FA4EEE65D5}" type="parTrans" cxnId="{404ED762-BEA5-49D8-95D6-B9CFFB935B95}">
      <dgm:prSet/>
      <dgm:spPr/>
      <dgm:t>
        <a:bodyPr/>
        <a:lstStyle/>
        <a:p>
          <a:endParaRPr lang="en-US"/>
        </a:p>
      </dgm:t>
    </dgm:pt>
    <dgm:pt modelId="{C529E215-42F9-4833-96CD-61538FFCA94A}" type="sibTrans" cxnId="{404ED762-BEA5-49D8-95D6-B9CFFB935B95}">
      <dgm:prSet/>
      <dgm:spPr/>
      <dgm:t>
        <a:bodyPr/>
        <a:lstStyle/>
        <a:p>
          <a:endParaRPr lang="en-US"/>
        </a:p>
      </dgm:t>
    </dgm:pt>
    <dgm:pt modelId="{0A3841D4-1065-49D2-A389-CB0BE3EFD94A}">
      <dgm:prSet phldrT="[Text]" custT="1"/>
      <dgm:spPr>
        <a:solidFill>
          <a:schemeClr val="accent4"/>
        </a:solidFill>
      </dgm:spPr>
      <dgm:t>
        <a:bodyPr/>
        <a:lstStyle/>
        <a:p>
          <a:pPr algn="l">
            <a:lnSpc>
              <a:spcPct val="110000"/>
            </a:lnSpc>
            <a:spcAft>
              <a:spcPts val="0"/>
            </a:spcAft>
          </a:pPr>
          <a:r>
            <a:rPr lang="en-US" sz="1200"/>
            <a:t>Getting To The Right Scale: Growth Through Mergers, Acquisitions &amp; Affiliations</a:t>
          </a:r>
        </a:p>
      </dgm:t>
    </dgm:pt>
    <dgm:pt modelId="{C6F8AA56-4E5E-47D1-BCAD-C51E49BEC2F0}" type="parTrans" cxnId="{DA97941F-008A-45CD-A7CE-503C7C4A5078}">
      <dgm:prSet/>
      <dgm:spPr/>
      <dgm:t>
        <a:bodyPr/>
        <a:lstStyle/>
        <a:p>
          <a:endParaRPr lang="en-US"/>
        </a:p>
      </dgm:t>
    </dgm:pt>
    <dgm:pt modelId="{5E86A38B-6181-4AA5-8CE2-7ECE7EC43EDD}" type="sibTrans" cxnId="{DA97941F-008A-45CD-A7CE-503C7C4A5078}">
      <dgm:prSet/>
      <dgm:spPr/>
      <dgm:t>
        <a:bodyPr/>
        <a:lstStyle/>
        <a:p>
          <a:endParaRPr lang="en-US"/>
        </a:p>
      </dgm:t>
    </dgm:pt>
    <dgm:pt modelId="{BD9E609D-3FD4-45A3-9884-72B7049C0264}">
      <dgm:prSet phldrT="[Text]" custT="1"/>
      <dgm:spPr>
        <a:solidFill>
          <a:schemeClr val="tx1"/>
        </a:solidFill>
      </dgm:spPr>
      <dgm:t>
        <a:bodyPr/>
        <a:lstStyle/>
        <a:p>
          <a:pPr algn="l">
            <a:lnSpc>
              <a:spcPct val="110000"/>
            </a:lnSpc>
            <a:spcAft>
              <a:spcPts val="0"/>
            </a:spcAft>
          </a:pPr>
          <a:r>
            <a:rPr lang="en-US" sz="1200"/>
            <a:t>Best Practice Data-Driven Decision Making For Performance-Based Management &amp; Compensation</a:t>
          </a:r>
        </a:p>
      </dgm:t>
    </dgm:pt>
    <dgm:pt modelId="{3D144937-7FCD-44D0-8E86-CFD7464820C7}" type="parTrans" cxnId="{3CD5E221-7A30-466E-9FF8-875960C44499}">
      <dgm:prSet/>
      <dgm:spPr/>
      <dgm:t>
        <a:bodyPr/>
        <a:lstStyle/>
        <a:p>
          <a:endParaRPr lang="en-US"/>
        </a:p>
      </dgm:t>
    </dgm:pt>
    <dgm:pt modelId="{537A850C-0AF6-4CCD-94EB-4301DED6C7E1}" type="sibTrans" cxnId="{3CD5E221-7A30-466E-9FF8-875960C44499}">
      <dgm:prSet/>
      <dgm:spPr/>
      <dgm:t>
        <a:bodyPr/>
        <a:lstStyle/>
        <a:p>
          <a:endParaRPr lang="en-US"/>
        </a:p>
      </dgm:t>
    </dgm:pt>
    <dgm:pt modelId="{A26D2D55-1C74-49C2-8F19-FDF4499C734E}" type="pres">
      <dgm:prSet presAssocID="{A04FFF41-22F2-4564-B7D3-E0C0D73CD8A8}" presName="linearFlow" presStyleCnt="0">
        <dgm:presLayoutVars>
          <dgm:dir/>
          <dgm:resizeHandles val="exact"/>
        </dgm:presLayoutVars>
      </dgm:prSet>
      <dgm:spPr/>
    </dgm:pt>
    <dgm:pt modelId="{D525ECBB-6142-4EDD-A863-F71D17108A1B}" type="pres">
      <dgm:prSet presAssocID="{681832C0-E99B-4E47-81C1-B127BE19A520}" presName="composite" presStyleCnt="0"/>
      <dgm:spPr/>
    </dgm:pt>
    <dgm:pt modelId="{CE726274-108F-45FD-BA94-BC8F30E02A17}" type="pres">
      <dgm:prSet presAssocID="{681832C0-E99B-4E47-81C1-B127BE19A520}" presName="imgShp" presStyleLbl="fgImgPlace1" presStyleIdx="0" presStyleCnt="5"/>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a:solidFill>
            <a:schemeClr val="bg1"/>
          </a:solidFill>
        </a:ln>
      </dgm:spPr>
    </dgm:pt>
    <dgm:pt modelId="{02F680FD-6FAD-4178-813E-CD994C8E4FCA}" type="pres">
      <dgm:prSet presAssocID="{681832C0-E99B-4E47-81C1-B127BE19A520}" presName="txShp" presStyleLbl="node1" presStyleIdx="0" presStyleCnt="5">
        <dgm:presLayoutVars>
          <dgm:bulletEnabled val="1"/>
        </dgm:presLayoutVars>
      </dgm:prSet>
      <dgm:spPr/>
    </dgm:pt>
    <dgm:pt modelId="{079870A3-B1A6-410A-87BC-1445B8B6CA36}" type="pres">
      <dgm:prSet presAssocID="{ECFB390D-B622-486C-8EEC-DFE808B90E51}" presName="spacing" presStyleCnt="0"/>
      <dgm:spPr/>
    </dgm:pt>
    <dgm:pt modelId="{4EEE5C40-EB98-478D-BFA4-382514A73398}" type="pres">
      <dgm:prSet presAssocID="{63A6F7C4-FD49-49C7-90FA-1F6EC529180D}" presName="composite" presStyleCnt="0"/>
      <dgm:spPr/>
    </dgm:pt>
    <dgm:pt modelId="{79B1939E-1649-4072-88C1-23C82C34976C}" type="pres">
      <dgm:prSet presAssocID="{63A6F7C4-FD49-49C7-90FA-1F6EC529180D}" presName="imgShp"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a:solidFill>
            <a:schemeClr val="bg1"/>
          </a:solidFill>
        </a:ln>
      </dgm:spPr>
    </dgm:pt>
    <dgm:pt modelId="{894648B2-2016-49F4-9023-0576D68495CB}" type="pres">
      <dgm:prSet presAssocID="{63A6F7C4-FD49-49C7-90FA-1F6EC529180D}" presName="txShp" presStyleLbl="node1" presStyleIdx="1" presStyleCnt="5">
        <dgm:presLayoutVars>
          <dgm:bulletEnabled val="1"/>
        </dgm:presLayoutVars>
      </dgm:prSet>
      <dgm:spPr/>
    </dgm:pt>
    <dgm:pt modelId="{26914516-CF5F-45AA-9C06-45552EDA3E8A}" type="pres">
      <dgm:prSet presAssocID="{13A875EB-1B5B-4529-8FAC-D332165799C3}" presName="spacing" presStyleCnt="0"/>
      <dgm:spPr/>
    </dgm:pt>
    <dgm:pt modelId="{CB7BBE96-F792-46EA-80A3-28C0C1209F5C}" type="pres">
      <dgm:prSet presAssocID="{28839D00-261A-40E5-A1F4-FD4512A20A04}" presName="composite" presStyleCnt="0"/>
      <dgm:spPr/>
    </dgm:pt>
    <dgm:pt modelId="{00015400-4341-4636-A0E3-69E3A51B9C9C}" type="pres">
      <dgm:prSet presAssocID="{28839D00-261A-40E5-A1F4-FD4512A20A04}" presName="imgShp"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a:solidFill>
            <a:schemeClr val="bg1"/>
          </a:solidFill>
        </a:ln>
      </dgm:spPr>
    </dgm:pt>
    <dgm:pt modelId="{4B954621-A1C2-4A92-8445-94AB52484E6A}" type="pres">
      <dgm:prSet presAssocID="{28839D00-261A-40E5-A1F4-FD4512A20A04}" presName="txShp" presStyleLbl="node1" presStyleIdx="2" presStyleCnt="5">
        <dgm:presLayoutVars>
          <dgm:bulletEnabled val="1"/>
        </dgm:presLayoutVars>
      </dgm:prSet>
      <dgm:spPr/>
    </dgm:pt>
    <dgm:pt modelId="{7004D243-360E-4894-9791-BB7E9FCDE823}" type="pres">
      <dgm:prSet presAssocID="{C529E215-42F9-4833-96CD-61538FFCA94A}" presName="spacing" presStyleCnt="0"/>
      <dgm:spPr/>
    </dgm:pt>
    <dgm:pt modelId="{DE04E42B-C355-4D6B-8EF8-798FD7820484}" type="pres">
      <dgm:prSet presAssocID="{0A3841D4-1065-49D2-A389-CB0BE3EFD94A}" presName="composite" presStyleCnt="0"/>
      <dgm:spPr/>
    </dgm:pt>
    <dgm:pt modelId="{9946C5FA-AB13-4B51-A0CB-55FF5036B661}" type="pres">
      <dgm:prSet presAssocID="{0A3841D4-1065-49D2-A389-CB0BE3EFD94A}" presName="imgShp" presStyleLbl="fgImgPlace1" presStyleIdx="3" presStyleCnt="5"/>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a:solidFill>
            <a:schemeClr val="bg1"/>
          </a:solidFill>
        </a:ln>
      </dgm:spPr>
    </dgm:pt>
    <dgm:pt modelId="{FA1EA154-2FCB-4A43-8BCC-7B915A8EE443}" type="pres">
      <dgm:prSet presAssocID="{0A3841D4-1065-49D2-A389-CB0BE3EFD94A}" presName="txShp" presStyleLbl="node1" presStyleIdx="3" presStyleCnt="5">
        <dgm:presLayoutVars>
          <dgm:bulletEnabled val="1"/>
        </dgm:presLayoutVars>
      </dgm:prSet>
      <dgm:spPr/>
    </dgm:pt>
    <dgm:pt modelId="{FCBABFEF-8A41-46E2-96B4-64BB5C743018}" type="pres">
      <dgm:prSet presAssocID="{5E86A38B-6181-4AA5-8CE2-7ECE7EC43EDD}" presName="spacing" presStyleCnt="0"/>
      <dgm:spPr/>
    </dgm:pt>
    <dgm:pt modelId="{0720618F-9ECC-4423-9D83-06670F174581}" type="pres">
      <dgm:prSet presAssocID="{BD9E609D-3FD4-45A3-9884-72B7049C0264}" presName="composite" presStyleCnt="0"/>
      <dgm:spPr/>
    </dgm:pt>
    <dgm:pt modelId="{C6459DBF-DEA0-4D99-97A2-DEB32369635D}" type="pres">
      <dgm:prSet presAssocID="{BD9E609D-3FD4-45A3-9884-72B7049C0264}" presName="imgShp"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a:solidFill>
            <a:schemeClr val="bg1"/>
          </a:solidFill>
        </a:ln>
      </dgm:spPr>
    </dgm:pt>
    <dgm:pt modelId="{ED144CE2-FA0A-44EC-B2D0-65ED39BD2ABD}" type="pres">
      <dgm:prSet presAssocID="{BD9E609D-3FD4-45A3-9884-72B7049C0264}" presName="txShp" presStyleLbl="node1" presStyleIdx="4" presStyleCnt="5">
        <dgm:presLayoutVars>
          <dgm:bulletEnabled val="1"/>
        </dgm:presLayoutVars>
      </dgm:prSet>
      <dgm:spPr/>
    </dgm:pt>
  </dgm:ptLst>
  <dgm:cxnLst>
    <dgm:cxn modelId="{549B930D-D320-405A-88FB-BEFB3651D504}" type="presOf" srcId="{A04FFF41-22F2-4564-B7D3-E0C0D73CD8A8}" destId="{A26D2D55-1C74-49C2-8F19-FDF4499C734E}" srcOrd="0" destOrd="0" presId="urn:microsoft.com/office/officeart/2005/8/layout/vList3"/>
    <dgm:cxn modelId="{A6C3DD10-9A1F-4DEE-B075-EDA827CD0318}" type="presOf" srcId="{28839D00-261A-40E5-A1F4-FD4512A20A04}" destId="{4B954621-A1C2-4A92-8445-94AB52484E6A}" srcOrd="0" destOrd="0" presId="urn:microsoft.com/office/officeart/2005/8/layout/vList3"/>
    <dgm:cxn modelId="{DA97941F-008A-45CD-A7CE-503C7C4A5078}" srcId="{A04FFF41-22F2-4564-B7D3-E0C0D73CD8A8}" destId="{0A3841D4-1065-49D2-A389-CB0BE3EFD94A}" srcOrd="3" destOrd="0" parTransId="{C6F8AA56-4E5E-47D1-BCAD-C51E49BEC2F0}" sibTransId="{5E86A38B-6181-4AA5-8CE2-7ECE7EC43EDD}"/>
    <dgm:cxn modelId="{3CD5E221-7A30-466E-9FF8-875960C44499}" srcId="{A04FFF41-22F2-4564-B7D3-E0C0D73CD8A8}" destId="{BD9E609D-3FD4-45A3-9884-72B7049C0264}" srcOrd="4" destOrd="0" parTransId="{3D144937-7FCD-44D0-8E86-CFD7464820C7}" sibTransId="{537A850C-0AF6-4CCD-94EB-4301DED6C7E1}"/>
    <dgm:cxn modelId="{E2091158-B413-4DFD-AA42-BBA8AF414ADB}" type="presOf" srcId="{681832C0-E99B-4E47-81C1-B127BE19A520}" destId="{02F680FD-6FAD-4178-813E-CD994C8E4FCA}" srcOrd="0" destOrd="0" presId="urn:microsoft.com/office/officeart/2005/8/layout/vList3"/>
    <dgm:cxn modelId="{404ED762-BEA5-49D8-95D6-B9CFFB935B95}" srcId="{A04FFF41-22F2-4564-B7D3-E0C0D73CD8A8}" destId="{28839D00-261A-40E5-A1F4-FD4512A20A04}" srcOrd="2" destOrd="0" parTransId="{B65BB318-6E08-4D95-9A68-64FA4EEE65D5}" sibTransId="{C529E215-42F9-4833-96CD-61538FFCA94A}"/>
    <dgm:cxn modelId="{B38D8495-E9F3-4CCD-90D9-A67493AF7A5B}" srcId="{A04FFF41-22F2-4564-B7D3-E0C0D73CD8A8}" destId="{681832C0-E99B-4E47-81C1-B127BE19A520}" srcOrd="0" destOrd="0" parTransId="{C833655D-1C80-4172-8922-CFB013994CC4}" sibTransId="{ECFB390D-B622-486C-8EEC-DFE808B90E51}"/>
    <dgm:cxn modelId="{665673BC-C926-433D-A8EF-8D9B74EB1D03}" type="presOf" srcId="{63A6F7C4-FD49-49C7-90FA-1F6EC529180D}" destId="{894648B2-2016-49F4-9023-0576D68495CB}" srcOrd="0" destOrd="0" presId="urn:microsoft.com/office/officeart/2005/8/layout/vList3"/>
    <dgm:cxn modelId="{4715DAD5-F097-428B-9DD9-5AA03CD5DD46}" type="presOf" srcId="{BD9E609D-3FD4-45A3-9884-72B7049C0264}" destId="{ED144CE2-FA0A-44EC-B2D0-65ED39BD2ABD}" srcOrd="0" destOrd="0" presId="urn:microsoft.com/office/officeart/2005/8/layout/vList3"/>
    <dgm:cxn modelId="{D19AAAEC-A4C7-4919-801D-57443F246779}" srcId="{A04FFF41-22F2-4564-B7D3-E0C0D73CD8A8}" destId="{63A6F7C4-FD49-49C7-90FA-1F6EC529180D}" srcOrd="1" destOrd="0" parTransId="{92FBE4AF-5489-484F-9F8B-1971DE8436F2}" sibTransId="{13A875EB-1B5B-4529-8FAC-D332165799C3}"/>
    <dgm:cxn modelId="{200121FB-4D29-4AE3-94E4-760647AA40CB}" type="presOf" srcId="{0A3841D4-1065-49D2-A389-CB0BE3EFD94A}" destId="{FA1EA154-2FCB-4A43-8BCC-7B915A8EE443}" srcOrd="0" destOrd="0" presId="urn:microsoft.com/office/officeart/2005/8/layout/vList3"/>
    <dgm:cxn modelId="{CD384031-5202-4D9C-B4B9-A0F776AC65D5}" type="presParOf" srcId="{A26D2D55-1C74-49C2-8F19-FDF4499C734E}" destId="{D525ECBB-6142-4EDD-A863-F71D17108A1B}" srcOrd="0" destOrd="0" presId="urn:microsoft.com/office/officeart/2005/8/layout/vList3"/>
    <dgm:cxn modelId="{1999493F-6A5E-4909-B66D-18D173E63151}" type="presParOf" srcId="{D525ECBB-6142-4EDD-A863-F71D17108A1B}" destId="{CE726274-108F-45FD-BA94-BC8F30E02A17}" srcOrd="0" destOrd="0" presId="urn:microsoft.com/office/officeart/2005/8/layout/vList3"/>
    <dgm:cxn modelId="{65DC99B1-0E94-47CA-BA6A-55DAB76B4087}" type="presParOf" srcId="{D525ECBB-6142-4EDD-A863-F71D17108A1B}" destId="{02F680FD-6FAD-4178-813E-CD994C8E4FCA}" srcOrd="1" destOrd="0" presId="urn:microsoft.com/office/officeart/2005/8/layout/vList3"/>
    <dgm:cxn modelId="{29AB45A4-B131-4E18-A454-855583CB0234}" type="presParOf" srcId="{A26D2D55-1C74-49C2-8F19-FDF4499C734E}" destId="{079870A3-B1A6-410A-87BC-1445B8B6CA36}" srcOrd="1" destOrd="0" presId="urn:microsoft.com/office/officeart/2005/8/layout/vList3"/>
    <dgm:cxn modelId="{F9B8AA7E-A99C-41F2-9194-CC6312F4EEAD}" type="presParOf" srcId="{A26D2D55-1C74-49C2-8F19-FDF4499C734E}" destId="{4EEE5C40-EB98-478D-BFA4-382514A73398}" srcOrd="2" destOrd="0" presId="urn:microsoft.com/office/officeart/2005/8/layout/vList3"/>
    <dgm:cxn modelId="{A0D65FCD-2401-4CD8-8FBE-F3B3B7589980}" type="presParOf" srcId="{4EEE5C40-EB98-478D-BFA4-382514A73398}" destId="{79B1939E-1649-4072-88C1-23C82C34976C}" srcOrd="0" destOrd="0" presId="urn:microsoft.com/office/officeart/2005/8/layout/vList3"/>
    <dgm:cxn modelId="{4ACDF37E-858A-4E1B-92CE-35AFA390B2FD}" type="presParOf" srcId="{4EEE5C40-EB98-478D-BFA4-382514A73398}" destId="{894648B2-2016-49F4-9023-0576D68495CB}" srcOrd="1" destOrd="0" presId="urn:microsoft.com/office/officeart/2005/8/layout/vList3"/>
    <dgm:cxn modelId="{4CB6B0F4-EEAC-4A8D-B3D2-E463A5DFF5E6}" type="presParOf" srcId="{A26D2D55-1C74-49C2-8F19-FDF4499C734E}" destId="{26914516-CF5F-45AA-9C06-45552EDA3E8A}" srcOrd="3" destOrd="0" presId="urn:microsoft.com/office/officeart/2005/8/layout/vList3"/>
    <dgm:cxn modelId="{09AD0DD4-C517-43D3-8CD7-CE312D3589B8}" type="presParOf" srcId="{A26D2D55-1C74-49C2-8F19-FDF4499C734E}" destId="{CB7BBE96-F792-46EA-80A3-28C0C1209F5C}" srcOrd="4" destOrd="0" presId="urn:microsoft.com/office/officeart/2005/8/layout/vList3"/>
    <dgm:cxn modelId="{00ACB270-47F7-4E56-810C-D404A7D75B5C}" type="presParOf" srcId="{CB7BBE96-F792-46EA-80A3-28C0C1209F5C}" destId="{00015400-4341-4636-A0E3-69E3A51B9C9C}" srcOrd="0" destOrd="0" presId="urn:microsoft.com/office/officeart/2005/8/layout/vList3"/>
    <dgm:cxn modelId="{D8BAB864-7D93-427C-8484-581104587182}" type="presParOf" srcId="{CB7BBE96-F792-46EA-80A3-28C0C1209F5C}" destId="{4B954621-A1C2-4A92-8445-94AB52484E6A}" srcOrd="1" destOrd="0" presId="urn:microsoft.com/office/officeart/2005/8/layout/vList3"/>
    <dgm:cxn modelId="{8359706D-E0F5-4A48-A72B-9ACD80728ADD}" type="presParOf" srcId="{A26D2D55-1C74-49C2-8F19-FDF4499C734E}" destId="{7004D243-360E-4894-9791-BB7E9FCDE823}" srcOrd="5" destOrd="0" presId="urn:microsoft.com/office/officeart/2005/8/layout/vList3"/>
    <dgm:cxn modelId="{4DB50B9B-86A1-4D8D-874E-0EC26A62AC97}" type="presParOf" srcId="{A26D2D55-1C74-49C2-8F19-FDF4499C734E}" destId="{DE04E42B-C355-4D6B-8EF8-798FD7820484}" srcOrd="6" destOrd="0" presId="urn:microsoft.com/office/officeart/2005/8/layout/vList3"/>
    <dgm:cxn modelId="{C0EA4891-BE01-49E3-B5C2-2A12F04EA7C5}" type="presParOf" srcId="{DE04E42B-C355-4D6B-8EF8-798FD7820484}" destId="{9946C5FA-AB13-4B51-A0CB-55FF5036B661}" srcOrd="0" destOrd="0" presId="urn:microsoft.com/office/officeart/2005/8/layout/vList3"/>
    <dgm:cxn modelId="{48CCDD05-C325-4E12-AA8D-120782E5CAF2}" type="presParOf" srcId="{DE04E42B-C355-4D6B-8EF8-798FD7820484}" destId="{FA1EA154-2FCB-4A43-8BCC-7B915A8EE443}" srcOrd="1" destOrd="0" presId="urn:microsoft.com/office/officeart/2005/8/layout/vList3"/>
    <dgm:cxn modelId="{63BE8F09-DEB1-4AA2-AA12-82BE725F4D69}" type="presParOf" srcId="{A26D2D55-1C74-49C2-8F19-FDF4499C734E}" destId="{FCBABFEF-8A41-46E2-96B4-64BB5C743018}" srcOrd="7" destOrd="0" presId="urn:microsoft.com/office/officeart/2005/8/layout/vList3"/>
    <dgm:cxn modelId="{85BA52EB-734C-42D0-AB8D-4FD1D2B81384}" type="presParOf" srcId="{A26D2D55-1C74-49C2-8F19-FDF4499C734E}" destId="{0720618F-9ECC-4423-9D83-06670F174581}" srcOrd="8" destOrd="0" presId="urn:microsoft.com/office/officeart/2005/8/layout/vList3"/>
    <dgm:cxn modelId="{589EF02E-C957-470D-A388-F3E792E276EF}" type="presParOf" srcId="{0720618F-9ECC-4423-9D83-06670F174581}" destId="{C6459DBF-DEA0-4D99-97A2-DEB32369635D}" srcOrd="0" destOrd="0" presId="urn:microsoft.com/office/officeart/2005/8/layout/vList3"/>
    <dgm:cxn modelId="{AFEBAF89-67F7-4D5A-915E-280B648C29E7}" type="presParOf" srcId="{0720618F-9ECC-4423-9D83-06670F174581}" destId="{ED144CE2-FA0A-44EC-B2D0-65ED39BD2AB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4FFF41-22F2-4564-B7D3-E0C0D73CD8A8}" type="doc">
      <dgm:prSet loTypeId="urn:microsoft.com/office/officeart/2005/8/layout/vList3" loCatId="list" qsTypeId="urn:microsoft.com/office/officeart/2005/8/quickstyle/simple1" qsCatId="simple" csTypeId="urn:microsoft.com/office/officeart/2005/8/colors/colorful1" csCatId="colorful" phldr="1"/>
      <dgm:spPr/>
    </dgm:pt>
    <dgm:pt modelId="{681832C0-E99B-4E47-81C1-B127BE19A520}">
      <dgm:prSet phldrT="[Text]" custT="1"/>
      <dgm:spPr>
        <a:solidFill>
          <a:schemeClr val="accent1"/>
        </a:solidFill>
      </dgm:spPr>
      <dgm:t>
        <a:bodyPr/>
        <a:lstStyle/>
        <a:p>
          <a:pPr algn="l">
            <a:lnSpc>
              <a:spcPct val="110000"/>
            </a:lnSpc>
            <a:spcAft>
              <a:spcPts val="0"/>
            </a:spcAft>
          </a:pPr>
          <a:r>
            <a:rPr lang="en-US" sz="1200"/>
            <a:t>Improving Consumer Experience: Creating Better Engagement</a:t>
          </a:r>
          <a:br>
            <a:rPr lang="en-US" sz="1200"/>
          </a:br>
          <a:r>
            <a:rPr lang="en-US" sz="1200"/>
            <a:t>&amp; Increasing Revenue </a:t>
          </a:r>
        </a:p>
      </dgm:t>
    </dgm:pt>
    <dgm:pt modelId="{C833655D-1C80-4172-8922-CFB013994CC4}" type="parTrans" cxnId="{B38D8495-E9F3-4CCD-90D9-A67493AF7A5B}">
      <dgm:prSet/>
      <dgm:spPr/>
      <dgm:t>
        <a:bodyPr/>
        <a:lstStyle/>
        <a:p>
          <a:endParaRPr lang="en-US"/>
        </a:p>
      </dgm:t>
    </dgm:pt>
    <dgm:pt modelId="{ECFB390D-B622-486C-8EEC-DFE808B90E51}" type="sibTrans" cxnId="{B38D8495-E9F3-4CCD-90D9-A67493AF7A5B}">
      <dgm:prSet/>
      <dgm:spPr/>
      <dgm:t>
        <a:bodyPr/>
        <a:lstStyle/>
        <a:p>
          <a:endParaRPr lang="en-US"/>
        </a:p>
      </dgm:t>
    </dgm:pt>
    <dgm:pt modelId="{63A6F7C4-FD49-49C7-90FA-1F6EC529180D}">
      <dgm:prSet phldrT="[Text]" custT="1"/>
      <dgm:spPr>
        <a:solidFill>
          <a:schemeClr val="accent2"/>
        </a:solidFill>
      </dgm:spPr>
      <dgm:t>
        <a:bodyPr/>
        <a:lstStyle/>
        <a:p>
          <a:pPr algn="l">
            <a:lnSpc>
              <a:spcPct val="110000"/>
            </a:lnSpc>
            <a:spcAft>
              <a:spcPts val="0"/>
            </a:spcAft>
          </a:pPr>
          <a:r>
            <a:rPr lang="en-US" sz="1200"/>
            <a:t>Creating &amp; Enhancing Service Lines: Developing A Winning Growth Strategy</a:t>
          </a:r>
        </a:p>
      </dgm:t>
    </dgm:pt>
    <dgm:pt modelId="{92FBE4AF-5489-484F-9F8B-1971DE8436F2}" type="parTrans" cxnId="{D19AAAEC-A4C7-4919-801D-57443F246779}">
      <dgm:prSet/>
      <dgm:spPr/>
      <dgm:t>
        <a:bodyPr/>
        <a:lstStyle/>
        <a:p>
          <a:endParaRPr lang="en-US"/>
        </a:p>
      </dgm:t>
    </dgm:pt>
    <dgm:pt modelId="{13A875EB-1B5B-4529-8FAC-D332165799C3}" type="sibTrans" cxnId="{D19AAAEC-A4C7-4919-801D-57443F246779}">
      <dgm:prSet/>
      <dgm:spPr/>
      <dgm:t>
        <a:bodyPr/>
        <a:lstStyle/>
        <a:p>
          <a:endParaRPr lang="en-US"/>
        </a:p>
      </dgm:t>
    </dgm:pt>
    <dgm:pt modelId="{0A3841D4-1065-49D2-A389-CB0BE3EFD94A}">
      <dgm:prSet phldrT="[Text]" custT="1"/>
      <dgm:spPr>
        <a:solidFill>
          <a:schemeClr val="accent4"/>
        </a:solidFill>
      </dgm:spPr>
      <dgm:t>
        <a:bodyPr/>
        <a:lstStyle/>
        <a:p>
          <a:pPr algn="l">
            <a:lnSpc>
              <a:spcPct val="110000"/>
            </a:lnSpc>
            <a:spcAft>
              <a:spcPts val="0"/>
            </a:spcAft>
          </a:pPr>
          <a:r>
            <a:rPr lang="en-US" sz="1200"/>
            <a:t>Making Health Plan Partnerships Work: Current Contract Optimization &amp; Creating New Opportunities</a:t>
          </a:r>
        </a:p>
      </dgm:t>
    </dgm:pt>
    <dgm:pt modelId="{C6F8AA56-4E5E-47D1-BCAD-C51E49BEC2F0}" type="parTrans" cxnId="{DA97941F-008A-45CD-A7CE-503C7C4A5078}">
      <dgm:prSet/>
      <dgm:spPr/>
      <dgm:t>
        <a:bodyPr/>
        <a:lstStyle/>
        <a:p>
          <a:endParaRPr lang="en-US"/>
        </a:p>
      </dgm:t>
    </dgm:pt>
    <dgm:pt modelId="{5E86A38B-6181-4AA5-8CE2-7ECE7EC43EDD}" type="sibTrans" cxnId="{DA97941F-008A-45CD-A7CE-503C7C4A5078}">
      <dgm:prSet/>
      <dgm:spPr/>
      <dgm:t>
        <a:bodyPr/>
        <a:lstStyle/>
        <a:p>
          <a:endParaRPr lang="en-US"/>
        </a:p>
      </dgm:t>
    </dgm:pt>
    <dgm:pt modelId="{AE901005-A086-4082-97D0-38BD5E185405}">
      <dgm:prSet phldrT="[Text]" custT="1"/>
      <dgm:spPr>
        <a:solidFill>
          <a:schemeClr val="tx1"/>
        </a:solidFill>
      </dgm:spPr>
      <dgm:t>
        <a:bodyPr/>
        <a:lstStyle/>
        <a:p>
          <a:pPr algn="l">
            <a:lnSpc>
              <a:spcPct val="110000"/>
            </a:lnSpc>
            <a:spcAft>
              <a:spcPts val="0"/>
            </a:spcAft>
          </a:pPr>
          <a:r>
            <a:rPr lang="en-US" sz="1200"/>
            <a:t>Bringing The Future Into Focus: Strategic Planning Best </a:t>
          </a:r>
          <a:br>
            <a:rPr lang="en-US" sz="1200"/>
          </a:br>
          <a:r>
            <a:rPr lang="en-US" sz="1200"/>
            <a:t>Practices For A Turbulent Market</a:t>
          </a:r>
        </a:p>
      </dgm:t>
    </dgm:pt>
    <dgm:pt modelId="{EC9D6F12-16B1-4F4B-B47D-8DFF8CAE1916}" type="parTrans" cxnId="{C52489FA-57D1-4F89-9393-F68AD0D9A397}">
      <dgm:prSet/>
      <dgm:spPr/>
      <dgm:t>
        <a:bodyPr/>
        <a:lstStyle/>
        <a:p>
          <a:endParaRPr lang="en-US"/>
        </a:p>
      </dgm:t>
    </dgm:pt>
    <dgm:pt modelId="{5F2993B3-9113-4964-B2E8-FFF6C37B8DB2}" type="sibTrans" cxnId="{C52489FA-57D1-4F89-9393-F68AD0D9A397}">
      <dgm:prSet/>
      <dgm:spPr/>
      <dgm:t>
        <a:bodyPr/>
        <a:lstStyle/>
        <a:p>
          <a:endParaRPr lang="en-US"/>
        </a:p>
      </dgm:t>
    </dgm:pt>
    <dgm:pt modelId="{28839D00-261A-40E5-A1F4-FD4512A20A04}">
      <dgm:prSet phldrT="[Text]" custT="1"/>
      <dgm:spPr>
        <a:solidFill>
          <a:schemeClr val="accent3"/>
        </a:solidFill>
      </dgm:spPr>
      <dgm:t>
        <a:bodyPr/>
        <a:lstStyle/>
        <a:p>
          <a:pPr algn="l">
            <a:lnSpc>
              <a:spcPct val="110000"/>
            </a:lnSpc>
            <a:spcAft>
              <a:spcPts val="0"/>
            </a:spcAft>
          </a:pPr>
          <a:r>
            <a:rPr lang="en-US" sz="1200"/>
            <a:t>Leading Top Clinical Teams: Optimizing Clinical Performance</a:t>
          </a:r>
          <a:br>
            <a:rPr lang="en-US" sz="1200"/>
          </a:br>
          <a:r>
            <a:rPr lang="en-US" sz="1200"/>
            <a:t>With The Right Metrics </a:t>
          </a:r>
        </a:p>
      </dgm:t>
    </dgm:pt>
    <dgm:pt modelId="{C529E215-42F9-4833-96CD-61538FFCA94A}" type="sibTrans" cxnId="{404ED762-BEA5-49D8-95D6-B9CFFB935B95}">
      <dgm:prSet/>
      <dgm:spPr/>
      <dgm:t>
        <a:bodyPr/>
        <a:lstStyle/>
        <a:p>
          <a:endParaRPr lang="en-US"/>
        </a:p>
      </dgm:t>
    </dgm:pt>
    <dgm:pt modelId="{B65BB318-6E08-4D95-9A68-64FA4EEE65D5}" type="parTrans" cxnId="{404ED762-BEA5-49D8-95D6-B9CFFB935B95}">
      <dgm:prSet/>
      <dgm:spPr/>
      <dgm:t>
        <a:bodyPr/>
        <a:lstStyle/>
        <a:p>
          <a:endParaRPr lang="en-US"/>
        </a:p>
      </dgm:t>
    </dgm:pt>
    <dgm:pt modelId="{A26D2D55-1C74-49C2-8F19-FDF4499C734E}" type="pres">
      <dgm:prSet presAssocID="{A04FFF41-22F2-4564-B7D3-E0C0D73CD8A8}" presName="linearFlow" presStyleCnt="0">
        <dgm:presLayoutVars>
          <dgm:dir/>
          <dgm:resizeHandles val="exact"/>
        </dgm:presLayoutVars>
      </dgm:prSet>
      <dgm:spPr/>
    </dgm:pt>
    <dgm:pt modelId="{D525ECBB-6142-4EDD-A863-F71D17108A1B}" type="pres">
      <dgm:prSet presAssocID="{681832C0-E99B-4E47-81C1-B127BE19A520}" presName="composite" presStyleCnt="0"/>
      <dgm:spPr/>
    </dgm:pt>
    <dgm:pt modelId="{CE726274-108F-45FD-BA94-BC8F30E02A17}" type="pres">
      <dgm:prSet presAssocID="{681832C0-E99B-4E47-81C1-B127BE19A520}" presName="imgShp" presStyleLbl="fgImgPlace1" presStyleIdx="0" presStyleCnt="5"/>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a:solidFill>
            <a:schemeClr val="bg1"/>
          </a:solidFill>
        </a:ln>
      </dgm:spPr>
    </dgm:pt>
    <dgm:pt modelId="{02F680FD-6FAD-4178-813E-CD994C8E4FCA}" type="pres">
      <dgm:prSet presAssocID="{681832C0-E99B-4E47-81C1-B127BE19A520}" presName="txShp" presStyleLbl="node1" presStyleIdx="0" presStyleCnt="5">
        <dgm:presLayoutVars>
          <dgm:bulletEnabled val="1"/>
        </dgm:presLayoutVars>
      </dgm:prSet>
      <dgm:spPr/>
    </dgm:pt>
    <dgm:pt modelId="{079870A3-B1A6-410A-87BC-1445B8B6CA36}" type="pres">
      <dgm:prSet presAssocID="{ECFB390D-B622-486C-8EEC-DFE808B90E51}" presName="spacing" presStyleCnt="0"/>
      <dgm:spPr/>
    </dgm:pt>
    <dgm:pt modelId="{4EEE5C40-EB98-478D-BFA4-382514A73398}" type="pres">
      <dgm:prSet presAssocID="{63A6F7C4-FD49-49C7-90FA-1F6EC529180D}" presName="composite" presStyleCnt="0"/>
      <dgm:spPr/>
    </dgm:pt>
    <dgm:pt modelId="{79B1939E-1649-4072-88C1-23C82C34976C}" type="pres">
      <dgm:prSet presAssocID="{63A6F7C4-FD49-49C7-90FA-1F6EC529180D}" presName="imgShp"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a:solidFill>
            <a:schemeClr val="bg1"/>
          </a:solidFill>
        </a:ln>
      </dgm:spPr>
    </dgm:pt>
    <dgm:pt modelId="{894648B2-2016-49F4-9023-0576D68495CB}" type="pres">
      <dgm:prSet presAssocID="{63A6F7C4-FD49-49C7-90FA-1F6EC529180D}" presName="txShp" presStyleLbl="node1" presStyleIdx="1" presStyleCnt="5">
        <dgm:presLayoutVars>
          <dgm:bulletEnabled val="1"/>
        </dgm:presLayoutVars>
      </dgm:prSet>
      <dgm:spPr/>
    </dgm:pt>
    <dgm:pt modelId="{26914516-CF5F-45AA-9C06-45552EDA3E8A}" type="pres">
      <dgm:prSet presAssocID="{13A875EB-1B5B-4529-8FAC-D332165799C3}" presName="spacing" presStyleCnt="0"/>
      <dgm:spPr/>
    </dgm:pt>
    <dgm:pt modelId="{CB7BBE96-F792-46EA-80A3-28C0C1209F5C}" type="pres">
      <dgm:prSet presAssocID="{28839D00-261A-40E5-A1F4-FD4512A20A04}" presName="composite" presStyleCnt="0"/>
      <dgm:spPr/>
    </dgm:pt>
    <dgm:pt modelId="{00015400-4341-4636-A0E3-69E3A51B9C9C}" type="pres">
      <dgm:prSet presAssocID="{28839D00-261A-40E5-A1F4-FD4512A20A04}" presName="imgShp"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a:solidFill>
            <a:schemeClr val="bg1"/>
          </a:solidFill>
        </a:ln>
      </dgm:spPr>
    </dgm:pt>
    <dgm:pt modelId="{4B954621-A1C2-4A92-8445-94AB52484E6A}" type="pres">
      <dgm:prSet presAssocID="{28839D00-261A-40E5-A1F4-FD4512A20A04}" presName="txShp" presStyleLbl="node1" presStyleIdx="2" presStyleCnt="5">
        <dgm:presLayoutVars>
          <dgm:bulletEnabled val="1"/>
        </dgm:presLayoutVars>
      </dgm:prSet>
      <dgm:spPr/>
    </dgm:pt>
    <dgm:pt modelId="{7004D243-360E-4894-9791-BB7E9FCDE823}" type="pres">
      <dgm:prSet presAssocID="{C529E215-42F9-4833-96CD-61538FFCA94A}" presName="spacing" presStyleCnt="0"/>
      <dgm:spPr/>
    </dgm:pt>
    <dgm:pt modelId="{DE04E42B-C355-4D6B-8EF8-798FD7820484}" type="pres">
      <dgm:prSet presAssocID="{0A3841D4-1065-49D2-A389-CB0BE3EFD94A}" presName="composite" presStyleCnt="0"/>
      <dgm:spPr/>
    </dgm:pt>
    <dgm:pt modelId="{9946C5FA-AB13-4B51-A0CB-55FF5036B661}" type="pres">
      <dgm:prSet presAssocID="{0A3841D4-1065-49D2-A389-CB0BE3EFD94A}" presName="imgShp"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a:solidFill>
            <a:schemeClr val="bg1"/>
          </a:solidFill>
        </a:ln>
      </dgm:spPr>
    </dgm:pt>
    <dgm:pt modelId="{FA1EA154-2FCB-4A43-8BCC-7B915A8EE443}" type="pres">
      <dgm:prSet presAssocID="{0A3841D4-1065-49D2-A389-CB0BE3EFD94A}" presName="txShp" presStyleLbl="node1" presStyleIdx="3" presStyleCnt="5">
        <dgm:presLayoutVars>
          <dgm:bulletEnabled val="1"/>
        </dgm:presLayoutVars>
      </dgm:prSet>
      <dgm:spPr/>
    </dgm:pt>
    <dgm:pt modelId="{140D11B4-F180-4B17-B28B-F6F00CEAD0D8}" type="pres">
      <dgm:prSet presAssocID="{5E86A38B-6181-4AA5-8CE2-7ECE7EC43EDD}" presName="spacing" presStyleCnt="0"/>
      <dgm:spPr/>
    </dgm:pt>
    <dgm:pt modelId="{B6830591-1450-4D25-96DC-2FCDC8969018}" type="pres">
      <dgm:prSet presAssocID="{AE901005-A086-4082-97D0-38BD5E185405}" presName="composite" presStyleCnt="0"/>
      <dgm:spPr/>
    </dgm:pt>
    <dgm:pt modelId="{018C94CE-FA69-4C7B-B8B0-CAE2368E0F6D}" type="pres">
      <dgm:prSet presAssocID="{AE901005-A086-4082-97D0-38BD5E185405}" presName="imgShp"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a:solidFill>
            <a:schemeClr val="bg1"/>
          </a:solidFill>
        </a:ln>
      </dgm:spPr>
    </dgm:pt>
    <dgm:pt modelId="{17DA3365-B06F-4639-A915-757F81BF85F7}" type="pres">
      <dgm:prSet presAssocID="{AE901005-A086-4082-97D0-38BD5E185405}" presName="txShp" presStyleLbl="node1" presStyleIdx="4" presStyleCnt="5">
        <dgm:presLayoutVars>
          <dgm:bulletEnabled val="1"/>
        </dgm:presLayoutVars>
      </dgm:prSet>
      <dgm:spPr/>
    </dgm:pt>
  </dgm:ptLst>
  <dgm:cxnLst>
    <dgm:cxn modelId="{549B930D-D320-405A-88FB-BEFB3651D504}" type="presOf" srcId="{A04FFF41-22F2-4564-B7D3-E0C0D73CD8A8}" destId="{A26D2D55-1C74-49C2-8F19-FDF4499C734E}" srcOrd="0" destOrd="0" presId="urn:microsoft.com/office/officeart/2005/8/layout/vList3"/>
    <dgm:cxn modelId="{A6C3DD10-9A1F-4DEE-B075-EDA827CD0318}" type="presOf" srcId="{28839D00-261A-40E5-A1F4-FD4512A20A04}" destId="{4B954621-A1C2-4A92-8445-94AB52484E6A}" srcOrd="0" destOrd="0" presId="urn:microsoft.com/office/officeart/2005/8/layout/vList3"/>
    <dgm:cxn modelId="{DA97941F-008A-45CD-A7CE-503C7C4A5078}" srcId="{A04FFF41-22F2-4564-B7D3-E0C0D73CD8A8}" destId="{0A3841D4-1065-49D2-A389-CB0BE3EFD94A}" srcOrd="3" destOrd="0" parTransId="{C6F8AA56-4E5E-47D1-BCAD-C51E49BEC2F0}" sibTransId="{5E86A38B-6181-4AA5-8CE2-7ECE7EC43EDD}"/>
    <dgm:cxn modelId="{E2091158-B413-4DFD-AA42-BBA8AF414ADB}" type="presOf" srcId="{681832C0-E99B-4E47-81C1-B127BE19A520}" destId="{02F680FD-6FAD-4178-813E-CD994C8E4FCA}" srcOrd="0" destOrd="0" presId="urn:microsoft.com/office/officeart/2005/8/layout/vList3"/>
    <dgm:cxn modelId="{404ED762-BEA5-49D8-95D6-B9CFFB935B95}" srcId="{A04FFF41-22F2-4564-B7D3-E0C0D73CD8A8}" destId="{28839D00-261A-40E5-A1F4-FD4512A20A04}" srcOrd="2" destOrd="0" parTransId="{B65BB318-6E08-4D95-9A68-64FA4EEE65D5}" sibTransId="{C529E215-42F9-4833-96CD-61538FFCA94A}"/>
    <dgm:cxn modelId="{B38D8495-E9F3-4CCD-90D9-A67493AF7A5B}" srcId="{A04FFF41-22F2-4564-B7D3-E0C0D73CD8A8}" destId="{681832C0-E99B-4E47-81C1-B127BE19A520}" srcOrd="0" destOrd="0" parTransId="{C833655D-1C80-4172-8922-CFB013994CC4}" sibTransId="{ECFB390D-B622-486C-8EEC-DFE808B90E51}"/>
    <dgm:cxn modelId="{DC8DA8B6-E6B8-4AC4-AAEF-2A74E375A531}" type="presOf" srcId="{AE901005-A086-4082-97D0-38BD5E185405}" destId="{17DA3365-B06F-4639-A915-757F81BF85F7}" srcOrd="0" destOrd="0" presId="urn:microsoft.com/office/officeart/2005/8/layout/vList3"/>
    <dgm:cxn modelId="{665673BC-C926-433D-A8EF-8D9B74EB1D03}" type="presOf" srcId="{63A6F7C4-FD49-49C7-90FA-1F6EC529180D}" destId="{894648B2-2016-49F4-9023-0576D68495CB}" srcOrd="0" destOrd="0" presId="urn:microsoft.com/office/officeart/2005/8/layout/vList3"/>
    <dgm:cxn modelId="{D19AAAEC-A4C7-4919-801D-57443F246779}" srcId="{A04FFF41-22F2-4564-B7D3-E0C0D73CD8A8}" destId="{63A6F7C4-FD49-49C7-90FA-1F6EC529180D}" srcOrd="1" destOrd="0" parTransId="{92FBE4AF-5489-484F-9F8B-1971DE8436F2}" sibTransId="{13A875EB-1B5B-4529-8FAC-D332165799C3}"/>
    <dgm:cxn modelId="{C52489FA-57D1-4F89-9393-F68AD0D9A397}" srcId="{A04FFF41-22F2-4564-B7D3-E0C0D73CD8A8}" destId="{AE901005-A086-4082-97D0-38BD5E185405}" srcOrd="4" destOrd="0" parTransId="{EC9D6F12-16B1-4F4B-B47D-8DFF8CAE1916}" sibTransId="{5F2993B3-9113-4964-B2E8-FFF6C37B8DB2}"/>
    <dgm:cxn modelId="{200121FB-4D29-4AE3-94E4-760647AA40CB}" type="presOf" srcId="{0A3841D4-1065-49D2-A389-CB0BE3EFD94A}" destId="{FA1EA154-2FCB-4A43-8BCC-7B915A8EE443}" srcOrd="0" destOrd="0" presId="urn:microsoft.com/office/officeart/2005/8/layout/vList3"/>
    <dgm:cxn modelId="{CD384031-5202-4D9C-B4B9-A0F776AC65D5}" type="presParOf" srcId="{A26D2D55-1C74-49C2-8F19-FDF4499C734E}" destId="{D525ECBB-6142-4EDD-A863-F71D17108A1B}" srcOrd="0" destOrd="0" presId="urn:microsoft.com/office/officeart/2005/8/layout/vList3"/>
    <dgm:cxn modelId="{1999493F-6A5E-4909-B66D-18D173E63151}" type="presParOf" srcId="{D525ECBB-6142-4EDD-A863-F71D17108A1B}" destId="{CE726274-108F-45FD-BA94-BC8F30E02A17}" srcOrd="0" destOrd="0" presId="urn:microsoft.com/office/officeart/2005/8/layout/vList3"/>
    <dgm:cxn modelId="{65DC99B1-0E94-47CA-BA6A-55DAB76B4087}" type="presParOf" srcId="{D525ECBB-6142-4EDD-A863-F71D17108A1B}" destId="{02F680FD-6FAD-4178-813E-CD994C8E4FCA}" srcOrd="1" destOrd="0" presId="urn:microsoft.com/office/officeart/2005/8/layout/vList3"/>
    <dgm:cxn modelId="{29AB45A4-B131-4E18-A454-855583CB0234}" type="presParOf" srcId="{A26D2D55-1C74-49C2-8F19-FDF4499C734E}" destId="{079870A3-B1A6-410A-87BC-1445B8B6CA36}" srcOrd="1" destOrd="0" presId="urn:microsoft.com/office/officeart/2005/8/layout/vList3"/>
    <dgm:cxn modelId="{F9B8AA7E-A99C-41F2-9194-CC6312F4EEAD}" type="presParOf" srcId="{A26D2D55-1C74-49C2-8F19-FDF4499C734E}" destId="{4EEE5C40-EB98-478D-BFA4-382514A73398}" srcOrd="2" destOrd="0" presId="urn:microsoft.com/office/officeart/2005/8/layout/vList3"/>
    <dgm:cxn modelId="{A0D65FCD-2401-4CD8-8FBE-F3B3B7589980}" type="presParOf" srcId="{4EEE5C40-EB98-478D-BFA4-382514A73398}" destId="{79B1939E-1649-4072-88C1-23C82C34976C}" srcOrd="0" destOrd="0" presId="urn:microsoft.com/office/officeart/2005/8/layout/vList3"/>
    <dgm:cxn modelId="{4ACDF37E-858A-4E1B-92CE-35AFA390B2FD}" type="presParOf" srcId="{4EEE5C40-EB98-478D-BFA4-382514A73398}" destId="{894648B2-2016-49F4-9023-0576D68495CB}" srcOrd="1" destOrd="0" presId="urn:microsoft.com/office/officeart/2005/8/layout/vList3"/>
    <dgm:cxn modelId="{4CB6B0F4-EEAC-4A8D-B3D2-E463A5DFF5E6}" type="presParOf" srcId="{A26D2D55-1C74-49C2-8F19-FDF4499C734E}" destId="{26914516-CF5F-45AA-9C06-45552EDA3E8A}" srcOrd="3" destOrd="0" presId="urn:microsoft.com/office/officeart/2005/8/layout/vList3"/>
    <dgm:cxn modelId="{09AD0DD4-C517-43D3-8CD7-CE312D3589B8}" type="presParOf" srcId="{A26D2D55-1C74-49C2-8F19-FDF4499C734E}" destId="{CB7BBE96-F792-46EA-80A3-28C0C1209F5C}" srcOrd="4" destOrd="0" presId="urn:microsoft.com/office/officeart/2005/8/layout/vList3"/>
    <dgm:cxn modelId="{00ACB270-47F7-4E56-810C-D404A7D75B5C}" type="presParOf" srcId="{CB7BBE96-F792-46EA-80A3-28C0C1209F5C}" destId="{00015400-4341-4636-A0E3-69E3A51B9C9C}" srcOrd="0" destOrd="0" presId="urn:microsoft.com/office/officeart/2005/8/layout/vList3"/>
    <dgm:cxn modelId="{D8BAB864-7D93-427C-8484-581104587182}" type="presParOf" srcId="{CB7BBE96-F792-46EA-80A3-28C0C1209F5C}" destId="{4B954621-A1C2-4A92-8445-94AB52484E6A}" srcOrd="1" destOrd="0" presId="urn:microsoft.com/office/officeart/2005/8/layout/vList3"/>
    <dgm:cxn modelId="{8359706D-E0F5-4A48-A72B-9ACD80728ADD}" type="presParOf" srcId="{A26D2D55-1C74-49C2-8F19-FDF4499C734E}" destId="{7004D243-360E-4894-9791-BB7E9FCDE823}" srcOrd="5" destOrd="0" presId="urn:microsoft.com/office/officeart/2005/8/layout/vList3"/>
    <dgm:cxn modelId="{4DB50B9B-86A1-4D8D-874E-0EC26A62AC97}" type="presParOf" srcId="{A26D2D55-1C74-49C2-8F19-FDF4499C734E}" destId="{DE04E42B-C355-4D6B-8EF8-798FD7820484}" srcOrd="6" destOrd="0" presId="urn:microsoft.com/office/officeart/2005/8/layout/vList3"/>
    <dgm:cxn modelId="{C0EA4891-BE01-49E3-B5C2-2A12F04EA7C5}" type="presParOf" srcId="{DE04E42B-C355-4D6B-8EF8-798FD7820484}" destId="{9946C5FA-AB13-4B51-A0CB-55FF5036B661}" srcOrd="0" destOrd="0" presId="urn:microsoft.com/office/officeart/2005/8/layout/vList3"/>
    <dgm:cxn modelId="{48CCDD05-C325-4E12-AA8D-120782E5CAF2}" type="presParOf" srcId="{DE04E42B-C355-4D6B-8EF8-798FD7820484}" destId="{FA1EA154-2FCB-4A43-8BCC-7B915A8EE443}" srcOrd="1" destOrd="0" presId="urn:microsoft.com/office/officeart/2005/8/layout/vList3"/>
    <dgm:cxn modelId="{DA41F619-0681-42B0-A2F9-80FA90153F04}" type="presParOf" srcId="{A26D2D55-1C74-49C2-8F19-FDF4499C734E}" destId="{140D11B4-F180-4B17-B28B-F6F00CEAD0D8}" srcOrd="7" destOrd="0" presId="urn:microsoft.com/office/officeart/2005/8/layout/vList3"/>
    <dgm:cxn modelId="{DD5D7B04-1293-4E30-A674-ADBD89C9D94F}" type="presParOf" srcId="{A26D2D55-1C74-49C2-8F19-FDF4499C734E}" destId="{B6830591-1450-4D25-96DC-2FCDC8969018}" srcOrd="8" destOrd="0" presId="urn:microsoft.com/office/officeart/2005/8/layout/vList3"/>
    <dgm:cxn modelId="{25F7499F-16E8-4CBD-88CD-38AF8F33AA61}" type="presParOf" srcId="{B6830591-1450-4D25-96DC-2FCDC8969018}" destId="{018C94CE-FA69-4C7B-B8B0-CAE2368E0F6D}" srcOrd="0" destOrd="0" presId="urn:microsoft.com/office/officeart/2005/8/layout/vList3"/>
    <dgm:cxn modelId="{BFDC9E99-C7FC-4F82-899D-E43D11CA3F67}" type="presParOf" srcId="{B6830591-1450-4D25-96DC-2FCDC8969018}" destId="{17DA3365-B06F-4639-A915-757F81BF85F7}"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4FFF41-22F2-4564-B7D3-E0C0D73CD8A8}" type="doc">
      <dgm:prSet loTypeId="urn:microsoft.com/office/officeart/2005/8/layout/vList3" loCatId="list" qsTypeId="urn:microsoft.com/office/officeart/2005/8/quickstyle/simple1" qsCatId="simple" csTypeId="urn:microsoft.com/office/officeart/2005/8/colors/colorful1" csCatId="colorful" phldr="1"/>
      <dgm:spPr/>
    </dgm:pt>
    <dgm:pt modelId="{681832C0-E99B-4E47-81C1-B127BE19A520}">
      <dgm:prSet phldrT="[Text]" custT="1"/>
      <dgm:spPr>
        <a:solidFill>
          <a:schemeClr val="accent1"/>
        </a:solidFill>
      </dgm:spPr>
      <dgm:t>
        <a:bodyPr/>
        <a:lstStyle/>
        <a:p>
          <a:pPr algn="l">
            <a:lnSpc>
              <a:spcPct val="110000"/>
            </a:lnSpc>
            <a:spcAft>
              <a:spcPts val="0"/>
            </a:spcAft>
          </a:pPr>
          <a:r>
            <a:rPr lang="en-US" sz="1200"/>
            <a:t>Transforming Your Leaders Into A High-Performing Team: Improved Leadership Competencies &amp; Engagement</a:t>
          </a:r>
        </a:p>
      </dgm:t>
    </dgm:pt>
    <dgm:pt modelId="{C833655D-1C80-4172-8922-CFB013994CC4}" type="parTrans" cxnId="{B38D8495-E9F3-4CCD-90D9-A67493AF7A5B}">
      <dgm:prSet/>
      <dgm:spPr/>
      <dgm:t>
        <a:bodyPr/>
        <a:lstStyle/>
        <a:p>
          <a:endParaRPr lang="en-US"/>
        </a:p>
      </dgm:t>
    </dgm:pt>
    <dgm:pt modelId="{ECFB390D-B622-486C-8EEC-DFE808B90E51}" type="sibTrans" cxnId="{B38D8495-E9F3-4CCD-90D9-A67493AF7A5B}">
      <dgm:prSet/>
      <dgm:spPr/>
      <dgm:t>
        <a:bodyPr/>
        <a:lstStyle/>
        <a:p>
          <a:endParaRPr lang="en-US"/>
        </a:p>
      </dgm:t>
    </dgm:pt>
    <dgm:pt modelId="{63A6F7C4-FD49-49C7-90FA-1F6EC529180D}">
      <dgm:prSet phldrT="[Text]" custT="1"/>
      <dgm:spPr>
        <a:solidFill>
          <a:schemeClr val="accent2"/>
        </a:solidFill>
      </dgm:spPr>
      <dgm:t>
        <a:bodyPr/>
        <a:lstStyle/>
        <a:p>
          <a:pPr algn="l">
            <a:lnSpc>
              <a:spcPct val="110000"/>
            </a:lnSpc>
            <a:spcAft>
              <a:spcPts val="0"/>
            </a:spcAft>
          </a:pPr>
          <a:r>
            <a:rPr lang="en-US" sz="1200"/>
            <a:t>Best Practices For Investing In Technology &amp; AI: Maximizing </a:t>
          </a:r>
          <a:br>
            <a:rPr lang="en-US" sz="1200"/>
          </a:br>
          <a:r>
            <a:rPr lang="en-US" sz="1200"/>
            <a:t>Your Tech’s ROI For Future Competitive Advantage</a:t>
          </a:r>
        </a:p>
      </dgm:t>
    </dgm:pt>
    <dgm:pt modelId="{92FBE4AF-5489-484F-9F8B-1971DE8436F2}" type="parTrans" cxnId="{D19AAAEC-A4C7-4919-801D-57443F246779}">
      <dgm:prSet/>
      <dgm:spPr/>
      <dgm:t>
        <a:bodyPr/>
        <a:lstStyle/>
        <a:p>
          <a:endParaRPr lang="en-US"/>
        </a:p>
      </dgm:t>
    </dgm:pt>
    <dgm:pt modelId="{13A875EB-1B5B-4529-8FAC-D332165799C3}" type="sibTrans" cxnId="{D19AAAEC-A4C7-4919-801D-57443F246779}">
      <dgm:prSet/>
      <dgm:spPr/>
      <dgm:t>
        <a:bodyPr/>
        <a:lstStyle/>
        <a:p>
          <a:endParaRPr lang="en-US"/>
        </a:p>
      </dgm:t>
    </dgm:pt>
    <dgm:pt modelId="{28839D00-261A-40E5-A1F4-FD4512A20A04}">
      <dgm:prSet phldrT="[Text]" custT="1"/>
      <dgm:spPr>
        <a:solidFill>
          <a:schemeClr val="accent3"/>
        </a:solidFill>
      </dgm:spPr>
      <dgm:t>
        <a:bodyPr/>
        <a:lstStyle/>
        <a:p>
          <a:pPr algn="l">
            <a:lnSpc>
              <a:spcPct val="110000"/>
            </a:lnSpc>
            <a:spcAft>
              <a:spcPts val="0"/>
            </a:spcAft>
          </a:pPr>
          <a:r>
            <a:rPr lang="en-US" sz="1200"/>
            <a:t>Finding An Electronic Health Record System For Your Future: </a:t>
          </a:r>
          <a:br>
            <a:rPr lang="en-US" sz="1200"/>
          </a:br>
          <a:r>
            <a:rPr lang="en-US" sz="1200"/>
            <a:t>Best Practices In EHR Selection, Contracting &amp; Optimization</a:t>
          </a:r>
        </a:p>
      </dgm:t>
    </dgm:pt>
    <dgm:pt modelId="{B65BB318-6E08-4D95-9A68-64FA4EEE65D5}" type="parTrans" cxnId="{404ED762-BEA5-49D8-95D6-B9CFFB935B95}">
      <dgm:prSet/>
      <dgm:spPr/>
      <dgm:t>
        <a:bodyPr/>
        <a:lstStyle/>
        <a:p>
          <a:endParaRPr lang="en-US"/>
        </a:p>
      </dgm:t>
    </dgm:pt>
    <dgm:pt modelId="{C529E215-42F9-4833-96CD-61538FFCA94A}" type="sibTrans" cxnId="{404ED762-BEA5-49D8-95D6-B9CFFB935B95}">
      <dgm:prSet/>
      <dgm:spPr/>
      <dgm:t>
        <a:bodyPr/>
        <a:lstStyle/>
        <a:p>
          <a:endParaRPr lang="en-US"/>
        </a:p>
      </dgm:t>
    </dgm:pt>
    <dgm:pt modelId="{0A3841D4-1065-49D2-A389-CB0BE3EFD94A}">
      <dgm:prSet phldrT="[Text]" custT="1"/>
      <dgm:spPr>
        <a:solidFill>
          <a:schemeClr val="accent4"/>
        </a:solidFill>
      </dgm:spPr>
      <dgm:t>
        <a:bodyPr/>
        <a:lstStyle/>
        <a:p>
          <a:pPr algn="l">
            <a:lnSpc>
              <a:spcPct val="110000"/>
            </a:lnSpc>
            <a:spcAft>
              <a:spcPts val="0"/>
            </a:spcAft>
          </a:pPr>
          <a:r>
            <a:rPr lang="en-US" sz="1200"/>
            <a:t>Getting To The Right Scale: Growth Through Mergers, Acquisitions &amp; Affiliations</a:t>
          </a:r>
        </a:p>
      </dgm:t>
    </dgm:pt>
    <dgm:pt modelId="{C6F8AA56-4E5E-47D1-BCAD-C51E49BEC2F0}" type="parTrans" cxnId="{DA97941F-008A-45CD-A7CE-503C7C4A5078}">
      <dgm:prSet/>
      <dgm:spPr/>
      <dgm:t>
        <a:bodyPr/>
        <a:lstStyle/>
        <a:p>
          <a:endParaRPr lang="en-US"/>
        </a:p>
      </dgm:t>
    </dgm:pt>
    <dgm:pt modelId="{5E86A38B-6181-4AA5-8CE2-7ECE7EC43EDD}" type="sibTrans" cxnId="{DA97941F-008A-45CD-A7CE-503C7C4A5078}">
      <dgm:prSet/>
      <dgm:spPr/>
      <dgm:t>
        <a:bodyPr/>
        <a:lstStyle/>
        <a:p>
          <a:endParaRPr lang="en-US"/>
        </a:p>
      </dgm:t>
    </dgm:pt>
    <dgm:pt modelId="{BD9E609D-3FD4-45A3-9884-72B7049C0264}">
      <dgm:prSet phldrT="[Text]" custT="1"/>
      <dgm:spPr>
        <a:solidFill>
          <a:schemeClr val="tx1"/>
        </a:solidFill>
      </dgm:spPr>
      <dgm:t>
        <a:bodyPr/>
        <a:lstStyle/>
        <a:p>
          <a:pPr algn="l">
            <a:lnSpc>
              <a:spcPct val="110000"/>
            </a:lnSpc>
            <a:spcAft>
              <a:spcPts val="0"/>
            </a:spcAft>
          </a:pPr>
          <a:r>
            <a:rPr lang="en-US" sz="1200"/>
            <a:t>Best Practice Data-Driven Decision Making For Performance-Based Management &amp; Compensation</a:t>
          </a:r>
        </a:p>
      </dgm:t>
    </dgm:pt>
    <dgm:pt modelId="{3D144937-7FCD-44D0-8E86-CFD7464820C7}" type="parTrans" cxnId="{3CD5E221-7A30-466E-9FF8-875960C44499}">
      <dgm:prSet/>
      <dgm:spPr/>
      <dgm:t>
        <a:bodyPr/>
        <a:lstStyle/>
        <a:p>
          <a:endParaRPr lang="en-US"/>
        </a:p>
      </dgm:t>
    </dgm:pt>
    <dgm:pt modelId="{537A850C-0AF6-4CCD-94EB-4301DED6C7E1}" type="sibTrans" cxnId="{3CD5E221-7A30-466E-9FF8-875960C44499}">
      <dgm:prSet/>
      <dgm:spPr/>
      <dgm:t>
        <a:bodyPr/>
        <a:lstStyle/>
        <a:p>
          <a:endParaRPr lang="en-US"/>
        </a:p>
      </dgm:t>
    </dgm:pt>
    <dgm:pt modelId="{A26D2D55-1C74-49C2-8F19-FDF4499C734E}" type="pres">
      <dgm:prSet presAssocID="{A04FFF41-22F2-4564-B7D3-E0C0D73CD8A8}" presName="linearFlow" presStyleCnt="0">
        <dgm:presLayoutVars>
          <dgm:dir/>
          <dgm:resizeHandles val="exact"/>
        </dgm:presLayoutVars>
      </dgm:prSet>
      <dgm:spPr/>
    </dgm:pt>
    <dgm:pt modelId="{D525ECBB-6142-4EDD-A863-F71D17108A1B}" type="pres">
      <dgm:prSet presAssocID="{681832C0-E99B-4E47-81C1-B127BE19A520}" presName="composite" presStyleCnt="0"/>
      <dgm:spPr/>
    </dgm:pt>
    <dgm:pt modelId="{CE726274-108F-45FD-BA94-BC8F30E02A17}" type="pres">
      <dgm:prSet presAssocID="{681832C0-E99B-4E47-81C1-B127BE19A520}" presName="imgShp" presStyleLbl="fgImgPlace1" presStyleIdx="0" presStyleCnt="5"/>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a:solidFill>
            <a:schemeClr val="bg1"/>
          </a:solidFill>
        </a:ln>
      </dgm:spPr>
    </dgm:pt>
    <dgm:pt modelId="{02F680FD-6FAD-4178-813E-CD994C8E4FCA}" type="pres">
      <dgm:prSet presAssocID="{681832C0-E99B-4E47-81C1-B127BE19A520}" presName="txShp" presStyleLbl="node1" presStyleIdx="0" presStyleCnt="5">
        <dgm:presLayoutVars>
          <dgm:bulletEnabled val="1"/>
        </dgm:presLayoutVars>
      </dgm:prSet>
      <dgm:spPr/>
    </dgm:pt>
    <dgm:pt modelId="{079870A3-B1A6-410A-87BC-1445B8B6CA36}" type="pres">
      <dgm:prSet presAssocID="{ECFB390D-B622-486C-8EEC-DFE808B90E51}" presName="spacing" presStyleCnt="0"/>
      <dgm:spPr/>
    </dgm:pt>
    <dgm:pt modelId="{4EEE5C40-EB98-478D-BFA4-382514A73398}" type="pres">
      <dgm:prSet presAssocID="{63A6F7C4-FD49-49C7-90FA-1F6EC529180D}" presName="composite" presStyleCnt="0"/>
      <dgm:spPr/>
    </dgm:pt>
    <dgm:pt modelId="{79B1939E-1649-4072-88C1-23C82C34976C}" type="pres">
      <dgm:prSet presAssocID="{63A6F7C4-FD49-49C7-90FA-1F6EC529180D}" presName="imgShp"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a:solidFill>
            <a:schemeClr val="bg1"/>
          </a:solidFill>
        </a:ln>
      </dgm:spPr>
    </dgm:pt>
    <dgm:pt modelId="{894648B2-2016-49F4-9023-0576D68495CB}" type="pres">
      <dgm:prSet presAssocID="{63A6F7C4-FD49-49C7-90FA-1F6EC529180D}" presName="txShp" presStyleLbl="node1" presStyleIdx="1" presStyleCnt="5">
        <dgm:presLayoutVars>
          <dgm:bulletEnabled val="1"/>
        </dgm:presLayoutVars>
      </dgm:prSet>
      <dgm:spPr/>
    </dgm:pt>
    <dgm:pt modelId="{26914516-CF5F-45AA-9C06-45552EDA3E8A}" type="pres">
      <dgm:prSet presAssocID="{13A875EB-1B5B-4529-8FAC-D332165799C3}" presName="spacing" presStyleCnt="0"/>
      <dgm:spPr/>
    </dgm:pt>
    <dgm:pt modelId="{CB7BBE96-F792-46EA-80A3-28C0C1209F5C}" type="pres">
      <dgm:prSet presAssocID="{28839D00-261A-40E5-A1F4-FD4512A20A04}" presName="composite" presStyleCnt="0"/>
      <dgm:spPr/>
    </dgm:pt>
    <dgm:pt modelId="{00015400-4341-4636-A0E3-69E3A51B9C9C}" type="pres">
      <dgm:prSet presAssocID="{28839D00-261A-40E5-A1F4-FD4512A20A04}" presName="imgShp"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a:solidFill>
            <a:schemeClr val="bg1"/>
          </a:solidFill>
        </a:ln>
      </dgm:spPr>
    </dgm:pt>
    <dgm:pt modelId="{4B954621-A1C2-4A92-8445-94AB52484E6A}" type="pres">
      <dgm:prSet presAssocID="{28839D00-261A-40E5-A1F4-FD4512A20A04}" presName="txShp" presStyleLbl="node1" presStyleIdx="2" presStyleCnt="5">
        <dgm:presLayoutVars>
          <dgm:bulletEnabled val="1"/>
        </dgm:presLayoutVars>
      </dgm:prSet>
      <dgm:spPr/>
    </dgm:pt>
    <dgm:pt modelId="{7004D243-360E-4894-9791-BB7E9FCDE823}" type="pres">
      <dgm:prSet presAssocID="{C529E215-42F9-4833-96CD-61538FFCA94A}" presName="spacing" presStyleCnt="0"/>
      <dgm:spPr/>
    </dgm:pt>
    <dgm:pt modelId="{DE04E42B-C355-4D6B-8EF8-798FD7820484}" type="pres">
      <dgm:prSet presAssocID="{0A3841D4-1065-49D2-A389-CB0BE3EFD94A}" presName="composite" presStyleCnt="0"/>
      <dgm:spPr/>
    </dgm:pt>
    <dgm:pt modelId="{9946C5FA-AB13-4B51-A0CB-55FF5036B661}" type="pres">
      <dgm:prSet presAssocID="{0A3841D4-1065-49D2-A389-CB0BE3EFD94A}" presName="imgShp" presStyleLbl="fgImgPlace1" presStyleIdx="3" presStyleCnt="5"/>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a:solidFill>
            <a:schemeClr val="bg1"/>
          </a:solidFill>
        </a:ln>
      </dgm:spPr>
    </dgm:pt>
    <dgm:pt modelId="{FA1EA154-2FCB-4A43-8BCC-7B915A8EE443}" type="pres">
      <dgm:prSet presAssocID="{0A3841D4-1065-49D2-A389-CB0BE3EFD94A}" presName="txShp" presStyleLbl="node1" presStyleIdx="3" presStyleCnt="5">
        <dgm:presLayoutVars>
          <dgm:bulletEnabled val="1"/>
        </dgm:presLayoutVars>
      </dgm:prSet>
      <dgm:spPr/>
    </dgm:pt>
    <dgm:pt modelId="{FCBABFEF-8A41-46E2-96B4-64BB5C743018}" type="pres">
      <dgm:prSet presAssocID="{5E86A38B-6181-4AA5-8CE2-7ECE7EC43EDD}" presName="spacing" presStyleCnt="0"/>
      <dgm:spPr/>
    </dgm:pt>
    <dgm:pt modelId="{0720618F-9ECC-4423-9D83-06670F174581}" type="pres">
      <dgm:prSet presAssocID="{BD9E609D-3FD4-45A3-9884-72B7049C0264}" presName="composite" presStyleCnt="0"/>
      <dgm:spPr/>
    </dgm:pt>
    <dgm:pt modelId="{C6459DBF-DEA0-4D99-97A2-DEB32369635D}" type="pres">
      <dgm:prSet presAssocID="{BD9E609D-3FD4-45A3-9884-72B7049C0264}" presName="imgShp"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a:solidFill>
            <a:schemeClr val="bg1"/>
          </a:solidFill>
        </a:ln>
      </dgm:spPr>
    </dgm:pt>
    <dgm:pt modelId="{ED144CE2-FA0A-44EC-B2D0-65ED39BD2ABD}" type="pres">
      <dgm:prSet presAssocID="{BD9E609D-3FD4-45A3-9884-72B7049C0264}" presName="txShp" presStyleLbl="node1" presStyleIdx="4" presStyleCnt="5">
        <dgm:presLayoutVars>
          <dgm:bulletEnabled val="1"/>
        </dgm:presLayoutVars>
      </dgm:prSet>
      <dgm:spPr/>
    </dgm:pt>
  </dgm:ptLst>
  <dgm:cxnLst>
    <dgm:cxn modelId="{549B930D-D320-405A-88FB-BEFB3651D504}" type="presOf" srcId="{A04FFF41-22F2-4564-B7D3-E0C0D73CD8A8}" destId="{A26D2D55-1C74-49C2-8F19-FDF4499C734E}" srcOrd="0" destOrd="0" presId="urn:microsoft.com/office/officeart/2005/8/layout/vList3"/>
    <dgm:cxn modelId="{A6C3DD10-9A1F-4DEE-B075-EDA827CD0318}" type="presOf" srcId="{28839D00-261A-40E5-A1F4-FD4512A20A04}" destId="{4B954621-A1C2-4A92-8445-94AB52484E6A}" srcOrd="0" destOrd="0" presId="urn:microsoft.com/office/officeart/2005/8/layout/vList3"/>
    <dgm:cxn modelId="{DA97941F-008A-45CD-A7CE-503C7C4A5078}" srcId="{A04FFF41-22F2-4564-B7D3-E0C0D73CD8A8}" destId="{0A3841D4-1065-49D2-A389-CB0BE3EFD94A}" srcOrd="3" destOrd="0" parTransId="{C6F8AA56-4E5E-47D1-BCAD-C51E49BEC2F0}" sibTransId="{5E86A38B-6181-4AA5-8CE2-7ECE7EC43EDD}"/>
    <dgm:cxn modelId="{3CD5E221-7A30-466E-9FF8-875960C44499}" srcId="{A04FFF41-22F2-4564-B7D3-E0C0D73CD8A8}" destId="{BD9E609D-3FD4-45A3-9884-72B7049C0264}" srcOrd="4" destOrd="0" parTransId="{3D144937-7FCD-44D0-8E86-CFD7464820C7}" sibTransId="{537A850C-0AF6-4CCD-94EB-4301DED6C7E1}"/>
    <dgm:cxn modelId="{E2091158-B413-4DFD-AA42-BBA8AF414ADB}" type="presOf" srcId="{681832C0-E99B-4E47-81C1-B127BE19A520}" destId="{02F680FD-6FAD-4178-813E-CD994C8E4FCA}" srcOrd="0" destOrd="0" presId="urn:microsoft.com/office/officeart/2005/8/layout/vList3"/>
    <dgm:cxn modelId="{404ED762-BEA5-49D8-95D6-B9CFFB935B95}" srcId="{A04FFF41-22F2-4564-B7D3-E0C0D73CD8A8}" destId="{28839D00-261A-40E5-A1F4-FD4512A20A04}" srcOrd="2" destOrd="0" parTransId="{B65BB318-6E08-4D95-9A68-64FA4EEE65D5}" sibTransId="{C529E215-42F9-4833-96CD-61538FFCA94A}"/>
    <dgm:cxn modelId="{B38D8495-E9F3-4CCD-90D9-A67493AF7A5B}" srcId="{A04FFF41-22F2-4564-B7D3-E0C0D73CD8A8}" destId="{681832C0-E99B-4E47-81C1-B127BE19A520}" srcOrd="0" destOrd="0" parTransId="{C833655D-1C80-4172-8922-CFB013994CC4}" sibTransId="{ECFB390D-B622-486C-8EEC-DFE808B90E51}"/>
    <dgm:cxn modelId="{665673BC-C926-433D-A8EF-8D9B74EB1D03}" type="presOf" srcId="{63A6F7C4-FD49-49C7-90FA-1F6EC529180D}" destId="{894648B2-2016-49F4-9023-0576D68495CB}" srcOrd="0" destOrd="0" presId="urn:microsoft.com/office/officeart/2005/8/layout/vList3"/>
    <dgm:cxn modelId="{4715DAD5-F097-428B-9DD9-5AA03CD5DD46}" type="presOf" srcId="{BD9E609D-3FD4-45A3-9884-72B7049C0264}" destId="{ED144CE2-FA0A-44EC-B2D0-65ED39BD2ABD}" srcOrd="0" destOrd="0" presId="urn:microsoft.com/office/officeart/2005/8/layout/vList3"/>
    <dgm:cxn modelId="{D19AAAEC-A4C7-4919-801D-57443F246779}" srcId="{A04FFF41-22F2-4564-B7D3-E0C0D73CD8A8}" destId="{63A6F7C4-FD49-49C7-90FA-1F6EC529180D}" srcOrd="1" destOrd="0" parTransId="{92FBE4AF-5489-484F-9F8B-1971DE8436F2}" sibTransId="{13A875EB-1B5B-4529-8FAC-D332165799C3}"/>
    <dgm:cxn modelId="{200121FB-4D29-4AE3-94E4-760647AA40CB}" type="presOf" srcId="{0A3841D4-1065-49D2-A389-CB0BE3EFD94A}" destId="{FA1EA154-2FCB-4A43-8BCC-7B915A8EE443}" srcOrd="0" destOrd="0" presId="urn:microsoft.com/office/officeart/2005/8/layout/vList3"/>
    <dgm:cxn modelId="{CD384031-5202-4D9C-B4B9-A0F776AC65D5}" type="presParOf" srcId="{A26D2D55-1C74-49C2-8F19-FDF4499C734E}" destId="{D525ECBB-6142-4EDD-A863-F71D17108A1B}" srcOrd="0" destOrd="0" presId="urn:microsoft.com/office/officeart/2005/8/layout/vList3"/>
    <dgm:cxn modelId="{1999493F-6A5E-4909-B66D-18D173E63151}" type="presParOf" srcId="{D525ECBB-6142-4EDD-A863-F71D17108A1B}" destId="{CE726274-108F-45FD-BA94-BC8F30E02A17}" srcOrd="0" destOrd="0" presId="urn:microsoft.com/office/officeart/2005/8/layout/vList3"/>
    <dgm:cxn modelId="{65DC99B1-0E94-47CA-BA6A-55DAB76B4087}" type="presParOf" srcId="{D525ECBB-6142-4EDD-A863-F71D17108A1B}" destId="{02F680FD-6FAD-4178-813E-CD994C8E4FCA}" srcOrd="1" destOrd="0" presId="urn:microsoft.com/office/officeart/2005/8/layout/vList3"/>
    <dgm:cxn modelId="{29AB45A4-B131-4E18-A454-855583CB0234}" type="presParOf" srcId="{A26D2D55-1C74-49C2-8F19-FDF4499C734E}" destId="{079870A3-B1A6-410A-87BC-1445B8B6CA36}" srcOrd="1" destOrd="0" presId="urn:microsoft.com/office/officeart/2005/8/layout/vList3"/>
    <dgm:cxn modelId="{F9B8AA7E-A99C-41F2-9194-CC6312F4EEAD}" type="presParOf" srcId="{A26D2D55-1C74-49C2-8F19-FDF4499C734E}" destId="{4EEE5C40-EB98-478D-BFA4-382514A73398}" srcOrd="2" destOrd="0" presId="urn:microsoft.com/office/officeart/2005/8/layout/vList3"/>
    <dgm:cxn modelId="{A0D65FCD-2401-4CD8-8FBE-F3B3B7589980}" type="presParOf" srcId="{4EEE5C40-EB98-478D-BFA4-382514A73398}" destId="{79B1939E-1649-4072-88C1-23C82C34976C}" srcOrd="0" destOrd="0" presId="urn:microsoft.com/office/officeart/2005/8/layout/vList3"/>
    <dgm:cxn modelId="{4ACDF37E-858A-4E1B-92CE-35AFA390B2FD}" type="presParOf" srcId="{4EEE5C40-EB98-478D-BFA4-382514A73398}" destId="{894648B2-2016-49F4-9023-0576D68495CB}" srcOrd="1" destOrd="0" presId="urn:microsoft.com/office/officeart/2005/8/layout/vList3"/>
    <dgm:cxn modelId="{4CB6B0F4-EEAC-4A8D-B3D2-E463A5DFF5E6}" type="presParOf" srcId="{A26D2D55-1C74-49C2-8F19-FDF4499C734E}" destId="{26914516-CF5F-45AA-9C06-45552EDA3E8A}" srcOrd="3" destOrd="0" presId="urn:microsoft.com/office/officeart/2005/8/layout/vList3"/>
    <dgm:cxn modelId="{09AD0DD4-C517-43D3-8CD7-CE312D3589B8}" type="presParOf" srcId="{A26D2D55-1C74-49C2-8F19-FDF4499C734E}" destId="{CB7BBE96-F792-46EA-80A3-28C0C1209F5C}" srcOrd="4" destOrd="0" presId="urn:microsoft.com/office/officeart/2005/8/layout/vList3"/>
    <dgm:cxn modelId="{00ACB270-47F7-4E56-810C-D404A7D75B5C}" type="presParOf" srcId="{CB7BBE96-F792-46EA-80A3-28C0C1209F5C}" destId="{00015400-4341-4636-A0E3-69E3A51B9C9C}" srcOrd="0" destOrd="0" presId="urn:microsoft.com/office/officeart/2005/8/layout/vList3"/>
    <dgm:cxn modelId="{D8BAB864-7D93-427C-8484-581104587182}" type="presParOf" srcId="{CB7BBE96-F792-46EA-80A3-28C0C1209F5C}" destId="{4B954621-A1C2-4A92-8445-94AB52484E6A}" srcOrd="1" destOrd="0" presId="urn:microsoft.com/office/officeart/2005/8/layout/vList3"/>
    <dgm:cxn modelId="{8359706D-E0F5-4A48-A72B-9ACD80728ADD}" type="presParOf" srcId="{A26D2D55-1C74-49C2-8F19-FDF4499C734E}" destId="{7004D243-360E-4894-9791-BB7E9FCDE823}" srcOrd="5" destOrd="0" presId="urn:microsoft.com/office/officeart/2005/8/layout/vList3"/>
    <dgm:cxn modelId="{4DB50B9B-86A1-4D8D-874E-0EC26A62AC97}" type="presParOf" srcId="{A26D2D55-1C74-49C2-8F19-FDF4499C734E}" destId="{DE04E42B-C355-4D6B-8EF8-798FD7820484}" srcOrd="6" destOrd="0" presId="urn:microsoft.com/office/officeart/2005/8/layout/vList3"/>
    <dgm:cxn modelId="{C0EA4891-BE01-49E3-B5C2-2A12F04EA7C5}" type="presParOf" srcId="{DE04E42B-C355-4D6B-8EF8-798FD7820484}" destId="{9946C5FA-AB13-4B51-A0CB-55FF5036B661}" srcOrd="0" destOrd="0" presId="urn:microsoft.com/office/officeart/2005/8/layout/vList3"/>
    <dgm:cxn modelId="{48CCDD05-C325-4E12-AA8D-120782E5CAF2}" type="presParOf" srcId="{DE04E42B-C355-4D6B-8EF8-798FD7820484}" destId="{FA1EA154-2FCB-4A43-8BCC-7B915A8EE443}" srcOrd="1" destOrd="0" presId="urn:microsoft.com/office/officeart/2005/8/layout/vList3"/>
    <dgm:cxn modelId="{63BE8F09-DEB1-4AA2-AA12-82BE725F4D69}" type="presParOf" srcId="{A26D2D55-1C74-49C2-8F19-FDF4499C734E}" destId="{FCBABFEF-8A41-46E2-96B4-64BB5C743018}" srcOrd="7" destOrd="0" presId="urn:microsoft.com/office/officeart/2005/8/layout/vList3"/>
    <dgm:cxn modelId="{85BA52EB-734C-42D0-AB8D-4FD1D2B81384}" type="presParOf" srcId="{A26D2D55-1C74-49C2-8F19-FDF4499C734E}" destId="{0720618F-9ECC-4423-9D83-06670F174581}" srcOrd="8" destOrd="0" presId="urn:microsoft.com/office/officeart/2005/8/layout/vList3"/>
    <dgm:cxn modelId="{589EF02E-C957-470D-A388-F3E792E276EF}" type="presParOf" srcId="{0720618F-9ECC-4423-9D83-06670F174581}" destId="{C6459DBF-DEA0-4D99-97A2-DEB32369635D}" srcOrd="0" destOrd="0" presId="urn:microsoft.com/office/officeart/2005/8/layout/vList3"/>
    <dgm:cxn modelId="{AFEBAF89-67F7-4D5A-915E-280B648C29E7}" type="presParOf" srcId="{0720618F-9ECC-4423-9D83-06670F174581}" destId="{ED144CE2-FA0A-44EC-B2D0-65ED39BD2AB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4FFF41-22F2-4564-B7D3-E0C0D73CD8A8}" type="doc">
      <dgm:prSet loTypeId="urn:microsoft.com/office/officeart/2005/8/layout/vList3" loCatId="list" qsTypeId="urn:microsoft.com/office/officeart/2005/8/quickstyle/simple1" qsCatId="simple" csTypeId="urn:microsoft.com/office/officeart/2005/8/colors/colorful1" csCatId="colorful" phldr="1"/>
      <dgm:spPr/>
    </dgm:pt>
    <dgm:pt modelId="{681832C0-E99B-4E47-81C1-B127BE19A520}">
      <dgm:prSet phldrT="[Text]" custT="1"/>
      <dgm:spPr>
        <a:solidFill>
          <a:schemeClr val="accent1"/>
        </a:solidFill>
      </dgm:spPr>
      <dgm:t>
        <a:bodyPr/>
        <a:lstStyle/>
        <a:p>
          <a:pPr algn="l">
            <a:lnSpc>
              <a:spcPct val="110000"/>
            </a:lnSpc>
            <a:spcAft>
              <a:spcPts val="0"/>
            </a:spcAft>
          </a:pPr>
          <a:r>
            <a:rPr lang="en-US" sz="1200"/>
            <a:t>Improving Consumer Experience: Creating Better Engagement</a:t>
          </a:r>
          <a:br>
            <a:rPr lang="en-US" sz="1200"/>
          </a:br>
          <a:r>
            <a:rPr lang="en-US" sz="1200"/>
            <a:t>&amp; Increasing Revenue </a:t>
          </a:r>
        </a:p>
      </dgm:t>
    </dgm:pt>
    <dgm:pt modelId="{C833655D-1C80-4172-8922-CFB013994CC4}" type="parTrans" cxnId="{B38D8495-E9F3-4CCD-90D9-A67493AF7A5B}">
      <dgm:prSet/>
      <dgm:spPr/>
      <dgm:t>
        <a:bodyPr/>
        <a:lstStyle/>
        <a:p>
          <a:endParaRPr lang="en-US"/>
        </a:p>
      </dgm:t>
    </dgm:pt>
    <dgm:pt modelId="{ECFB390D-B622-486C-8EEC-DFE808B90E51}" type="sibTrans" cxnId="{B38D8495-E9F3-4CCD-90D9-A67493AF7A5B}">
      <dgm:prSet/>
      <dgm:spPr/>
      <dgm:t>
        <a:bodyPr/>
        <a:lstStyle/>
        <a:p>
          <a:endParaRPr lang="en-US"/>
        </a:p>
      </dgm:t>
    </dgm:pt>
    <dgm:pt modelId="{63A6F7C4-FD49-49C7-90FA-1F6EC529180D}">
      <dgm:prSet phldrT="[Text]" custT="1"/>
      <dgm:spPr>
        <a:solidFill>
          <a:schemeClr val="accent2"/>
        </a:solidFill>
      </dgm:spPr>
      <dgm:t>
        <a:bodyPr/>
        <a:lstStyle/>
        <a:p>
          <a:pPr algn="l">
            <a:lnSpc>
              <a:spcPct val="110000"/>
            </a:lnSpc>
            <a:spcAft>
              <a:spcPts val="0"/>
            </a:spcAft>
          </a:pPr>
          <a:r>
            <a:rPr lang="en-US" sz="1200"/>
            <a:t>Creating &amp; Enhancing Service Lines: Developing A Winning Growth Strategy</a:t>
          </a:r>
        </a:p>
      </dgm:t>
    </dgm:pt>
    <dgm:pt modelId="{92FBE4AF-5489-484F-9F8B-1971DE8436F2}" type="parTrans" cxnId="{D19AAAEC-A4C7-4919-801D-57443F246779}">
      <dgm:prSet/>
      <dgm:spPr/>
      <dgm:t>
        <a:bodyPr/>
        <a:lstStyle/>
        <a:p>
          <a:endParaRPr lang="en-US"/>
        </a:p>
      </dgm:t>
    </dgm:pt>
    <dgm:pt modelId="{13A875EB-1B5B-4529-8FAC-D332165799C3}" type="sibTrans" cxnId="{D19AAAEC-A4C7-4919-801D-57443F246779}">
      <dgm:prSet/>
      <dgm:spPr/>
      <dgm:t>
        <a:bodyPr/>
        <a:lstStyle/>
        <a:p>
          <a:endParaRPr lang="en-US"/>
        </a:p>
      </dgm:t>
    </dgm:pt>
    <dgm:pt modelId="{0A3841D4-1065-49D2-A389-CB0BE3EFD94A}">
      <dgm:prSet phldrT="[Text]" custT="1"/>
      <dgm:spPr>
        <a:solidFill>
          <a:schemeClr val="accent4"/>
        </a:solidFill>
      </dgm:spPr>
      <dgm:t>
        <a:bodyPr/>
        <a:lstStyle/>
        <a:p>
          <a:pPr algn="l">
            <a:lnSpc>
              <a:spcPct val="110000"/>
            </a:lnSpc>
            <a:spcAft>
              <a:spcPts val="0"/>
            </a:spcAft>
          </a:pPr>
          <a:r>
            <a:rPr lang="en-US" sz="1200"/>
            <a:t>Making Health Plan Partnerships Work: Current Contract Optimization &amp; Creating New Opportunities</a:t>
          </a:r>
        </a:p>
      </dgm:t>
    </dgm:pt>
    <dgm:pt modelId="{C6F8AA56-4E5E-47D1-BCAD-C51E49BEC2F0}" type="parTrans" cxnId="{DA97941F-008A-45CD-A7CE-503C7C4A5078}">
      <dgm:prSet/>
      <dgm:spPr/>
      <dgm:t>
        <a:bodyPr/>
        <a:lstStyle/>
        <a:p>
          <a:endParaRPr lang="en-US"/>
        </a:p>
      </dgm:t>
    </dgm:pt>
    <dgm:pt modelId="{5E86A38B-6181-4AA5-8CE2-7ECE7EC43EDD}" type="sibTrans" cxnId="{DA97941F-008A-45CD-A7CE-503C7C4A5078}">
      <dgm:prSet/>
      <dgm:spPr/>
      <dgm:t>
        <a:bodyPr/>
        <a:lstStyle/>
        <a:p>
          <a:endParaRPr lang="en-US"/>
        </a:p>
      </dgm:t>
    </dgm:pt>
    <dgm:pt modelId="{AE901005-A086-4082-97D0-38BD5E185405}">
      <dgm:prSet phldrT="[Text]" custT="1"/>
      <dgm:spPr>
        <a:solidFill>
          <a:schemeClr val="tx1"/>
        </a:solidFill>
      </dgm:spPr>
      <dgm:t>
        <a:bodyPr/>
        <a:lstStyle/>
        <a:p>
          <a:pPr algn="l">
            <a:lnSpc>
              <a:spcPct val="110000"/>
            </a:lnSpc>
            <a:spcAft>
              <a:spcPts val="0"/>
            </a:spcAft>
          </a:pPr>
          <a:r>
            <a:rPr lang="en-US" sz="1200"/>
            <a:t>Bringing The Future Into Focus: Strategic Planning Best </a:t>
          </a:r>
          <a:br>
            <a:rPr lang="en-US" sz="1200"/>
          </a:br>
          <a:r>
            <a:rPr lang="en-US" sz="1200"/>
            <a:t>Practices For A Turbulent Market</a:t>
          </a:r>
        </a:p>
      </dgm:t>
    </dgm:pt>
    <dgm:pt modelId="{EC9D6F12-16B1-4F4B-B47D-8DFF8CAE1916}" type="parTrans" cxnId="{C52489FA-57D1-4F89-9393-F68AD0D9A397}">
      <dgm:prSet/>
      <dgm:spPr/>
      <dgm:t>
        <a:bodyPr/>
        <a:lstStyle/>
        <a:p>
          <a:endParaRPr lang="en-US"/>
        </a:p>
      </dgm:t>
    </dgm:pt>
    <dgm:pt modelId="{5F2993B3-9113-4964-B2E8-FFF6C37B8DB2}" type="sibTrans" cxnId="{C52489FA-57D1-4F89-9393-F68AD0D9A397}">
      <dgm:prSet/>
      <dgm:spPr/>
      <dgm:t>
        <a:bodyPr/>
        <a:lstStyle/>
        <a:p>
          <a:endParaRPr lang="en-US"/>
        </a:p>
      </dgm:t>
    </dgm:pt>
    <dgm:pt modelId="{28839D00-261A-40E5-A1F4-FD4512A20A04}">
      <dgm:prSet phldrT="[Text]" custT="1"/>
      <dgm:spPr>
        <a:solidFill>
          <a:schemeClr val="accent3"/>
        </a:solidFill>
      </dgm:spPr>
      <dgm:t>
        <a:bodyPr/>
        <a:lstStyle/>
        <a:p>
          <a:pPr algn="l">
            <a:lnSpc>
              <a:spcPct val="110000"/>
            </a:lnSpc>
            <a:spcAft>
              <a:spcPts val="0"/>
            </a:spcAft>
          </a:pPr>
          <a:r>
            <a:rPr lang="en-US" sz="1200"/>
            <a:t>Leading Top Clinical Teams: Optimizing Clinical Performance</a:t>
          </a:r>
          <a:br>
            <a:rPr lang="en-US" sz="1200"/>
          </a:br>
          <a:r>
            <a:rPr lang="en-US" sz="1200"/>
            <a:t>With The Right Metrics </a:t>
          </a:r>
        </a:p>
      </dgm:t>
    </dgm:pt>
    <dgm:pt modelId="{C529E215-42F9-4833-96CD-61538FFCA94A}" type="sibTrans" cxnId="{404ED762-BEA5-49D8-95D6-B9CFFB935B95}">
      <dgm:prSet/>
      <dgm:spPr/>
      <dgm:t>
        <a:bodyPr/>
        <a:lstStyle/>
        <a:p>
          <a:endParaRPr lang="en-US"/>
        </a:p>
      </dgm:t>
    </dgm:pt>
    <dgm:pt modelId="{B65BB318-6E08-4D95-9A68-64FA4EEE65D5}" type="parTrans" cxnId="{404ED762-BEA5-49D8-95D6-B9CFFB935B95}">
      <dgm:prSet/>
      <dgm:spPr/>
      <dgm:t>
        <a:bodyPr/>
        <a:lstStyle/>
        <a:p>
          <a:endParaRPr lang="en-US"/>
        </a:p>
      </dgm:t>
    </dgm:pt>
    <dgm:pt modelId="{A26D2D55-1C74-49C2-8F19-FDF4499C734E}" type="pres">
      <dgm:prSet presAssocID="{A04FFF41-22F2-4564-B7D3-E0C0D73CD8A8}" presName="linearFlow" presStyleCnt="0">
        <dgm:presLayoutVars>
          <dgm:dir/>
          <dgm:resizeHandles val="exact"/>
        </dgm:presLayoutVars>
      </dgm:prSet>
      <dgm:spPr/>
    </dgm:pt>
    <dgm:pt modelId="{D525ECBB-6142-4EDD-A863-F71D17108A1B}" type="pres">
      <dgm:prSet presAssocID="{681832C0-E99B-4E47-81C1-B127BE19A520}" presName="composite" presStyleCnt="0"/>
      <dgm:spPr/>
    </dgm:pt>
    <dgm:pt modelId="{CE726274-108F-45FD-BA94-BC8F30E02A17}" type="pres">
      <dgm:prSet presAssocID="{681832C0-E99B-4E47-81C1-B127BE19A520}" presName="imgShp" presStyleLbl="fgImgPlace1" presStyleIdx="0" presStyleCnt="5"/>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a:solidFill>
            <a:schemeClr val="bg1"/>
          </a:solidFill>
        </a:ln>
      </dgm:spPr>
    </dgm:pt>
    <dgm:pt modelId="{02F680FD-6FAD-4178-813E-CD994C8E4FCA}" type="pres">
      <dgm:prSet presAssocID="{681832C0-E99B-4E47-81C1-B127BE19A520}" presName="txShp" presStyleLbl="node1" presStyleIdx="0" presStyleCnt="5">
        <dgm:presLayoutVars>
          <dgm:bulletEnabled val="1"/>
        </dgm:presLayoutVars>
      </dgm:prSet>
      <dgm:spPr/>
    </dgm:pt>
    <dgm:pt modelId="{079870A3-B1A6-410A-87BC-1445B8B6CA36}" type="pres">
      <dgm:prSet presAssocID="{ECFB390D-B622-486C-8EEC-DFE808B90E51}" presName="spacing" presStyleCnt="0"/>
      <dgm:spPr/>
    </dgm:pt>
    <dgm:pt modelId="{4EEE5C40-EB98-478D-BFA4-382514A73398}" type="pres">
      <dgm:prSet presAssocID="{63A6F7C4-FD49-49C7-90FA-1F6EC529180D}" presName="composite" presStyleCnt="0"/>
      <dgm:spPr/>
    </dgm:pt>
    <dgm:pt modelId="{79B1939E-1649-4072-88C1-23C82C34976C}" type="pres">
      <dgm:prSet presAssocID="{63A6F7C4-FD49-49C7-90FA-1F6EC529180D}" presName="imgShp"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a:solidFill>
            <a:schemeClr val="bg1"/>
          </a:solidFill>
        </a:ln>
      </dgm:spPr>
    </dgm:pt>
    <dgm:pt modelId="{894648B2-2016-49F4-9023-0576D68495CB}" type="pres">
      <dgm:prSet presAssocID="{63A6F7C4-FD49-49C7-90FA-1F6EC529180D}" presName="txShp" presStyleLbl="node1" presStyleIdx="1" presStyleCnt="5">
        <dgm:presLayoutVars>
          <dgm:bulletEnabled val="1"/>
        </dgm:presLayoutVars>
      </dgm:prSet>
      <dgm:spPr/>
    </dgm:pt>
    <dgm:pt modelId="{26914516-CF5F-45AA-9C06-45552EDA3E8A}" type="pres">
      <dgm:prSet presAssocID="{13A875EB-1B5B-4529-8FAC-D332165799C3}" presName="spacing" presStyleCnt="0"/>
      <dgm:spPr/>
    </dgm:pt>
    <dgm:pt modelId="{CB7BBE96-F792-46EA-80A3-28C0C1209F5C}" type="pres">
      <dgm:prSet presAssocID="{28839D00-261A-40E5-A1F4-FD4512A20A04}" presName="composite" presStyleCnt="0"/>
      <dgm:spPr/>
    </dgm:pt>
    <dgm:pt modelId="{00015400-4341-4636-A0E3-69E3A51B9C9C}" type="pres">
      <dgm:prSet presAssocID="{28839D00-261A-40E5-A1F4-FD4512A20A04}" presName="imgShp"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a:solidFill>
            <a:schemeClr val="bg1"/>
          </a:solidFill>
        </a:ln>
      </dgm:spPr>
    </dgm:pt>
    <dgm:pt modelId="{4B954621-A1C2-4A92-8445-94AB52484E6A}" type="pres">
      <dgm:prSet presAssocID="{28839D00-261A-40E5-A1F4-FD4512A20A04}" presName="txShp" presStyleLbl="node1" presStyleIdx="2" presStyleCnt="5">
        <dgm:presLayoutVars>
          <dgm:bulletEnabled val="1"/>
        </dgm:presLayoutVars>
      </dgm:prSet>
      <dgm:spPr/>
    </dgm:pt>
    <dgm:pt modelId="{7004D243-360E-4894-9791-BB7E9FCDE823}" type="pres">
      <dgm:prSet presAssocID="{C529E215-42F9-4833-96CD-61538FFCA94A}" presName="spacing" presStyleCnt="0"/>
      <dgm:spPr/>
    </dgm:pt>
    <dgm:pt modelId="{DE04E42B-C355-4D6B-8EF8-798FD7820484}" type="pres">
      <dgm:prSet presAssocID="{0A3841D4-1065-49D2-A389-CB0BE3EFD94A}" presName="composite" presStyleCnt="0"/>
      <dgm:spPr/>
    </dgm:pt>
    <dgm:pt modelId="{9946C5FA-AB13-4B51-A0CB-55FF5036B661}" type="pres">
      <dgm:prSet presAssocID="{0A3841D4-1065-49D2-A389-CB0BE3EFD94A}" presName="imgShp"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a:solidFill>
            <a:schemeClr val="bg1"/>
          </a:solidFill>
        </a:ln>
      </dgm:spPr>
    </dgm:pt>
    <dgm:pt modelId="{FA1EA154-2FCB-4A43-8BCC-7B915A8EE443}" type="pres">
      <dgm:prSet presAssocID="{0A3841D4-1065-49D2-A389-CB0BE3EFD94A}" presName="txShp" presStyleLbl="node1" presStyleIdx="3" presStyleCnt="5">
        <dgm:presLayoutVars>
          <dgm:bulletEnabled val="1"/>
        </dgm:presLayoutVars>
      </dgm:prSet>
      <dgm:spPr/>
    </dgm:pt>
    <dgm:pt modelId="{140D11B4-F180-4B17-B28B-F6F00CEAD0D8}" type="pres">
      <dgm:prSet presAssocID="{5E86A38B-6181-4AA5-8CE2-7ECE7EC43EDD}" presName="spacing" presStyleCnt="0"/>
      <dgm:spPr/>
    </dgm:pt>
    <dgm:pt modelId="{B6830591-1450-4D25-96DC-2FCDC8969018}" type="pres">
      <dgm:prSet presAssocID="{AE901005-A086-4082-97D0-38BD5E185405}" presName="composite" presStyleCnt="0"/>
      <dgm:spPr/>
    </dgm:pt>
    <dgm:pt modelId="{018C94CE-FA69-4C7B-B8B0-CAE2368E0F6D}" type="pres">
      <dgm:prSet presAssocID="{AE901005-A086-4082-97D0-38BD5E185405}" presName="imgShp"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a:solidFill>
            <a:schemeClr val="bg1"/>
          </a:solidFill>
        </a:ln>
      </dgm:spPr>
    </dgm:pt>
    <dgm:pt modelId="{17DA3365-B06F-4639-A915-757F81BF85F7}" type="pres">
      <dgm:prSet presAssocID="{AE901005-A086-4082-97D0-38BD5E185405}" presName="txShp" presStyleLbl="node1" presStyleIdx="4" presStyleCnt="5">
        <dgm:presLayoutVars>
          <dgm:bulletEnabled val="1"/>
        </dgm:presLayoutVars>
      </dgm:prSet>
      <dgm:spPr/>
    </dgm:pt>
  </dgm:ptLst>
  <dgm:cxnLst>
    <dgm:cxn modelId="{549B930D-D320-405A-88FB-BEFB3651D504}" type="presOf" srcId="{A04FFF41-22F2-4564-B7D3-E0C0D73CD8A8}" destId="{A26D2D55-1C74-49C2-8F19-FDF4499C734E}" srcOrd="0" destOrd="0" presId="urn:microsoft.com/office/officeart/2005/8/layout/vList3"/>
    <dgm:cxn modelId="{A6C3DD10-9A1F-4DEE-B075-EDA827CD0318}" type="presOf" srcId="{28839D00-261A-40E5-A1F4-FD4512A20A04}" destId="{4B954621-A1C2-4A92-8445-94AB52484E6A}" srcOrd="0" destOrd="0" presId="urn:microsoft.com/office/officeart/2005/8/layout/vList3"/>
    <dgm:cxn modelId="{DA97941F-008A-45CD-A7CE-503C7C4A5078}" srcId="{A04FFF41-22F2-4564-B7D3-E0C0D73CD8A8}" destId="{0A3841D4-1065-49D2-A389-CB0BE3EFD94A}" srcOrd="3" destOrd="0" parTransId="{C6F8AA56-4E5E-47D1-BCAD-C51E49BEC2F0}" sibTransId="{5E86A38B-6181-4AA5-8CE2-7ECE7EC43EDD}"/>
    <dgm:cxn modelId="{E2091158-B413-4DFD-AA42-BBA8AF414ADB}" type="presOf" srcId="{681832C0-E99B-4E47-81C1-B127BE19A520}" destId="{02F680FD-6FAD-4178-813E-CD994C8E4FCA}" srcOrd="0" destOrd="0" presId="urn:microsoft.com/office/officeart/2005/8/layout/vList3"/>
    <dgm:cxn modelId="{404ED762-BEA5-49D8-95D6-B9CFFB935B95}" srcId="{A04FFF41-22F2-4564-B7D3-E0C0D73CD8A8}" destId="{28839D00-261A-40E5-A1F4-FD4512A20A04}" srcOrd="2" destOrd="0" parTransId="{B65BB318-6E08-4D95-9A68-64FA4EEE65D5}" sibTransId="{C529E215-42F9-4833-96CD-61538FFCA94A}"/>
    <dgm:cxn modelId="{B38D8495-E9F3-4CCD-90D9-A67493AF7A5B}" srcId="{A04FFF41-22F2-4564-B7D3-E0C0D73CD8A8}" destId="{681832C0-E99B-4E47-81C1-B127BE19A520}" srcOrd="0" destOrd="0" parTransId="{C833655D-1C80-4172-8922-CFB013994CC4}" sibTransId="{ECFB390D-B622-486C-8EEC-DFE808B90E51}"/>
    <dgm:cxn modelId="{DC8DA8B6-E6B8-4AC4-AAEF-2A74E375A531}" type="presOf" srcId="{AE901005-A086-4082-97D0-38BD5E185405}" destId="{17DA3365-B06F-4639-A915-757F81BF85F7}" srcOrd="0" destOrd="0" presId="urn:microsoft.com/office/officeart/2005/8/layout/vList3"/>
    <dgm:cxn modelId="{665673BC-C926-433D-A8EF-8D9B74EB1D03}" type="presOf" srcId="{63A6F7C4-FD49-49C7-90FA-1F6EC529180D}" destId="{894648B2-2016-49F4-9023-0576D68495CB}" srcOrd="0" destOrd="0" presId="urn:microsoft.com/office/officeart/2005/8/layout/vList3"/>
    <dgm:cxn modelId="{D19AAAEC-A4C7-4919-801D-57443F246779}" srcId="{A04FFF41-22F2-4564-B7D3-E0C0D73CD8A8}" destId="{63A6F7C4-FD49-49C7-90FA-1F6EC529180D}" srcOrd="1" destOrd="0" parTransId="{92FBE4AF-5489-484F-9F8B-1971DE8436F2}" sibTransId="{13A875EB-1B5B-4529-8FAC-D332165799C3}"/>
    <dgm:cxn modelId="{C52489FA-57D1-4F89-9393-F68AD0D9A397}" srcId="{A04FFF41-22F2-4564-B7D3-E0C0D73CD8A8}" destId="{AE901005-A086-4082-97D0-38BD5E185405}" srcOrd="4" destOrd="0" parTransId="{EC9D6F12-16B1-4F4B-B47D-8DFF8CAE1916}" sibTransId="{5F2993B3-9113-4964-B2E8-FFF6C37B8DB2}"/>
    <dgm:cxn modelId="{200121FB-4D29-4AE3-94E4-760647AA40CB}" type="presOf" srcId="{0A3841D4-1065-49D2-A389-CB0BE3EFD94A}" destId="{FA1EA154-2FCB-4A43-8BCC-7B915A8EE443}" srcOrd="0" destOrd="0" presId="urn:microsoft.com/office/officeart/2005/8/layout/vList3"/>
    <dgm:cxn modelId="{CD384031-5202-4D9C-B4B9-A0F776AC65D5}" type="presParOf" srcId="{A26D2D55-1C74-49C2-8F19-FDF4499C734E}" destId="{D525ECBB-6142-4EDD-A863-F71D17108A1B}" srcOrd="0" destOrd="0" presId="urn:microsoft.com/office/officeart/2005/8/layout/vList3"/>
    <dgm:cxn modelId="{1999493F-6A5E-4909-B66D-18D173E63151}" type="presParOf" srcId="{D525ECBB-6142-4EDD-A863-F71D17108A1B}" destId="{CE726274-108F-45FD-BA94-BC8F30E02A17}" srcOrd="0" destOrd="0" presId="urn:microsoft.com/office/officeart/2005/8/layout/vList3"/>
    <dgm:cxn modelId="{65DC99B1-0E94-47CA-BA6A-55DAB76B4087}" type="presParOf" srcId="{D525ECBB-6142-4EDD-A863-F71D17108A1B}" destId="{02F680FD-6FAD-4178-813E-CD994C8E4FCA}" srcOrd="1" destOrd="0" presId="urn:microsoft.com/office/officeart/2005/8/layout/vList3"/>
    <dgm:cxn modelId="{29AB45A4-B131-4E18-A454-855583CB0234}" type="presParOf" srcId="{A26D2D55-1C74-49C2-8F19-FDF4499C734E}" destId="{079870A3-B1A6-410A-87BC-1445B8B6CA36}" srcOrd="1" destOrd="0" presId="urn:microsoft.com/office/officeart/2005/8/layout/vList3"/>
    <dgm:cxn modelId="{F9B8AA7E-A99C-41F2-9194-CC6312F4EEAD}" type="presParOf" srcId="{A26D2D55-1C74-49C2-8F19-FDF4499C734E}" destId="{4EEE5C40-EB98-478D-BFA4-382514A73398}" srcOrd="2" destOrd="0" presId="urn:microsoft.com/office/officeart/2005/8/layout/vList3"/>
    <dgm:cxn modelId="{A0D65FCD-2401-4CD8-8FBE-F3B3B7589980}" type="presParOf" srcId="{4EEE5C40-EB98-478D-BFA4-382514A73398}" destId="{79B1939E-1649-4072-88C1-23C82C34976C}" srcOrd="0" destOrd="0" presId="urn:microsoft.com/office/officeart/2005/8/layout/vList3"/>
    <dgm:cxn modelId="{4ACDF37E-858A-4E1B-92CE-35AFA390B2FD}" type="presParOf" srcId="{4EEE5C40-EB98-478D-BFA4-382514A73398}" destId="{894648B2-2016-49F4-9023-0576D68495CB}" srcOrd="1" destOrd="0" presId="urn:microsoft.com/office/officeart/2005/8/layout/vList3"/>
    <dgm:cxn modelId="{4CB6B0F4-EEAC-4A8D-B3D2-E463A5DFF5E6}" type="presParOf" srcId="{A26D2D55-1C74-49C2-8F19-FDF4499C734E}" destId="{26914516-CF5F-45AA-9C06-45552EDA3E8A}" srcOrd="3" destOrd="0" presId="urn:microsoft.com/office/officeart/2005/8/layout/vList3"/>
    <dgm:cxn modelId="{09AD0DD4-C517-43D3-8CD7-CE312D3589B8}" type="presParOf" srcId="{A26D2D55-1C74-49C2-8F19-FDF4499C734E}" destId="{CB7BBE96-F792-46EA-80A3-28C0C1209F5C}" srcOrd="4" destOrd="0" presId="urn:microsoft.com/office/officeart/2005/8/layout/vList3"/>
    <dgm:cxn modelId="{00ACB270-47F7-4E56-810C-D404A7D75B5C}" type="presParOf" srcId="{CB7BBE96-F792-46EA-80A3-28C0C1209F5C}" destId="{00015400-4341-4636-A0E3-69E3A51B9C9C}" srcOrd="0" destOrd="0" presId="urn:microsoft.com/office/officeart/2005/8/layout/vList3"/>
    <dgm:cxn modelId="{D8BAB864-7D93-427C-8484-581104587182}" type="presParOf" srcId="{CB7BBE96-F792-46EA-80A3-28C0C1209F5C}" destId="{4B954621-A1C2-4A92-8445-94AB52484E6A}" srcOrd="1" destOrd="0" presId="urn:microsoft.com/office/officeart/2005/8/layout/vList3"/>
    <dgm:cxn modelId="{8359706D-E0F5-4A48-A72B-9ACD80728ADD}" type="presParOf" srcId="{A26D2D55-1C74-49C2-8F19-FDF4499C734E}" destId="{7004D243-360E-4894-9791-BB7E9FCDE823}" srcOrd="5" destOrd="0" presId="urn:microsoft.com/office/officeart/2005/8/layout/vList3"/>
    <dgm:cxn modelId="{4DB50B9B-86A1-4D8D-874E-0EC26A62AC97}" type="presParOf" srcId="{A26D2D55-1C74-49C2-8F19-FDF4499C734E}" destId="{DE04E42B-C355-4D6B-8EF8-798FD7820484}" srcOrd="6" destOrd="0" presId="urn:microsoft.com/office/officeart/2005/8/layout/vList3"/>
    <dgm:cxn modelId="{C0EA4891-BE01-49E3-B5C2-2A12F04EA7C5}" type="presParOf" srcId="{DE04E42B-C355-4D6B-8EF8-798FD7820484}" destId="{9946C5FA-AB13-4B51-A0CB-55FF5036B661}" srcOrd="0" destOrd="0" presId="urn:microsoft.com/office/officeart/2005/8/layout/vList3"/>
    <dgm:cxn modelId="{48CCDD05-C325-4E12-AA8D-120782E5CAF2}" type="presParOf" srcId="{DE04E42B-C355-4D6B-8EF8-798FD7820484}" destId="{FA1EA154-2FCB-4A43-8BCC-7B915A8EE443}" srcOrd="1" destOrd="0" presId="urn:microsoft.com/office/officeart/2005/8/layout/vList3"/>
    <dgm:cxn modelId="{DA41F619-0681-42B0-A2F9-80FA90153F04}" type="presParOf" srcId="{A26D2D55-1C74-49C2-8F19-FDF4499C734E}" destId="{140D11B4-F180-4B17-B28B-F6F00CEAD0D8}" srcOrd="7" destOrd="0" presId="urn:microsoft.com/office/officeart/2005/8/layout/vList3"/>
    <dgm:cxn modelId="{DD5D7B04-1293-4E30-A674-ADBD89C9D94F}" type="presParOf" srcId="{A26D2D55-1C74-49C2-8F19-FDF4499C734E}" destId="{B6830591-1450-4D25-96DC-2FCDC8969018}" srcOrd="8" destOrd="0" presId="urn:microsoft.com/office/officeart/2005/8/layout/vList3"/>
    <dgm:cxn modelId="{25F7499F-16E8-4CBD-88CD-38AF8F33AA61}" type="presParOf" srcId="{B6830591-1450-4D25-96DC-2FCDC8969018}" destId="{018C94CE-FA69-4C7B-B8B0-CAE2368E0F6D}" srcOrd="0" destOrd="0" presId="urn:microsoft.com/office/officeart/2005/8/layout/vList3"/>
    <dgm:cxn modelId="{BFDC9E99-C7FC-4F82-899D-E43D11CA3F67}" type="presParOf" srcId="{B6830591-1450-4D25-96DC-2FCDC8969018}" destId="{17DA3365-B06F-4639-A915-757F81BF85F7}"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680FD-6FAD-4178-813E-CD994C8E4FCA}">
      <dsp:nvSpPr>
        <dsp:cNvPr id="0" name=""/>
        <dsp:cNvSpPr/>
      </dsp:nvSpPr>
      <dsp:spPr>
        <a:xfrm rot="10800000">
          <a:off x="1468903" y="2585"/>
          <a:ext cx="5090987" cy="746348"/>
        </a:xfrm>
        <a:prstGeom prst="homePlate">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Transforming Your Leaders Into A High-Performing Team: Improved Leadership Competencies &amp; Engagement</a:t>
          </a:r>
        </a:p>
      </dsp:txBody>
      <dsp:txXfrm rot="10800000">
        <a:off x="1655490" y="2585"/>
        <a:ext cx="4904400" cy="746348"/>
      </dsp:txXfrm>
    </dsp:sp>
    <dsp:sp modelId="{CE726274-108F-45FD-BA94-BC8F30E02A17}">
      <dsp:nvSpPr>
        <dsp:cNvPr id="0" name=""/>
        <dsp:cNvSpPr/>
      </dsp:nvSpPr>
      <dsp:spPr>
        <a:xfrm>
          <a:off x="1095729" y="2585"/>
          <a:ext cx="746348" cy="74634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94648B2-2016-49F4-9023-0576D68495CB}">
      <dsp:nvSpPr>
        <dsp:cNvPr id="0" name=""/>
        <dsp:cNvSpPr/>
      </dsp:nvSpPr>
      <dsp:spPr>
        <a:xfrm rot="10800000">
          <a:off x="1468903" y="971724"/>
          <a:ext cx="5090987" cy="746348"/>
        </a:xfrm>
        <a:prstGeom prst="homePlate">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Best Practices For Investing In Technology &amp; AI: Maximizing </a:t>
          </a:r>
          <a:br>
            <a:rPr lang="en-US" sz="1200" kern="1200"/>
          </a:br>
          <a:r>
            <a:rPr lang="en-US" sz="1200" kern="1200"/>
            <a:t>Your Tech’s ROI For Future Competitive Advantage</a:t>
          </a:r>
        </a:p>
      </dsp:txBody>
      <dsp:txXfrm rot="10800000">
        <a:off x="1655490" y="971724"/>
        <a:ext cx="4904400" cy="746348"/>
      </dsp:txXfrm>
    </dsp:sp>
    <dsp:sp modelId="{79B1939E-1649-4072-88C1-23C82C34976C}">
      <dsp:nvSpPr>
        <dsp:cNvPr id="0" name=""/>
        <dsp:cNvSpPr/>
      </dsp:nvSpPr>
      <dsp:spPr>
        <a:xfrm>
          <a:off x="1095729" y="971724"/>
          <a:ext cx="746348" cy="746348"/>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4B954621-A1C2-4A92-8445-94AB52484E6A}">
      <dsp:nvSpPr>
        <dsp:cNvPr id="0" name=""/>
        <dsp:cNvSpPr/>
      </dsp:nvSpPr>
      <dsp:spPr>
        <a:xfrm rot="10800000">
          <a:off x="1468903" y="1940862"/>
          <a:ext cx="5090987" cy="746348"/>
        </a:xfrm>
        <a:prstGeom prst="homePlat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Finding An Electronic Health Record System For Your Future: </a:t>
          </a:r>
          <a:br>
            <a:rPr lang="en-US" sz="1200" kern="1200"/>
          </a:br>
          <a:r>
            <a:rPr lang="en-US" sz="1200" kern="1200"/>
            <a:t>Best Practices In EHR Selection, Contracting &amp; Optimization</a:t>
          </a:r>
        </a:p>
      </dsp:txBody>
      <dsp:txXfrm rot="10800000">
        <a:off x="1655490" y="1940862"/>
        <a:ext cx="4904400" cy="746348"/>
      </dsp:txXfrm>
    </dsp:sp>
    <dsp:sp modelId="{00015400-4341-4636-A0E3-69E3A51B9C9C}">
      <dsp:nvSpPr>
        <dsp:cNvPr id="0" name=""/>
        <dsp:cNvSpPr/>
      </dsp:nvSpPr>
      <dsp:spPr>
        <a:xfrm>
          <a:off x="1095729" y="1940862"/>
          <a:ext cx="746348" cy="746348"/>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FA1EA154-2FCB-4A43-8BCC-7B915A8EE443}">
      <dsp:nvSpPr>
        <dsp:cNvPr id="0" name=""/>
        <dsp:cNvSpPr/>
      </dsp:nvSpPr>
      <dsp:spPr>
        <a:xfrm rot="10800000">
          <a:off x="1468903" y="2910001"/>
          <a:ext cx="5090987" cy="746348"/>
        </a:xfrm>
        <a:prstGeom prst="homePlate">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Getting To The Right Scale: Growth Through Mergers, Acquisitions &amp; Affiliations</a:t>
          </a:r>
        </a:p>
      </dsp:txBody>
      <dsp:txXfrm rot="10800000">
        <a:off x="1655490" y="2910001"/>
        <a:ext cx="4904400" cy="746348"/>
      </dsp:txXfrm>
    </dsp:sp>
    <dsp:sp modelId="{9946C5FA-AB13-4B51-A0CB-55FF5036B661}">
      <dsp:nvSpPr>
        <dsp:cNvPr id="0" name=""/>
        <dsp:cNvSpPr/>
      </dsp:nvSpPr>
      <dsp:spPr>
        <a:xfrm>
          <a:off x="1095729" y="2910001"/>
          <a:ext cx="746348" cy="746348"/>
        </a:xfrm>
        <a:prstGeom prst="ellipse">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ED144CE2-FA0A-44EC-B2D0-65ED39BD2ABD}">
      <dsp:nvSpPr>
        <dsp:cNvPr id="0" name=""/>
        <dsp:cNvSpPr/>
      </dsp:nvSpPr>
      <dsp:spPr>
        <a:xfrm rot="10800000">
          <a:off x="1468903" y="3879140"/>
          <a:ext cx="5090987" cy="746348"/>
        </a:xfrm>
        <a:prstGeom prst="homePlate">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Best Practice Data-Driven Decision Making For Performance-Based Management &amp; Compensation</a:t>
          </a:r>
        </a:p>
      </dsp:txBody>
      <dsp:txXfrm rot="10800000">
        <a:off x="1655490" y="3879140"/>
        <a:ext cx="4904400" cy="746348"/>
      </dsp:txXfrm>
    </dsp:sp>
    <dsp:sp modelId="{C6459DBF-DEA0-4D99-97A2-DEB32369635D}">
      <dsp:nvSpPr>
        <dsp:cNvPr id="0" name=""/>
        <dsp:cNvSpPr/>
      </dsp:nvSpPr>
      <dsp:spPr>
        <a:xfrm>
          <a:off x="1095729" y="3879140"/>
          <a:ext cx="746348" cy="746348"/>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680FD-6FAD-4178-813E-CD994C8E4FCA}">
      <dsp:nvSpPr>
        <dsp:cNvPr id="0" name=""/>
        <dsp:cNvSpPr/>
      </dsp:nvSpPr>
      <dsp:spPr>
        <a:xfrm rot="10800000">
          <a:off x="1468903" y="2585"/>
          <a:ext cx="5090987" cy="746348"/>
        </a:xfrm>
        <a:prstGeom prst="homePlate">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Improving Consumer Experience: Creating Better Engagement</a:t>
          </a:r>
          <a:br>
            <a:rPr lang="en-US" sz="1200" kern="1200"/>
          </a:br>
          <a:r>
            <a:rPr lang="en-US" sz="1200" kern="1200"/>
            <a:t>&amp; Increasing Revenue </a:t>
          </a:r>
        </a:p>
      </dsp:txBody>
      <dsp:txXfrm rot="10800000">
        <a:off x="1655490" y="2585"/>
        <a:ext cx="4904400" cy="746348"/>
      </dsp:txXfrm>
    </dsp:sp>
    <dsp:sp modelId="{CE726274-108F-45FD-BA94-BC8F30E02A17}">
      <dsp:nvSpPr>
        <dsp:cNvPr id="0" name=""/>
        <dsp:cNvSpPr/>
      </dsp:nvSpPr>
      <dsp:spPr>
        <a:xfrm>
          <a:off x="1095729" y="2585"/>
          <a:ext cx="746348" cy="74634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94648B2-2016-49F4-9023-0576D68495CB}">
      <dsp:nvSpPr>
        <dsp:cNvPr id="0" name=""/>
        <dsp:cNvSpPr/>
      </dsp:nvSpPr>
      <dsp:spPr>
        <a:xfrm rot="10800000">
          <a:off x="1468903" y="971724"/>
          <a:ext cx="5090987" cy="746348"/>
        </a:xfrm>
        <a:prstGeom prst="homePlate">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Creating &amp; Enhancing Service Lines: Developing A Winning Growth Strategy</a:t>
          </a:r>
        </a:p>
      </dsp:txBody>
      <dsp:txXfrm rot="10800000">
        <a:off x="1655490" y="971724"/>
        <a:ext cx="4904400" cy="746348"/>
      </dsp:txXfrm>
    </dsp:sp>
    <dsp:sp modelId="{79B1939E-1649-4072-88C1-23C82C34976C}">
      <dsp:nvSpPr>
        <dsp:cNvPr id="0" name=""/>
        <dsp:cNvSpPr/>
      </dsp:nvSpPr>
      <dsp:spPr>
        <a:xfrm>
          <a:off x="1095729" y="971724"/>
          <a:ext cx="746348" cy="746348"/>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4B954621-A1C2-4A92-8445-94AB52484E6A}">
      <dsp:nvSpPr>
        <dsp:cNvPr id="0" name=""/>
        <dsp:cNvSpPr/>
      </dsp:nvSpPr>
      <dsp:spPr>
        <a:xfrm rot="10800000">
          <a:off x="1468903" y="1940862"/>
          <a:ext cx="5090987" cy="746348"/>
        </a:xfrm>
        <a:prstGeom prst="homePlat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Leading Top Clinical Teams: Optimizing Clinical Performance</a:t>
          </a:r>
          <a:br>
            <a:rPr lang="en-US" sz="1200" kern="1200"/>
          </a:br>
          <a:r>
            <a:rPr lang="en-US" sz="1200" kern="1200"/>
            <a:t>With The Right Metrics </a:t>
          </a:r>
        </a:p>
      </dsp:txBody>
      <dsp:txXfrm rot="10800000">
        <a:off x="1655490" y="1940862"/>
        <a:ext cx="4904400" cy="746348"/>
      </dsp:txXfrm>
    </dsp:sp>
    <dsp:sp modelId="{00015400-4341-4636-A0E3-69E3A51B9C9C}">
      <dsp:nvSpPr>
        <dsp:cNvPr id="0" name=""/>
        <dsp:cNvSpPr/>
      </dsp:nvSpPr>
      <dsp:spPr>
        <a:xfrm>
          <a:off x="1095729" y="1940862"/>
          <a:ext cx="746348" cy="746348"/>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FA1EA154-2FCB-4A43-8BCC-7B915A8EE443}">
      <dsp:nvSpPr>
        <dsp:cNvPr id="0" name=""/>
        <dsp:cNvSpPr/>
      </dsp:nvSpPr>
      <dsp:spPr>
        <a:xfrm rot="10800000">
          <a:off x="1468903" y="2910001"/>
          <a:ext cx="5090987" cy="746348"/>
        </a:xfrm>
        <a:prstGeom prst="homePlate">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Making Health Plan Partnerships Work: Current Contract Optimization &amp; Creating New Opportunities</a:t>
          </a:r>
        </a:p>
      </dsp:txBody>
      <dsp:txXfrm rot="10800000">
        <a:off x="1655490" y="2910001"/>
        <a:ext cx="4904400" cy="746348"/>
      </dsp:txXfrm>
    </dsp:sp>
    <dsp:sp modelId="{9946C5FA-AB13-4B51-A0CB-55FF5036B661}">
      <dsp:nvSpPr>
        <dsp:cNvPr id="0" name=""/>
        <dsp:cNvSpPr/>
      </dsp:nvSpPr>
      <dsp:spPr>
        <a:xfrm>
          <a:off x="1095729" y="2910001"/>
          <a:ext cx="746348" cy="746348"/>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17DA3365-B06F-4639-A915-757F81BF85F7}">
      <dsp:nvSpPr>
        <dsp:cNvPr id="0" name=""/>
        <dsp:cNvSpPr/>
      </dsp:nvSpPr>
      <dsp:spPr>
        <a:xfrm rot="10800000">
          <a:off x="1468903" y="3879140"/>
          <a:ext cx="5090987" cy="746348"/>
        </a:xfrm>
        <a:prstGeom prst="homePlate">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Bringing The Future Into Focus: Strategic Planning Best </a:t>
          </a:r>
          <a:br>
            <a:rPr lang="en-US" sz="1200" kern="1200"/>
          </a:br>
          <a:r>
            <a:rPr lang="en-US" sz="1200" kern="1200"/>
            <a:t>Practices For A Turbulent Market</a:t>
          </a:r>
        </a:p>
      </dsp:txBody>
      <dsp:txXfrm rot="10800000">
        <a:off x="1655490" y="3879140"/>
        <a:ext cx="4904400" cy="746348"/>
      </dsp:txXfrm>
    </dsp:sp>
    <dsp:sp modelId="{018C94CE-FA69-4C7B-B8B0-CAE2368E0F6D}">
      <dsp:nvSpPr>
        <dsp:cNvPr id="0" name=""/>
        <dsp:cNvSpPr/>
      </dsp:nvSpPr>
      <dsp:spPr>
        <a:xfrm>
          <a:off x="1095729" y="3879140"/>
          <a:ext cx="746348" cy="746348"/>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680FD-6FAD-4178-813E-CD994C8E4FCA}">
      <dsp:nvSpPr>
        <dsp:cNvPr id="0" name=""/>
        <dsp:cNvSpPr/>
      </dsp:nvSpPr>
      <dsp:spPr>
        <a:xfrm rot="10800000">
          <a:off x="1468903" y="2585"/>
          <a:ext cx="5090987" cy="746348"/>
        </a:xfrm>
        <a:prstGeom prst="homePlate">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Transforming Your Leaders Into A High-Performing Team: Improved Leadership Competencies &amp; Engagement</a:t>
          </a:r>
        </a:p>
      </dsp:txBody>
      <dsp:txXfrm rot="10800000">
        <a:off x="1655490" y="2585"/>
        <a:ext cx="4904400" cy="746348"/>
      </dsp:txXfrm>
    </dsp:sp>
    <dsp:sp modelId="{CE726274-108F-45FD-BA94-BC8F30E02A17}">
      <dsp:nvSpPr>
        <dsp:cNvPr id="0" name=""/>
        <dsp:cNvSpPr/>
      </dsp:nvSpPr>
      <dsp:spPr>
        <a:xfrm>
          <a:off x="1095729" y="2585"/>
          <a:ext cx="746348" cy="74634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94648B2-2016-49F4-9023-0576D68495CB}">
      <dsp:nvSpPr>
        <dsp:cNvPr id="0" name=""/>
        <dsp:cNvSpPr/>
      </dsp:nvSpPr>
      <dsp:spPr>
        <a:xfrm rot="10800000">
          <a:off x="1468903" y="971724"/>
          <a:ext cx="5090987" cy="746348"/>
        </a:xfrm>
        <a:prstGeom prst="homePlate">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Best Practices For Investing In Technology &amp; AI: Maximizing </a:t>
          </a:r>
          <a:br>
            <a:rPr lang="en-US" sz="1200" kern="1200"/>
          </a:br>
          <a:r>
            <a:rPr lang="en-US" sz="1200" kern="1200"/>
            <a:t>Your Tech’s ROI For Future Competitive Advantage</a:t>
          </a:r>
        </a:p>
      </dsp:txBody>
      <dsp:txXfrm rot="10800000">
        <a:off x="1655490" y="971724"/>
        <a:ext cx="4904400" cy="746348"/>
      </dsp:txXfrm>
    </dsp:sp>
    <dsp:sp modelId="{79B1939E-1649-4072-88C1-23C82C34976C}">
      <dsp:nvSpPr>
        <dsp:cNvPr id="0" name=""/>
        <dsp:cNvSpPr/>
      </dsp:nvSpPr>
      <dsp:spPr>
        <a:xfrm>
          <a:off x="1095729" y="971724"/>
          <a:ext cx="746348" cy="746348"/>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4B954621-A1C2-4A92-8445-94AB52484E6A}">
      <dsp:nvSpPr>
        <dsp:cNvPr id="0" name=""/>
        <dsp:cNvSpPr/>
      </dsp:nvSpPr>
      <dsp:spPr>
        <a:xfrm rot="10800000">
          <a:off x="1468903" y="1940862"/>
          <a:ext cx="5090987" cy="746348"/>
        </a:xfrm>
        <a:prstGeom prst="homePlat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Finding An Electronic Health Record System For Your Future: </a:t>
          </a:r>
          <a:br>
            <a:rPr lang="en-US" sz="1200" kern="1200"/>
          </a:br>
          <a:r>
            <a:rPr lang="en-US" sz="1200" kern="1200"/>
            <a:t>Best Practices In EHR Selection, Contracting &amp; Optimization</a:t>
          </a:r>
        </a:p>
      </dsp:txBody>
      <dsp:txXfrm rot="10800000">
        <a:off x="1655490" y="1940862"/>
        <a:ext cx="4904400" cy="746348"/>
      </dsp:txXfrm>
    </dsp:sp>
    <dsp:sp modelId="{00015400-4341-4636-A0E3-69E3A51B9C9C}">
      <dsp:nvSpPr>
        <dsp:cNvPr id="0" name=""/>
        <dsp:cNvSpPr/>
      </dsp:nvSpPr>
      <dsp:spPr>
        <a:xfrm>
          <a:off x="1095729" y="1940862"/>
          <a:ext cx="746348" cy="746348"/>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FA1EA154-2FCB-4A43-8BCC-7B915A8EE443}">
      <dsp:nvSpPr>
        <dsp:cNvPr id="0" name=""/>
        <dsp:cNvSpPr/>
      </dsp:nvSpPr>
      <dsp:spPr>
        <a:xfrm rot="10800000">
          <a:off x="1468903" y="2910001"/>
          <a:ext cx="5090987" cy="746348"/>
        </a:xfrm>
        <a:prstGeom prst="homePlate">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Getting To The Right Scale: Growth Through Mergers, Acquisitions &amp; Affiliations</a:t>
          </a:r>
        </a:p>
      </dsp:txBody>
      <dsp:txXfrm rot="10800000">
        <a:off x="1655490" y="2910001"/>
        <a:ext cx="4904400" cy="746348"/>
      </dsp:txXfrm>
    </dsp:sp>
    <dsp:sp modelId="{9946C5FA-AB13-4B51-A0CB-55FF5036B661}">
      <dsp:nvSpPr>
        <dsp:cNvPr id="0" name=""/>
        <dsp:cNvSpPr/>
      </dsp:nvSpPr>
      <dsp:spPr>
        <a:xfrm>
          <a:off x="1095729" y="2910001"/>
          <a:ext cx="746348" cy="746348"/>
        </a:xfrm>
        <a:prstGeom prst="ellipse">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ED144CE2-FA0A-44EC-B2D0-65ED39BD2ABD}">
      <dsp:nvSpPr>
        <dsp:cNvPr id="0" name=""/>
        <dsp:cNvSpPr/>
      </dsp:nvSpPr>
      <dsp:spPr>
        <a:xfrm rot="10800000">
          <a:off x="1468903" y="3879140"/>
          <a:ext cx="5090987" cy="746348"/>
        </a:xfrm>
        <a:prstGeom prst="homePlate">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Best Practice Data-Driven Decision Making For Performance-Based Management &amp; Compensation</a:t>
          </a:r>
        </a:p>
      </dsp:txBody>
      <dsp:txXfrm rot="10800000">
        <a:off x="1655490" y="3879140"/>
        <a:ext cx="4904400" cy="746348"/>
      </dsp:txXfrm>
    </dsp:sp>
    <dsp:sp modelId="{C6459DBF-DEA0-4D99-97A2-DEB32369635D}">
      <dsp:nvSpPr>
        <dsp:cNvPr id="0" name=""/>
        <dsp:cNvSpPr/>
      </dsp:nvSpPr>
      <dsp:spPr>
        <a:xfrm>
          <a:off x="1095729" y="3879140"/>
          <a:ext cx="746348" cy="746348"/>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680FD-6FAD-4178-813E-CD994C8E4FCA}">
      <dsp:nvSpPr>
        <dsp:cNvPr id="0" name=""/>
        <dsp:cNvSpPr/>
      </dsp:nvSpPr>
      <dsp:spPr>
        <a:xfrm rot="10800000">
          <a:off x="1468903" y="2585"/>
          <a:ext cx="5090987" cy="746348"/>
        </a:xfrm>
        <a:prstGeom prst="homePlate">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Improving Consumer Experience: Creating Better Engagement</a:t>
          </a:r>
          <a:br>
            <a:rPr lang="en-US" sz="1200" kern="1200"/>
          </a:br>
          <a:r>
            <a:rPr lang="en-US" sz="1200" kern="1200"/>
            <a:t>&amp; Increasing Revenue </a:t>
          </a:r>
        </a:p>
      </dsp:txBody>
      <dsp:txXfrm rot="10800000">
        <a:off x="1655490" y="2585"/>
        <a:ext cx="4904400" cy="746348"/>
      </dsp:txXfrm>
    </dsp:sp>
    <dsp:sp modelId="{CE726274-108F-45FD-BA94-BC8F30E02A17}">
      <dsp:nvSpPr>
        <dsp:cNvPr id="0" name=""/>
        <dsp:cNvSpPr/>
      </dsp:nvSpPr>
      <dsp:spPr>
        <a:xfrm>
          <a:off x="1095729" y="2585"/>
          <a:ext cx="746348" cy="74634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94648B2-2016-49F4-9023-0576D68495CB}">
      <dsp:nvSpPr>
        <dsp:cNvPr id="0" name=""/>
        <dsp:cNvSpPr/>
      </dsp:nvSpPr>
      <dsp:spPr>
        <a:xfrm rot="10800000">
          <a:off x="1468903" y="971724"/>
          <a:ext cx="5090987" cy="746348"/>
        </a:xfrm>
        <a:prstGeom prst="homePlate">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Creating &amp; Enhancing Service Lines: Developing A Winning Growth Strategy</a:t>
          </a:r>
        </a:p>
      </dsp:txBody>
      <dsp:txXfrm rot="10800000">
        <a:off x="1655490" y="971724"/>
        <a:ext cx="4904400" cy="746348"/>
      </dsp:txXfrm>
    </dsp:sp>
    <dsp:sp modelId="{79B1939E-1649-4072-88C1-23C82C34976C}">
      <dsp:nvSpPr>
        <dsp:cNvPr id="0" name=""/>
        <dsp:cNvSpPr/>
      </dsp:nvSpPr>
      <dsp:spPr>
        <a:xfrm>
          <a:off x="1095729" y="971724"/>
          <a:ext cx="746348" cy="746348"/>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4B954621-A1C2-4A92-8445-94AB52484E6A}">
      <dsp:nvSpPr>
        <dsp:cNvPr id="0" name=""/>
        <dsp:cNvSpPr/>
      </dsp:nvSpPr>
      <dsp:spPr>
        <a:xfrm rot="10800000">
          <a:off x="1468903" y="1940862"/>
          <a:ext cx="5090987" cy="746348"/>
        </a:xfrm>
        <a:prstGeom prst="homePlat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Leading Top Clinical Teams: Optimizing Clinical Performance</a:t>
          </a:r>
          <a:br>
            <a:rPr lang="en-US" sz="1200" kern="1200"/>
          </a:br>
          <a:r>
            <a:rPr lang="en-US" sz="1200" kern="1200"/>
            <a:t>With The Right Metrics </a:t>
          </a:r>
        </a:p>
      </dsp:txBody>
      <dsp:txXfrm rot="10800000">
        <a:off x="1655490" y="1940862"/>
        <a:ext cx="4904400" cy="746348"/>
      </dsp:txXfrm>
    </dsp:sp>
    <dsp:sp modelId="{00015400-4341-4636-A0E3-69E3A51B9C9C}">
      <dsp:nvSpPr>
        <dsp:cNvPr id="0" name=""/>
        <dsp:cNvSpPr/>
      </dsp:nvSpPr>
      <dsp:spPr>
        <a:xfrm>
          <a:off x="1095729" y="1940862"/>
          <a:ext cx="746348" cy="746348"/>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FA1EA154-2FCB-4A43-8BCC-7B915A8EE443}">
      <dsp:nvSpPr>
        <dsp:cNvPr id="0" name=""/>
        <dsp:cNvSpPr/>
      </dsp:nvSpPr>
      <dsp:spPr>
        <a:xfrm rot="10800000">
          <a:off x="1468903" y="2910001"/>
          <a:ext cx="5090987" cy="746348"/>
        </a:xfrm>
        <a:prstGeom prst="homePlate">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Making Health Plan Partnerships Work: Current Contract Optimization &amp; Creating New Opportunities</a:t>
          </a:r>
        </a:p>
      </dsp:txBody>
      <dsp:txXfrm rot="10800000">
        <a:off x="1655490" y="2910001"/>
        <a:ext cx="4904400" cy="746348"/>
      </dsp:txXfrm>
    </dsp:sp>
    <dsp:sp modelId="{9946C5FA-AB13-4B51-A0CB-55FF5036B661}">
      <dsp:nvSpPr>
        <dsp:cNvPr id="0" name=""/>
        <dsp:cNvSpPr/>
      </dsp:nvSpPr>
      <dsp:spPr>
        <a:xfrm>
          <a:off x="1095729" y="2910001"/>
          <a:ext cx="746348" cy="746348"/>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17DA3365-B06F-4639-A915-757F81BF85F7}">
      <dsp:nvSpPr>
        <dsp:cNvPr id="0" name=""/>
        <dsp:cNvSpPr/>
      </dsp:nvSpPr>
      <dsp:spPr>
        <a:xfrm rot="10800000">
          <a:off x="1468903" y="3879140"/>
          <a:ext cx="5090987" cy="746348"/>
        </a:xfrm>
        <a:prstGeom prst="homePlate">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119" tIns="45720" rIns="85344" bIns="45720" numCol="1" spcCol="1270" anchor="ctr" anchorCtr="0">
          <a:noAutofit/>
        </a:bodyPr>
        <a:lstStyle/>
        <a:p>
          <a:pPr marL="0" lvl="0" indent="0" algn="l" defTabSz="533400">
            <a:lnSpc>
              <a:spcPct val="110000"/>
            </a:lnSpc>
            <a:spcBef>
              <a:spcPct val="0"/>
            </a:spcBef>
            <a:spcAft>
              <a:spcPts val="0"/>
            </a:spcAft>
            <a:buNone/>
          </a:pPr>
          <a:r>
            <a:rPr lang="en-US" sz="1200" kern="1200"/>
            <a:t>Bringing The Future Into Focus: Strategic Planning Best </a:t>
          </a:r>
          <a:br>
            <a:rPr lang="en-US" sz="1200" kern="1200"/>
          </a:br>
          <a:r>
            <a:rPr lang="en-US" sz="1200" kern="1200"/>
            <a:t>Practices For A Turbulent Market</a:t>
          </a:r>
        </a:p>
      </dsp:txBody>
      <dsp:txXfrm rot="10800000">
        <a:off x="1655490" y="3879140"/>
        <a:ext cx="4904400" cy="746348"/>
      </dsp:txXfrm>
    </dsp:sp>
    <dsp:sp modelId="{018C94CE-FA69-4C7B-B8B0-CAE2368E0F6D}">
      <dsp:nvSpPr>
        <dsp:cNvPr id="0" name=""/>
        <dsp:cNvSpPr/>
      </dsp:nvSpPr>
      <dsp:spPr>
        <a:xfrm>
          <a:off x="1095729" y="3879140"/>
          <a:ext cx="746348" cy="746348"/>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E9151CFF-B8D1-4E3F-AE69-BB1C6F153B2B}" type="datetimeFigureOut">
              <a:rPr lang="en-US" smtClean="0"/>
              <a:t>3/17/26</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D806A8F5-321F-4FEB-81A7-DE2418F5B7F7}" type="slidenum">
              <a:rPr lang="en-US" smtClean="0"/>
              <a:t>‹#›</a:t>
            </a:fld>
            <a:endParaRPr lang="en-US"/>
          </a:p>
        </p:txBody>
      </p:sp>
    </p:spTree>
    <p:extLst>
      <p:ext uri="{BB962C8B-B14F-4D97-AF65-F5344CB8AC3E}">
        <p14:creationId xmlns:p14="http://schemas.microsoft.com/office/powerpoint/2010/main" val="1431466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E5AFE27-D8F4-40E9-A7BD-A91FF030D230}" type="datetimeFigureOut">
              <a:rPr lang="en-US" smtClean="0"/>
              <a:t>3/17/26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7CD306CE-24D1-4D7A-A9D3-E4D2FDCDF14D}" type="slidenum">
              <a:rPr lang="en-US" smtClean="0"/>
              <a:t>‹#›</a:t>
            </a:fld>
            <a:endParaRPr lang="en-US"/>
          </a:p>
        </p:txBody>
      </p:sp>
    </p:spTree>
    <p:extLst>
      <p:ext uri="{BB962C8B-B14F-4D97-AF65-F5344CB8AC3E}">
        <p14:creationId xmlns:p14="http://schemas.microsoft.com/office/powerpoint/2010/main" val="5915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CD306CE-24D1-4D7A-A9D3-E4D2FDCDF14D}" type="slidenum">
              <a:rPr lang="en-US" smtClean="0"/>
              <a:t>1</a:t>
            </a:fld>
            <a:endParaRPr lang="en-US"/>
          </a:p>
        </p:txBody>
      </p:sp>
    </p:spTree>
    <p:extLst>
      <p:ext uri="{BB962C8B-B14F-4D97-AF65-F5344CB8AC3E}">
        <p14:creationId xmlns:p14="http://schemas.microsoft.com/office/powerpoint/2010/main" val="285515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478CD-9295-388A-4CD6-AB6EADC6A5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04825-590E-37D4-9F70-0C5390C7C8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A2232F-4DC6-4810-868C-53BFDBD598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50235-40BF-2F2C-BECE-0FEEB206F8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BB8CD-67B8-400C-AF0F-E0771E2D11C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2498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273CF-D4F2-256B-8CC4-9CAC1C7EC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94B06-D667-EB61-BC83-F75DA092B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F12E3-DBCD-3C0C-0A86-9B5FE0D061DA}"/>
              </a:ext>
            </a:extLst>
          </p:cNvPr>
          <p:cNvSpPr>
            <a:spLocks noGrp="1"/>
          </p:cNvSpPr>
          <p:nvPr>
            <p:ph type="body" idx="1"/>
          </p:nvPr>
        </p:nvSpPr>
        <p:spPr/>
        <p:txBody>
          <a:bodyPr/>
          <a:lstStyle/>
          <a:p>
            <a:r>
              <a:rPr lang="en-CA"/>
              <a:t>Frame mission vs margin tension.</a:t>
            </a:r>
          </a:p>
          <a:p>
            <a:endParaRPr lang="en-CA"/>
          </a:p>
        </p:txBody>
      </p:sp>
      <p:sp>
        <p:nvSpPr>
          <p:cNvPr id="4" name="Slide Number Placeholder 3">
            <a:extLst>
              <a:ext uri="{FF2B5EF4-FFF2-40B4-BE49-F238E27FC236}">
                <a16:creationId xmlns:a16="http://schemas.microsoft.com/office/drawing/2014/main" id="{1F61E0A8-51CB-B839-229D-CF61FE8860FE}"/>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364E7E-4266-4528-BB19-97954EA6C51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579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66343-A388-C42A-AF38-0F9CEF83F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335AF-82EA-E8EF-1107-972ECB04C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FF3C1-B7CF-48E9-8BA7-2861671291F5}"/>
              </a:ext>
            </a:extLst>
          </p:cNvPr>
          <p:cNvSpPr>
            <a:spLocks noGrp="1"/>
          </p:cNvSpPr>
          <p:nvPr>
            <p:ph type="body" idx="1"/>
          </p:nvPr>
        </p:nvSpPr>
        <p:spPr/>
        <p:txBody>
          <a:bodyPr/>
          <a:lstStyle/>
          <a:p>
            <a:r>
              <a:rPr lang="en-CA"/>
              <a:t>Encourage network thinking.</a:t>
            </a:r>
          </a:p>
          <a:p>
            <a:endParaRPr lang="en-CA"/>
          </a:p>
        </p:txBody>
      </p:sp>
      <p:sp>
        <p:nvSpPr>
          <p:cNvPr id="4" name="Slide Number Placeholder 3">
            <a:extLst>
              <a:ext uri="{FF2B5EF4-FFF2-40B4-BE49-F238E27FC236}">
                <a16:creationId xmlns:a16="http://schemas.microsoft.com/office/drawing/2014/main" id="{B3540473-6D17-029F-CCE4-B52868741D93}"/>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364E7E-4266-4528-BB19-97954EA6C51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18921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E9E3E-77D6-8A5E-D4D4-BD1E0BFFE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681A1-B31D-EF19-E16D-F630B5B80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7A524-B9C3-8A2F-E017-AC29EE87730F}"/>
              </a:ext>
            </a:extLst>
          </p:cNvPr>
          <p:cNvSpPr>
            <a:spLocks noGrp="1"/>
          </p:cNvSpPr>
          <p:nvPr>
            <p:ph type="body" idx="1"/>
          </p:nvPr>
        </p:nvSpPr>
        <p:spPr/>
        <p:txBody>
          <a:bodyPr/>
          <a:lstStyle/>
          <a:p>
            <a:r>
              <a:rPr lang="en-CA"/>
              <a:t>Focus on efficiency.</a:t>
            </a:r>
          </a:p>
          <a:p>
            <a:endParaRPr lang="en-CA"/>
          </a:p>
        </p:txBody>
      </p:sp>
      <p:sp>
        <p:nvSpPr>
          <p:cNvPr id="4" name="Slide Number Placeholder 3">
            <a:extLst>
              <a:ext uri="{FF2B5EF4-FFF2-40B4-BE49-F238E27FC236}">
                <a16:creationId xmlns:a16="http://schemas.microsoft.com/office/drawing/2014/main" id="{1BECD794-7525-893E-C4D6-2F6A3939C327}"/>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364E7E-4266-4528-BB19-97954EA6C51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0716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B780B-4C9D-0EEB-DA28-2D3F403DE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5DFE6-0BC7-FABE-77A1-C677B54EB1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048E64-1742-C57A-DB0F-CFB4E1ACBE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FCD6DC-9FA8-04D2-BDC3-B471C60057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BB8CD-67B8-400C-AF0F-E0771E2D11C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951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F0256-5414-BD5D-2B48-14030439B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BAC02-1E35-BC5F-BA6E-EE1BBC2280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F74F01-1B7E-8096-0790-DE50EE0348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670687-6A83-AA98-EFD4-C83F191063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BB8CD-67B8-400C-AF0F-E0771E2D11C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603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9847C-D05E-9FAD-F5A2-4C7AC364F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72F82-BD0E-FA26-95D7-C733B52400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98CC874-EE07-D122-46CA-D1338AF261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AF5A41-A998-3791-5CCA-EAB186F619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BB8CD-67B8-400C-AF0F-E0771E2D11C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7580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C48BD-EF12-8F53-C14E-C195DB1D1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9DC3F-77C3-02C0-5EFD-E2F2BE775B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327A18-09A0-30BA-4E70-9FA8A691FE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E8B6DE-EF21-81BE-DCB0-80325431D1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BB8CD-67B8-400C-AF0F-E0771E2D11C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455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65DB4-429C-7179-A01A-5D4C526A1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6888C-9CBA-74F8-CB8F-E6FB7AD580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492FA4-9837-7A3A-B36E-F5487D2750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F91E06-2B5D-3D6C-8EA3-3185DD75C4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BB8CD-67B8-400C-AF0F-E0771E2D11C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9843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CBAE6-066C-558E-A871-7B264FC9E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388A4-18A9-05E1-58D1-E795AB1A77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F8E6C7-C4E0-DF1D-75F3-C653E0470D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D58D7A-335C-B077-D86A-34E08E780D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BB8CD-67B8-400C-AF0F-E0771E2D11CC}"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1492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8E0DB-C42A-AC77-81A5-910DBC5F1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C7474-9311-AE0E-1F28-BE1D1554C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7F29F2-C5EC-2EB4-0375-35802C0D50B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C1ECF2AC-7CC5-49BD-C9B9-AA5DBA9A873F}"/>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364E7E-4266-4528-BB19-97954EA6C51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8648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5E171-324A-008F-6D01-B7A680AFB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83DCF-69B5-12E9-21E2-86F825A55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FFD7E-82E3-9265-9B20-73E3DC50C2B5}"/>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AA30AB84-2090-F29D-6CAC-514EF310F579}"/>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364E7E-4266-4528-BB19-97954EA6C51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9371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jp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Master" Target="../slideMasters/slideMaster2.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sv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4.svg"/><Relationship Id="rId12" Type="http://schemas.openxmlformats.org/officeDocument/2006/relationships/image" Target="../media/image38.svg"/><Relationship Id="rId2" Type="http://schemas.openxmlformats.org/officeDocument/2006/relationships/image" Target="../media/image30.jpeg"/><Relationship Id="rId1" Type="http://schemas.openxmlformats.org/officeDocument/2006/relationships/slideMaster" Target="../slideMasters/slideMaster2.xml"/><Relationship Id="rId6" Type="http://schemas.openxmlformats.org/officeDocument/2006/relationships/image" Target="../media/image24.sv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36.svg"/><Relationship Id="rId4" Type="http://schemas.openxmlformats.org/officeDocument/2006/relationships/image" Target="../media/image32.svg"/><Relationship Id="rId9" Type="http://schemas.openxmlformats.org/officeDocument/2006/relationships/image" Target="../media/image35.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40.jpeg"/><Relationship Id="rId1" Type="http://schemas.openxmlformats.org/officeDocument/2006/relationships/slideMaster" Target="../slideMasters/slideMaster2.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excellence.openminds.com/" TargetMode="External"/><Relationship Id="rId2" Type="http://schemas.openxmlformats.org/officeDocument/2006/relationships/hyperlink" Target="https://performance.openminds.com/" TargetMode="External"/><Relationship Id="rId1" Type="http://schemas.openxmlformats.org/officeDocument/2006/relationships/slideMaster" Target="../slideMasters/slideMaster2.xml"/><Relationship Id="rId5" Type="http://schemas.openxmlformats.org/officeDocument/2006/relationships/hyperlink" Target="https://technology.openminds.com/" TargetMode="External"/><Relationship Id="rId4" Type="http://schemas.openxmlformats.org/officeDocument/2006/relationships/hyperlink" Target="https://leadership.openminds.com/"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jpe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jpeg"/><Relationship Id="rId2" Type="http://schemas.openxmlformats.org/officeDocument/2006/relationships/image" Target="../media/image54.jpeg"/><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png"/><Relationship Id="rId1" Type="http://schemas.openxmlformats.org/officeDocument/2006/relationships/slideMaster" Target="../slideMasters/slideMaster2.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5" Type="http://schemas.openxmlformats.org/officeDocument/2006/relationships/image" Target="../media/image57.png"/><Relationship Id="rId15" Type="http://schemas.openxmlformats.org/officeDocument/2006/relationships/image" Target="../media/image67.jpeg"/><Relationship Id="rId23" Type="http://schemas.openxmlformats.org/officeDocument/2006/relationships/image" Target="../media/image75.png"/><Relationship Id="rId28" Type="http://schemas.openxmlformats.org/officeDocument/2006/relationships/image" Target="../media/image80.jpeg"/><Relationship Id="rId10" Type="http://schemas.openxmlformats.org/officeDocument/2006/relationships/image" Target="../media/image62.png"/><Relationship Id="rId19" Type="http://schemas.openxmlformats.org/officeDocument/2006/relationships/image" Target="../media/image71.jpe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www.openminds.com/" TargetMode="External"/><Relationship Id="rId2" Type="http://schemas.openxmlformats.org/officeDocument/2006/relationships/image" Target="../media/image82.png"/><Relationship Id="rId1" Type="http://schemas.openxmlformats.org/officeDocument/2006/relationships/slideMaster" Target="../slideMasters/slideMaster4.xml"/><Relationship Id="rId4" Type="http://schemas.openxmlformats.org/officeDocument/2006/relationships/hyperlink" Target="mailto:info@openminds.com"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www.openminds.com/" TargetMode="External"/><Relationship Id="rId2" Type="http://schemas.openxmlformats.org/officeDocument/2006/relationships/image" Target="../media/image83.png"/><Relationship Id="rId1" Type="http://schemas.openxmlformats.org/officeDocument/2006/relationships/slideMaster" Target="../slideMasters/slideMaster4.xml"/><Relationship Id="rId4" Type="http://schemas.openxmlformats.org/officeDocument/2006/relationships/hyperlink" Target="mailto:info@openminds.com" TargetMode="Externa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mailto:info@openminds.com" TargetMode="External"/><Relationship Id="rId2" Type="http://schemas.openxmlformats.org/officeDocument/2006/relationships/hyperlink" Target="http://www.openminds.com/" TargetMode="External"/><Relationship Id="rId1" Type="http://schemas.openxmlformats.org/officeDocument/2006/relationships/slideMaster" Target="../slideMasters/slideMaster4.xml"/><Relationship Id="rId4" Type="http://schemas.openxmlformats.org/officeDocument/2006/relationships/image" Target="../media/image84.png"/></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www.openminds.com/" TargetMode="External"/><Relationship Id="rId2" Type="http://schemas.openxmlformats.org/officeDocument/2006/relationships/image" Target="../media/image84.png"/><Relationship Id="rId1" Type="http://schemas.openxmlformats.org/officeDocument/2006/relationships/slideMaster" Target="../slideMasters/slideMaster4.xml"/><Relationship Id="rId4" Type="http://schemas.openxmlformats.org/officeDocument/2006/relationships/hyperlink" Target="mailto:info@openminds.com"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www.openminds.com/" TargetMode="External"/><Relationship Id="rId2" Type="http://schemas.openxmlformats.org/officeDocument/2006/relationships/image" Target="../media/image82.png"/><Relationship Id="rId1" Type="http://schemas.openxmlformats.org/officeDocument/2006/relationships/slideMaster" Target="../slideMasters/slideMaster4.xml"/><Relationship Id="rId4" Type="http://schemas.openxmlformats.org/officeDocument/2006/relationships/hyperlink" Target="mailto:info@openminds.com"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5.xml"/><Relationship Id="rId5" Type="http://schemas.openxmlformats.org/officeDocument/2006/relationships/hyperlink" Target="mailto:info@openminds.com" TargetMode="External"/><Relationship Id="rId4" Type="http://schemas.openxmlformats.org/officeDocument/2006/relationships/hyperlink" Target="http://www.openminds.com/" TargetMode="Externa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Master" Target="../slideMasters/slideMaster6.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slideMaster" Target="../slideMasters/slideMaster6.xml"/><Relationship Id="rId5" Type="http://schemas.openxmlformats.org/officeDocument/2006/relationships/image" Target="../media/image29.svg"/><Relationship Id="rId4" Type="http://schemas.openxmlformats.org/officeDocument/2006/relationships/image" Target="../media/image28.svg"/></Relationships>
</file>

<file path=ppt/slideLayouts/_rels/slideLayout8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7.png"/><Relationship Id="rId1" Type="http://schemas.openxmlformats.org/officeDocument/2006/relationships/slideMaster" Target="../slideMasters/slideMaster6.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4.svg"/><Relationship Id="rId12" Type="http://schemas.openxmlformats.org/officeDocument/2006/relationships/image" Target="../media/image38.svg"/><Relationship Id="rId2" Type="http://schemas.openxmlformats.org/officeDocument/2006/relationships/image" Target="../media/image30.jpeg"/><Relationship Id="rId1" Type="http://schemas.openxmlformats.org/officeDocument/2006/relationships/slideMaster" Target="../slideMasters/slideMaster6.xml"/><Relationship Id="rId6" Type="http://schemas.openxmlformats.org/officeDocument/2006/relationships/image" Target="../media/image24.svg"/><Relationship Id="rId11" Type="http://schemas.openxmlformats.org/officeDocument/2006/relationships/image" Target="../media/image37.svg"/><Relationship Id="rId5" Type="http://schemas.openxmlformats.org/officeDocument/2006/relationships/image" Target="../media/image91.svg"/><Relationship Id="rId10" Type="http://schemas.openxmlformats.org/officeDocument/2006/relationships/image" Target="../media/image36.svg"/><Relationship Id="rId4" Type="http://schemas.openxmlformats.org/officeDocument/2006/relationships/image" Target="../media/image32.svg"/><Relationship Id="rId9" Type="http://schemas.openxmlformats.org/officeDocument/2006/relationships/image" Target="../media/image35.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40.jpeg"/><Relationship Id="rId1" Type="http://schemas.openxmlformats.org/officeDocument/2006/relationships/slideMaster" Target="../slideMasters/slideMaster6.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s://excellence.openminds.com/" TargetMode="External"/><Relationship Id="rId2" Type="http://schemas.openxmlformats.org/officeDocument/2006/relationships/hyperlink" Target="https://performance.openminds.com/" TargetMode="External"/><Relationship Id="rId1" Type="http://schemas.openxmlformats.org/officeDocument/2006/relationships/slideMaster" Target="../slideMasters/slideMaster6.xml"/><Relationship Id="rId5" Type="http://schemas.openxmlformats.org/officeDocument/2006/relationships/hyperlink" Target="https://technology.openminds.com/" TargetMode="External"/><Relationship Id="rId4" Type="http://schemas.openxmlformats.org/officeDocument/2006/relationships/hyperlink" Target="https://leadership.openminds.com/" TargetMode="Externa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Master" Target="../slideMasters/slideMaster6.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chart" Target="../charts/chart3.xml"/><Relationship Id="rId7" Type="http://schemas.openxmlformats.org/officeDocument/2006/relationships/image" Target="../media/image105.png"/><Relationship Id="rId2" Type="http://schemas.openxmlformats.org/officeDocument/2006/relationships/chart" Target="../charts/chart2.xml"/><Relationship Id="rId1" Type="http://schemas.openxmlformats.org/officeDocument/2006/relationships/slideMaster" Target="../slideMasters/slideMaster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Layouts/_rels/slideLayout8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Master" Target="../slideMasters/slideMaster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Master" Target="../slideMasters/slideMaster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Master" Target="../slideMasters/slideMaster6.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image" Target="../media/image110.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jpe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jpeg"/><Relationship Id="rId2" Type="http://schemas.openxmlformats.org/officeDocument/2006/relationships/image" Target="../media/image54.jpeg"/><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png"/><Relationship Id="rId1" Type="http://schemas.openxmlformats.org/officeDocument/2006/relationships/slideMaster" Target="../slideMasters/slideMaster6.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5" Type="http://schemas.openxmlformats.org/officeDocument/2006/relationships/image" Target="../media/image57.png"/><Relationship Id="rId15" Type="http://schemas.openxmlformats.org/officeDocument/2006/relationships/image" Target="../media/image67.jpeg"/><Relationship Id="rId23" Type="http://schemas.openxmlformats.org/officeDocument/2006/relationships/image" Target="../media/image75.png"/><Relationship Id="rId28" Type="http://schemas.openxmlformats.org/officeDocument/2006/relationships/image" Target="../media/image80.jpeg"/><Relationship Id="rId10" Type="http://schemas.openxmlformats.org/officeDocument/2006/relationships/image" Target="../media/image62.png"/><Relationship Id="rId19" Type="http://schemas.openxmlformats.org/officeDocument/2006/relationships/image" Target="../media/image71.jpe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s>
</file>

<file path=ppt/slideLayouts/_rels/slideLayout93.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130.png"/><Relationship Id="rId26" Type="http://schemas.openxmlformats.org/officeDocument/2006/relationships/image" Target="../media/image138.jpeg"/><Relationship Id="rId39" Type="http://schemas.openxmlformats.org/officeDocument/2006/relationships/image" Target="../media/image151.png"/><Relationship Id="rId21" Type="http://schemas.openxmlformats.org/officeDocument/2006/relationships/image" Target="../media/image133.png"/><Relationship Id="rId34" Type="http://schemas.openxmlformats.org/officeDocument/2006/relationships/image" Target="../media/image146.png"/><Relationship Id="rId42" Type="http://schemas.openxmlformats.org/officeDocument/2006/relationships/image" Target="../media/image154.png"/><Relationship Id="rId47" Type="http://schemas.openxmlformats.org/officeDocument/2006/relationships/image" Target="../media/image159.jpeg"/><Relationship Id="rId7" Type="http://schemas.openxmlformats.org/officeDocument/2006/relationships/image" Target="../media/image119.png"/><Relationship Id="rId2" Type="http://schemas.openxmlformats.org/officeDocument/2006/relationships/image" Target="../media/image114.png"/><Relationship Id="rId16" Type="http://schemas.openxmlformats.org/officeDocument/2006/relationships/image" Target="../media/image128.jpeg"/><Relationship Id="rId29" Type="http://schemas.openxmlformats.org/officeDocument/2006/relationships/image" Target="../media/image141.jpeg"/><Relationship Id="rId11" Type="http://schemas.openxmlformats.org/officeDocument/2006/relationships/image" Target="../media/image123.png"/><Relationship Id="rId24" Type="http://schemas.openxmlformats.org/officeDocument/2006/relationships/image" Target="../media/image136.png"/><Relationship Id="rId32" Type="http://schemas.openxmlformats.org/officeDocument/2006/relationships/image" Target="../media/image144.png"/><Relationship Id="rId37" Type="http://schemas.openxmlformats.org/officeDocument/2006/relationships/image" Target="../media/image149.png"/><Relationship Id="rId40" Type="http://schemas.openxmlformats.org/officeDocument/2006/relationships/image" Target="../media/image152.jpeg"/><Relationship Id="rId45" Type="http://schemas.openxmlformats.org/officeDocument/2006/relationships/image" Target="../media/image157.png"/><Relationship Id="rId5"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135.jpeg"/><Relationship Id="rId28" Type="http://schemas.openxmlformats.org/officeDocument/2006/relationships/image" Target="../media/image140.png"/><Relationship Id="rId36" Type="http://schemas.openxmlformats.org/officeDocument/2006/relationships/image" Target="../media/image148.png"/><Relationship Id="rId49" Type="http://schemas.openxmlformats.org/officeDocument/2006/relationships/image" Target="../media/image161.jpeg"/><Relationship Id="rId10" Type="http://schemas.openxmlformats.org/officeDocument/2006/relationships/image" Target="../media/image122.png"/><Relationship Id="rId19" Type="http://schemas.openxmlformats.org/officeDocument/2006/relationships/image" Target="../media/image131.png"/><Relationship Id="rId31" Type="http://schemas.openxmlformats.org/officeDocument/2006/relationships/image" Target="../media/image143.png"/><Relationship Id="rId44" Type="http://schemas.openxmlformats.org/officeDocument/2006/relationships/image" Target="../media/image156.jpeg"/><Relationship Id="rId4" Type="http://schemas.openxmlformats.org/officeDocument/2006/relationships/image" Target="../media/image116.png"/><Relationship Id="rId9" Type="http://schemas.openxmlformats.org/officeDocument/2006/relationships/image" Target="../media/image121.jpe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png"/><Relationship Id="rId30" Type="http://schemas.openxmlformats.org/officeDocument/2006/relationships/image" Target="../media/image142.png"/><Relationship Id="rId35" Type="http://schemas.openxmlformats.org/officeDocument/2006/relationships/image" Target="../media/image147.png"/><Relationship Id="rId43" Type="http://schemas.openxmlformats.org/officeDocument/2006/relationships/image" Target="../media/image155.jpeg"/><Relationship Id="rId48" Type="http://schemas.openxmlformats.org/officeDocument/2006/relationships/image" Target="../media/image160.png"/><Relationship Id="rId8" Type="http://schemas.openxmlformats.org/officeDocument/2006/relationships/image" Target="../media/image120.jpeg"/><Relationship Id="rId3" Type="http://schemas.openxmlformats.org/officeDocument/2006/relationships/image" Target="../media/image115.pn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33" Type="http://schemas.openxmlformats.org/officeDocument/2006/relationships/image" Target="../media/image145.png"/><Relationship Id="rId38" Type="http://schemas.openxmlformats.org/officeDocument/2006/relationships/image" Target="../media/image150.gif"/><Relationship Id="rId46" Type="http://schemas.openxmlformats.org/officeDocument/2006/relationships/image" Target="../media/image158.png"/><Relationship Id="rId20" Type="http://schemas.openxmlformats.org/officeDocument/2006/relationships/image" Target="../media/image132.png"/><Relationship Id="rId41" Type="http://schemas.openxmlformats.org/officeDocument/2006/relationships/image" Target="../media/image153.png"/><Relationship Id="rId1" Type="http://schemas.openxmlformats.org/officeDocument/2006/relationships/slideMaster" Target="../slideMasters/slideMaster6.xml"/><Relationship Id="rId6" Type="http://schemas.openxmlformats.org/officeDocument/2006/relationships/image" Target="../media/image118.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 Bulleted Lis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7" name="Content Placeholder 2">
            <a:extLst>
              <a:ext uri="{FF2B5EF4-FFF2-40B4-BE49-F238E27FC236}">
                <a16:creationId xmlns:a16="http://schemas.microsoft.com/office/drawing/2014/main" id="{EDD069A5-AC05-44FC-A826-A2C46572307A}"/>
              </a:ext>
            </a:extLst>
          </p:cNvPr>
          <p:cNvSpPr>
            <a:spLocks noGrp="1"/>
          </p:cNvSpPr>
          <p:nvPr>
            <p:ph idx="1"/>
          </p:nvPr>
        </p:nvSpPr>
        <p:spPr>
          <a:xfrm>
            <a:off x="600075" y="1609725"/>
            <a:ext cx="10991850" cy="4345094"/>
          </a:xfrm>
          <a:prstGeom prst="rect">
            <a:avLst/>
          </a:prstGeom>
        </p:spPr>
        <p:txBody>
          <a:bodyPr>
            <a:normAutofit/>
          </a:bodyPr>
          <a:lstStyle>
            <a:lvl1pPr marL="274320" indent="-274320">
              <a:lnSpc>
                <a:spcPct val="100000"/>
              </a:lnSpc>
              <a:defRPr sz="2400">
                <a:solidFill>
                  <a:schemeClr val="tx1"/>
                </a:solidFill>
              </a:defRPr>
            </a:lvl1pPr>
            <a:lvl2pPr marL="548640" indent="-274320">
              <a:lnSpc>
                <a:spcPct val="100000"/>
              </a:lnSpc>
              <a:buSzPct val="111000"/>
              <a:buFont typeface="Arial" panose="020B0604020202020204" pitchFamily="34" charset="0"/>
              <a:buChar char="•"/>
              <a:defRPr sz="2000">
                <a:solidFill>
                  <a:schemeClr val="tx1"/>
                </a:solidFill>
              </a:defRPr>
            </a:lvl2pPr>
            <a:lvl3pPr marL="822960" indent="-274320">
              <a:lnSpc>
                <a:spcPct val="100000"/>
              </a:lnSpc>
              <a:buFont typeface="Courier New" panose="02070309020205020404" pitchFamily="49" charset="0"/>
              <a:buChar char="o"/>
              <a:defRPr sz="1600">
                <a:solidFill>
                  <a:schemeClr val="tx1"/>
                </a:solidFill>
              </a:defRPr>
            </a:lvl3pPr>
            <a:lvl4pPr marL="1097280" indent="-274320">
              <a:lnSpc>
                <a:spcPct val="100000"/>
              </a:lnSpc>
              <a:buFont typeface="Arial" panose="020B0604020202020204" pitchFamily="34" charset="0"/>
              <a:buChar char="–"/>
              <a:defRPr sz="1400">
                <a:solidFill>
                  <a:schemeClr val="tx1"/>
                </a:solidFill>
              </a:defRPr>
            </a:lvl4pPr>
            <a:lvl5pPr marL="1371600" indent="-274320">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C1AE241-F9B6-4232-A0D9-9F6BA4FA86B3}"/>
              </a:ext>
            </a:extLst>
          </p:cNvPr>
          <p:cNvSpPr>
            <a:spLocks noGrp="1"/>
          </p:cNvSpPr>
          <p:nvPr>
            <p:ph type="title" hasCustomPrompt="1"/>
          </p:nvPr>
        </p:nvSpPr>
        <p:spPr>
          <a:xfrm>
            <a:off x="600075" y="372328"/>
            <a:ext cx="109918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Tree>
    <p:extLst>
      <p:ext uri="{BB962C8B-B14F-4D97-AF65-F5344CB8AC3E}">
        <p14:creationId xmlns:p14="http://schemas.microsoft.com/office/powerpoint/2010/main" val="286667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ader + Two Content Sections + Teal Subheads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8" name="Title 7">
            <a:extLst>
              <a:ext uri="{FF2B5EF4-FFF2-40B4-BE49-F238E27FC236}">
                <a16:creationId xmlns:a16="http://schemas.microsoft.com/office/drawing/2014/main" id="{E449FA9A-C3EC-4DCF-95CE-54322383443E}"/>
              </a:ext>
            </a:extLst>
          </p:cNvPr>
          <p:cNvSpPr>
            <a:spLocks noGrp="1"/>
          </p:cNvSpPr>
          <p:nvPr>
            <p:ph type="title" hasCustomPrompt="1"/>
          </p:nvPr>
        </p:nvSpPr>
        <p:spPr>
          <a:xfrm>
            <a:off x="600074" y="507350"/>
            <a:ext cx="10991849" cy="710175"/>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24BA318E-B25D-4026-9E37-6557A44832B8}"/>
              </a:ext>
            </a:extLst>
          </p:cNvPr>
          <p:cNvSpPr>
            <a:spLocks noGrp="1"/>
          </p:cNvSpPr>
          <p:nvPr>
            <p:ph type="body" idx="1" hasCustomPrompt="1"/>
          </p:nvPr>
        </p:nvSpPr>
        <p:spPr>
          <a:xfrm>
            <a:off x="600074" y="1418786"/>
            <a:ext cx="5303520" cy="736282"/>
          </a:xfrm>
          <a:prstGeom prst="rect">
            <a:avLst/>
          </a:prstGeom>
          <a:solidFill>
            <a:schemeClr val="accent1"/>
          </a:solidFill>
        </p:spPr>
        <p:txBody>
          <a:bodyPr lIns="91440" rIns="91440" anchor="ctr">
            <a:noAutofit/>
          </a:bodyPr>
          <a:lstStyle>
            <a:lvl1pPr marL="91440" indent="0">
              <a:buNone/>
              <a:defRPr sz="18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4">
            <a:extLst>
              <a:ext uri="{FF2B5EF4-FFF2-40B4-BE49-F238E27FC236}">
                <a16:creationId xmlns:a16="http://schemas.microsoft.com/office/drawing/2014/main" id="{8D5F90D2-4457-4E80-9777-5A0BBF4C6757}"/>
              </a:ext>
            </a:extLst>
          </p:cNvPr>
          <p:cNvSpPr>
            <a:spLocks noGrp="1"/>
          </p:cNvSpPr>
          <p:nvPr>
            <p:ph type="body" sz="quarter" idx="3" hasCustomPrompt="1"/>
          </p:nvPr>
        </p:nvSpPr>
        <p:spPr>
          <a:xfrm>
            <a:off x="6286500" y="1418786"/>
            <a:ext cx="5303520" cy="736282"/>
          </a:xfrm>
          <a:prstGeom prst="rect">
            <a:avLst/>
          </a:prstGeom>
          <a:solidFill>
            <a:schemeClr val="accent1"/>
          </a:solidFill>
        </p:spPr>
        <p:txBody>
          <a:bodyPr lIns="91440" rIns="91440" anchor="ctr">
            <a:noAutofit/>
          </a:bodyPr>
          <a:lstStyle>
            <a:lvl1pPr marL="91440" indent="0">
              <a:buNone/>
              <a:defRPr sz="18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2">
            <a:extLst>
              <a:ext uri="{FF2B5EF4-FFF2-40B4-BE49-F238E27FC236}">
                <a16:creationId xmlns:a16="http://schemas.microsoft.com/office/drawing/2014/main" id="{BA2778A3-AAE2-863F-F465-2729CF9282CE}"/>
              </a:ext>
            </a:extLst>
          </p:cNvPr>
          <p:cNvSpPr>
            <a:spLocks noGrp="1"/>
          </p:cNvSpPr>
          <p:nvPr>
            <p:ph idx="14"/>
          </p:nvPr>
        </p:nvSpPr>
        <p:spPr>
          <a:xfrm>
            <a:off x="6288404" y="2239709"/>
            <a:ext cx="5303519" cy="3686896"/>
          </a:xfrm>
          <a:prstGeom prst="rect">
            <a:avLst/>
          </a:prstGeom>
        </p:spPr>
        <p:txBody>
          <a:bodyPr>
            <a:normAutofit/>
          </a:bodyPr>
          <a:lstStyle>
            <a:lvl1pPr marL="274320" indent="-274320">
              <a:lnSpc>
                <a:spcPct val="100000"/>
              </a:lnSpc>
              <a:buClr>
                <a:schemeClr val="accent1"/>
              </a:buClr>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44EFFC0-52C0-FF2A-C926-C5F1742D6B79}"/>
              </a:ext>
            </a:extLst>
          </p:cNvPr>
          <p:cNvSpPr>
            <a:spLocks noGrp="1"/>
          </p:cNvSpPr>
          <p:nvPr>
            <p:ph idx="13"/>
          </p:nvPr>
        </p:nvSpPr>
        <p:spPr>
          <a:xfrm>
            <a:off x="600075" y="2239452"/>
            <a:ext cx="5303519" cy="3686896"/>
          </a:xfrm>
          <a:prstGeom prst="rect">
            <a:avLst/>
          </a:prstGeom>
        </p:spPr>
        <p:txBody>
          <a:bodyPr>
            <a:normAutofit/>
          </a:bodyPr>
          <a:lstStyle>
            <a:lvl1pPr marL="274320" indent="-274320">
              <a:lnSpc>
                <a:spcPct val="100000"/>
              </a:lnSpc>
              <a:buClr>
                <a:schemeClr val="accent1"/>
              </a:buClr>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4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52930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600075" y="0"/>
            <a:ext cx="10991850" cy="797066"/>
          </a:xfrm>
          <a:prstGeom prst="rect">
            <a:avLst/>
          </a:prstGeom>
        </p:spPr>
        <p:txBody>
          <a:bodyPr anchor="ctr">
            <a:noAutofit/>
          </a:bodyPr>
          <a:lstStyle>
            <a:lvl1pPr marL="0" algn="ctr">
              <a:lnSpc>
                <a:spcPct val="100000"/>
              </a:lnSpc>
              <a:defRPr sz="2800" b="1">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EC1845EA-A549-4392-94EF-A70BAF4D846A}"/>
              </a:ext>
            </a:extLst>
          </p:cNvPr>
          <p:cNvSpPr>
            <a:spLocks noGrp="1"/>
          </p:cNvSpPr>
          <p:nvPr>
            <p:ph idx="1"/>
          </p:nvPr>
        </p:nvSpPr>
        <p:spPr>
          <a:xfrm>
            <a:off x="600075" y="1190625"/>
            <a:ext cx="10991850" cy="4764194"/>
          </a:xfrm>
          <a:prstGeom prst="rect">
            <a:avLst/>
          </a:prstGeom>
        </p:spPr>
        <p:txBody>
          <a:bodyPr>
            <a:normAutofit/>
          </a:bodyPr>
          <a:lstStyle>
            <a:lvl1pPr>
              <a:lnSpc>
                <a:spcPct val="100000"/>
              </a:lnSpc>
              <a:defRPr sz="2400">
                <a:solidFill>
                  <a:schemeClr val="tx1"/>
                </a:solidFill>
              </a:defRPr>
            </a:lvl1pPr>
            <a:lvl2pPr marL="396875" indent="-163513">
              <a:lnSpc>
                <a:spcPct val="100000"/>
              </a:lnSpc>
              <a:buSzPct val="111000"/>
              <a:buFont typeface="Arial" panose="020B0604020202020204" pitchFamily="34" charset="0"/>
              <a:buChar char="•"/>
              <a:defRPr sz="2000">
                <a:solidFill>
                  <a:schemeClr val="tx1"/>
                </a:solidFill>
              </a:defRPr>
            </a:lvl2pPr>
            <a:lvl3pPr marL="594360" indent="-173038">
              <a:lnSpc>
                <a:spcPct val="100000"/>
              </a:lnSpc>
              <a:buFont typeface="Courier New" panose="02070309020205020404" pitchFamily="49" charset="0"/>
              <a:buChar char="o"/>
              <a:defRPr sz="1600">
                <a:solidFill>
                  <a:schemeClr val="tx1"/>
                </a:solidFill>
              </a:defRPr>
            </a:lvl3pPr>
            <a:lvl4pPr marL="801688" indent="-171450">
              <a:lnSpc>
                <a:spcPct val="100000"/>
              </a:lnSpc>
              <a:buFont typeface="Arial" panose="020B0604020202020204" pitchFamily="34" charset="0"/>
              <a:buChar char="–"/>
              <a:defRPr sz="1400">
                <a:solidFill>
                  <a:schemeClr val="tx1"/>
                </a:solidFill>
              </a:defRPr>
            </a:lvl4pPr>
            <a:lvl5pPr marL="974725" indent="-173038">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3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1"/>
            <a:ext cx="12192000" cy="1196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600075" y="1"/>
            <a:ext cx="10991850" cy="1190624"/>
          </a:xfrm>
          <a:prstGeom prst="rect">
            <a:avLst/>
          </a:prstGeom>
        </p:spPr>
        <p:txBody>
          <a:bodyPr anchor="ctr">
            <a:noAutofit/>
          </a:bodyPr>
          <a:lstStyle>
            <a:lvl1pPr marL="0" algn="ctr">
              <a:lnSpc>
                <a:spcPct val="100000"/>
              </a:lnSpc>
              <a:defRPr sz="2800" b="1">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D25A7574-7ED5-4E9D-A0A6-0D86BECA224F}"/>
              </a:ext>
            </a:extLst>
          </p:cNvPr>
          <p:cNvSpPr>
            <a:spLocks noGrp="1"/>
          </p:cNvSpPr>
          <p:nvPr>
            <p:ph idx="1"/>
          </p:nvPr>
        </p:nvSpPr>
        <p:spPr>
          <a:xfrm>
            <a:off x="600075" y="1576873"/>
            <a:ext cx="10991850" cy="4377946"/>
          </a:xfrm>
          <a:prstGeom prst="rect">
            <a:avLst/>
          </a:prstGeom>
        </p:spPr>
        <p:txBody>
          <a:bodyPr>
            <a:normAutofit/>
          </a:bodyPr>
          <a:lstStyle>
            <a:lvl1pPr>
              <a:lnSpc>
                <a:spcPct val="100000"/>
              </a:lnSpc>
              <a:defRPr sz="2400">
                <a:solidFill>
                  <a:schemeClr val="tx1"/>
                </a:solidFill>
              </a:defRPr>
            </a:lvl1pPr>
            <a:lvl2pPr marL="396875" indent="-163513">
              <a:lnSpc>
                <a:spcPct val="100000"/>
              </a:lnSpc>
              <a:buSzPct val="111000"/>
              <a:buFont typeface="Arial" panose="020B0604020202020204" pitchFamily="34" charset="0"/>
              <a:buChar char="•"/>
              <a:defRPr sz="2000">
                <a:solidFill>
                  <a:schemeClr val="tx1"/>
                </a:solidFill>
              </a:defRPr>
            </a:lvl2pPr>
            <a:lvl3pPr marL="594360" indent="-173038">
              <a:lnSpc>
                <a:spcPct val="100000"/>
              </a:lnSpc>
              <a:buFont typeface="Courier New" panose="02070309020205020404" pitchFamily="49" charset="0"/>
              <a:buChar char="o"/>
              <a:defRPr sz="1600">
                <a:solidFill>
                  <a:schemeClr val="tx1"/>
                </a:solidFill>
              </a:defRPr>
            </a:lvl3pPr>
            <a:lvl4pPr marL="801688" indent="-171450">
              <a:lnSpc>
                <a:spcPct val="100000"/>
              </a:lnSpc>
              <a:buFont typeface="Arial" panose="020B0604020202020204" pitchFamily="34" charset="0"/>
              <a:buChar char="–"/>
              <a:defRPr sz="1400">
                <a:solidFill>
                  <a:schemeClr val="tx1"/>
                </a:solidFill>
              </a:defRPr>
            </a:lvl4pPr>
            <a:lvl5pPr marL="974725" indent="-173038">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5829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Header + Two Content Sections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0074" y="507350"/>
            <a:ext cx="10991849" cy="710175"/>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600074" y="1419225"/>
            <a:ext cx="5303520" cy="4449869"/>
          </a:xfrm>
          <a:prstGeom prst="rect">
            <a:avLst/>
          </a:prstGeom>
        </p:spPr>
        <p:txBody>
          <a:bodyPr/>
          <a:lstStyle>
            <a:lvl1pPr>
              <a:lnSpc>
                <a:spcPct val="100000"/>
              </a:lnSpc>
              <a:buClr>
                <a:schemeClr val="accent2"/>
              </a:buClr>
              <a:defRPr sz="2000">
                <a:solidFill>
                  <a:schemeClr val="tx1"/>
                </a:solidFill>
              </a:defRPr>
            </a:lvl1pPr>
            <a:lvl2pPr>
              <a:lnSpc>
                <a:spcPct val="100000"/>
              </a:lnSpc>
              <a:defRPr sz="1800">
                <a:solidFill>
                  <a:schemeClr val="tx1"/>
                </a:solidFill>
              </a:defRPr>
            </a:lvl2pPr>
            <a:lvl3pPr marL="566928" indent="-182880">
              <a:lnSpc>
                <a:spcPct val="100000"/>
              </a:lnSpc>
              <a:buFont typeface="Courier New" panose="02070309020205020404" pitchFamily="49" charset="0"/>
              <a:buChar char="o"/>
              <a:defRPr sz="1400">
                <a:solidFill>
                  <a:schemeClr val="tx1"/>
                </a:solidFill>
              </a:defRPr>
            </a:lvl3pPr>
            <a:lvl4pPr marL="749808" indent="-182880">
              <a:lnSpc>
                <a:spcPct val="100000"/>
              </a:lnSpc>
              <a:buFont typeface="Arial" panose="020B0604020202020204" pitchFamily="34" charset="0"/>
              <a:buChar char="‒"/>
              <a:defRPr sz="1200">
                <a:solidFill>
                  <a:schemeClr val="tx1"/>
                </a:solidFill>
              </a:defRPr>
            </a:lvl4pPr>
            <a:lvl5pPr marL="932688" indent="-182880">
              <a:lnSpc>
                <a:spcPct val="100000"/>
              </a:lnSpc>
              <a:buFont typeface="Arial" panose="020B0604020202020204"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6500" y="1419225"/>
            <a:ext cx="5305423" cy="4449870"/>
          </a:xfrm>
          <a:prstGeom prst="rect">
            <a:avLst/>
          </a:prstGeom>
        </p:spPr>
        <p:txBody>
          <a:bodyPr/>
          <a:lstStyle>
            <a:lvl1pPr>
              <a:lnSpc>
                <a:spcPct val="100000"/>
              </a:lnSpc>
              <a:defRPr sz="2000">
                <a:solidFill>
                  <a:schemeClr val="tx1"/>
                </a:solidFill>
              </a:defRPr>
            </a:lvl1pPr>
            <a:lvl2pPr>
              <a:lnSpc>
                <a:spcPct val="100000"/>
              </a:lnSpc>
              <a:defRPr sz="1800">
                <a:solidFill>
                  <a:schemeClr val="tx1"/>
                </a:solidFill>
              </a:defRPr>
            </a:lvl2pPr>
            <a:lvl3pPr marL="566928" indent="-182880">
              <a:lnSpc>
                <a:spcPct val="100000"/>
              </a:lnSpc>
              <a:buFont typeface="Courier New" panose="02070309020205020404" pitchFamily="49" charset="0"/>
              <a:buChar char="o"/>
              <a:defRPr sz="1400">
                <a:solidFill>
                  <a:schemeClr val="tx1"/>
                </a:solidFill>
              </a:defRPr>
            </a:lvl3pPr>
            <a:lvl4pPr marL="749808" indent="-182880">
              <a:lnSpc>
                <a:spcPct val="100000"/>
              </a:lnSpc>
              <a:buFont typeface="Arial" panose="020B0604020202020204" pitchFamily="34" charset="0"/>
              <a:buChar char="‒"/>
              <a:defRPr sz="1200">
                <a:solidFill>
                  <a:schemeClr val="tx1"/>
                </a:solidFill>
              </a:defRPr>
            </a:lvl4pPr>
            <a:lvl5pPr marL="932688" indent="-182880">
              <a:lnSpc>
                <a:spcPct val="100000"/>
              </a:lnSpc>
              <a:buFont typeface="Arial" panose="020B0604020202020204"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33273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Header + Two Content Sections + Navy Subheads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2">
            <a:extLst>
              <a:ext uri="{FF2B5EF4-FFF2-40B4-BE49-F238E27FC236}">
                <a16:creationId xmlns:a16="http://schemas.microsoft.com/office/drawing/2014/main" id="{BDDD6D6A-23E7-4818-9ED9-50E40A80A674}"/>
              </a:ext>
            </a:extLst>
          </p:cNvPr>
          <p:cNvSpPr>
            <a:spLocks noGrp="1"/>
          </p:cNvSpPr>
          <p:nvPr>
            <p:ph type="body" idx="1" hasCustomPrompt="1"/>
          </p:nvPr>
        </p:nvSpPr>
        <p:spPr>
          <a:xfrm>
            <a:off x="600074" y="1418786"/>
            <a:ext cx="5303520" cy="736282"/>
          </a:xfrm>
          <a:prstGeom prst="rect">
            <a:avLst/>
          </a:prstGeom>
          <a:solidFill>
            <a:schemeClr val="tx1"/>
          </a:solidFill>
        </p:spPr>
        <p:txBody>
          <a:bodyPr lIns="91440" rIns="91440" anchor="ctr">
            <a:noAutofit/>
          </a:bodyPr>
          <a:lstStyle>
            <a:lvl1pPr marL="91440" indent="0">
              <a:buNone/>
              <a:defRPr sz="18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C89A1A30-4E74-4A24-9F75-08AB8A4F13F7}"/>
              </a:ext>
            </a:extLst>
          </p:cNvPr>
          <p:cNvSpPr>
            <a:spLocks noGrp="1"/>
          </p:cNvSpPr>
          <p:nvPr>
            <p:ph type="body" sz="quarter" idx="3" hasCustomPrompt="1"/>
          </p:nvPr>
        </p:nvSpPr>
        <p:spPr>
          <a:xfrm>
            <a:off x="6286500" y="1418786"/>
            <a:ext cx="5303520" cy="736282"/>
          </a:xfrm>
          <a:prstGeom prst="rect">
            <a:avLst/>
          </a:prstGeom>
          <a:solidFill>
            <a:schemeClr val="tx1"/>
          </a:solidFill>
        </p:spPr>
        <p:txBody>
          <a:bodyPr lIns="91440" rIns="91440" anchor="ctr">
            <a:noAutofit/>
          </a:bodyPr>
          <a:lstStyle>
            <a:lvl1pPr marL="91440" indent="0">
              <a:buNone/>
              <a:defRPr sz="18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itle 7">
            <a:extLst>
              <a:ext uri="{FF2B5EF4-FFF2-40B4-BE49-F238E27FC236}">
                <a16:creationId xmlns:a16="http://schemas.microsoft.com/office/drawing/2014/main" id="{ECFA74A2-EC61-4985-AAF9-A6C3CF73B653}"/>
              </a:ext>
            </a:extLst>
          </p:cNvPr>
          <p:cNvSpPr>
            <a:spLocks noGrp="1"/>
          </p:cNvSpPr>
          <p:nvPr>
            <p:ph type="title" hasCustomPrompt="1"/>
          </p:nvPr>
        </p:nvSpPr>
        <p:spPr>
          <a:xfrm>
            <a:off x="600074" y="507350"/>
            <a:ext cx="10991849" cy="710175"/>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630E16D0-3C01-4E21-97CF-B5214EB23DD8}"/>
              </a:ext>
            </a:extLst>
          </p:cNvPr>
          <p:cNvSpPr>
            <a:spLocks noGrp="1"/>
          </p:cNvSpPr>
          <p:nvPr>
            <p:ph sz="half" idx="14"/>
          </p:nvPr>
        </p:nvSpPr>
        <p:spPr>
          <a:xfrm>
            <a:off x="600074" y="2228850"/>
            <a:ext cx="5303520" cy="3754544"/>
          </a:xfrm>
          <a:prstGeom prst="rect">
            <a:avLst/>
          </a:prstGeom>
        </p:spPr>
        <p:txBody>
          <a:bodyPr/>
          <a:lstStyle>
            <a:lvl1pPr>
              <a:lnSpc>
                <a:spcPct val="100000"/>
              </a:lnSpc>
              <a:buClr>
                <a:schemeClr val="accent2"/>
              </a:buClr>
              <a:defRPr sz="2000">
                <a:solidFill>
                  <a:schemeClr val="tx1"/>
                </a:solidFill>
              </a:defRPr>
            </a:lvl1pPr>
            <a:lvl2pPr>
              <a:lnSpc>
                <a:spcPct val="100000"/>
              </a:lnSpc>
              <a:defRPr sz="1800">
                <a:solidFill>
                  <a:schemeClr val="tx1"/>
                </a:solidFill>
              </a:defRPr>
            </a:lvl2pPr>
            <a:lvl3pPr marL="566928" indent="-182880">
              <a:lnSpc>
                <a:spcPct val="100000"/>
              </a:lnSpc>
              <a:buFont typeface="Courier New" panose="02070309020205020404" pitchFamily="49" charset="0"/>
              <a:buChar char="o"/>
              <a:defRPr sz="1400">
                <a:solidFill>
                  <a:schemeClr val="tx1"/>
                </a:solidFill>
              </a:defRPr>
            </a:lvl3pPr>
            <a:lvl4pPr marL="749808" indent="-182880">
              <a:lnSpc>
                <a:spcPct val="100000"/>
              </a:lnSpc>
              <a:buFont typeface="Arial" panose="020B0604020202020204" pitchFamily="34" charset="0"/>
              <a:buChar char="‒"/>
              <a:defRPr sz="1200">
                <a:solidFill>
                  <a:schemeClr val="tx1"/>
                </a:solidFill>
              </a:defRPr>
            </a:lvl4pPr>
            <a:lvl5pPr marL="932688" indent="-182880">
              <a:lnSpc>
                <a:spcPct val="100000"/>
              </a:lnSpc>
              <a:buFont typeface="Arial" panose="020B0604020202020204"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9476F7C9-9460-4E9C-A242-71B5924A82D8}"/>
              </a:ext>
            </a:extLst>
          </p:cNvPr>
          <p:cNvSpPr>
            <a:spLocks noGrp="1"/>
          </p:cNvSpPr>
          <p:nvPr>
            <p:ph sz="half" idx="15"/>
          </p:nvPr>
        </p:nvSpPr>
        <p:spPr>
          <a:xfrm>
            <a:off x="6286500" y="2228850"/>
            <a:ext cx="5305423" cy="3754544"/>
          </a:xfrm>
          <a:prstGeom prst="rect">
            <a:avLst/>
          </a:prstGeom>
        </p:spPr>
        <p:txBody>
          <a:bodyPr/>
          <a:lstStyle>
            <a:lvl1pPr>
              <a:lnSpc>
                <a:spcPct val="100000"/>
              </a:lnSpc>
              <a:defRPr sz="2000">
                <a:solidFill>
                  <a:schemeClr val="tx1"/>
                </a:solidFill>
              </a:defRPr>
            </a:lvl1pPr>
            <a:lvl2pPr>
              <a:lnSpc>
                <a:spcPct val="100000"/>
              </a:lnSpc>
              <a:defRPr sz="1800">
                <a:solidFill>
                  <a:schemeClr val="tx1"/>
                </a:solidFill>
              </a:defRPr>
            </a:lvl2pPr>
            <a:lvl3pPr marL="566928" indent="-182880">
              <a:lnSpc>
                <a:spcPct val="100000"/>
              </a:lnSpc>
              <a:buFont typeface="Courier New" panose="02070309020205020404" pitchFamily="49" charset="0"/>
              <a:buChar char="o"/>
              <a:defRPr sz="1400">
                <a:solidFill>
                  <a:schemeClr val="tx1"/>
                </a:solidFill>
              </a:defRPr>
            </a:lvl3pPr>
            <a:lvl4pPr marL="749808" indent="-182880">
              <a:lnSpc>
                <a:spcPct val="100000"/>
              </a:lnSpc>
              <a:buFont typeface="Arial" panose="020B0604020202020204" pitchFamily="34" charset="0"/>
              <a:buChar char="‒"/>
              <a:defRPr sz="1200">
                <a:solidFill>
                  <a:schemeClr val="tx1"/>
                </a:solidFill>
              </a:defRPr>
            </a:lvl4pPr>
            <a:lvl5pPr marL="932688" indent="-182880">
              <a:lnSpc>
                <a:spcPct val="100000"/>
              </a:lnSpc>
              <a:buFont typeface="Arial" panose="020B0604020202020204"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868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Header + Two Content Sections + Teal Subheads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E449FA9A-C3EC-4DCF-95CE-54322383443E}"/>
              </a:ext>
            </a:extLst>
          </p:cNvPr>
          <p:cNvSpPr>
            <a:spLocks noGrp="1"/>
          </p:cNvSpPr>
          <p:nvPr>
            <p:ph type="title" hasCustomPrompt="1"/>
          </p:nvPr>
        </p:nvSpPr>
        <p:spPr>
          <a:xfrm>
            <a:off x="600074" y="507350"/>
            <a:ext cx="10991849" cy="710175"/>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24BA318E-B25D-4026-9E37-6557A44832B8}"/>
              </a:ext>
            </a:extLst>
          </p:cNvPr>
          <p:cNvSpPr>
            <a:spLocks noGrp="1"/>
          </p:cNvSpPr>
          <p:nvPr>
            <p:ph type="body" idx="1" hasCustomPrompt="1"/>
          </p:nvPr>
        </p:nvSpPr>
        <p:spPr>
          <a:xfrm>
            <a:off x="600074" y="1418786"/>
            <a:ext cx="5303520" cy="736282"/>
          </a:xfrm>
          <a:prstGeom prst="rect">
            <a:avLst/>
          </a:prstGeom>
          <a:solidFill>
            <a:schemeClr val="accent1"/>
          </a:solidFill>
        </p:spPr>
        <p:txBody>
          <a:bodyPr lIns="91440" rIns="91440" anchor="ctr">
            <a:noAutofit/>
          </a:bodyPr>
          <a:lstStyle>
            <a:lvl1pPr marL="91440" indent="0">
              <a:buNone/>
              <a:defRPr sz="18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4">
            <a:extLst>
              <a:ext uri="{FF2B5EF4-FFF2-40B4-BE49-F238E27FC236}">
                <a16:creationId xmlns:a16="http://schemas.microsoft.com/office/drawing/2014/main" id="{8D5F90D2-4457-4E80-9777-5A0BBF4C6757}"/>
              </a:ext>
            </a:extLst>
          </p:cNvPr>
          <p:cNvSpPr>
            <a:spLocks noGrp="1"/>
          </p:cNvSpPr>
          <p:nvPr>
            <p:ph type="body" sz="quarter" idx="3" hasCustomPrompt="1"/>
          </p:nvPr>
        </p:nvSpPr>
        <p:spPr>
          <a:xfrm>
            <a:off x="6286500" y="1418786"/>
            <a:ext cx="5303520" cy="736282"/>
          </a:xfrm>
          <a:prstGeom prst="rect">
            <a:avLst/>
          </a:prstGeom>
          <a:solidFill>
            <a:schemeClr val="accent1"/>
          </a:solidFill>
        </p:spPr>
        <p:txBody>
          <a:bodyPr lIns="91440" rIns="91440" anchor="ctr">
            <a:noAutofit/>
          </a:bodyPr>
          <a:lstStyle>
            <a:lvl1pPr marL="91440" indent="0">
              <a:buNone/>
              <a:defRPr sz="18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2">
            <a:extLst>
              <a:ext uri="{FF2B5EF4-FFF2-40B4-BE49-F238E27FC236}">
                <a16:creationId xmlns:a16="http://schemas.microsoft.com/office/drawing/2014/main" id="{0FB5A44B-FE2C-439C-BC2C-AB3D649D265C}"/>
              </a:ext>
            </a:extLst>
          </p:cNvPr>
          <p:cNvSpPr>
            <a:spLocks noGrp="1"/>
          </p:cNvSpPr>
          <p:nvPr>
            <p:ph sz="half" idx="14"/>
          </p:nvPr>
        </p:nvSpPr>
        <p:spPr>
          <a:xfrm>
            <a:off x="600074" y="2228850"/>
            <a:ext cx="5303520" cy="3754544"/>
          </a:xfrm>
          <a:prstGeom prst="rect">
            <a:avLst/>
          </a:prstGeom>
        </p:spPr>
        <p:txBody>
          <a:bodyPr/>
          <a:lstStyle>
            <a:lvl1pPr>
              <a:lnSpc>
                <a:spcPct val="100000"/>
              </a:lnSpc>
              <a:buClr>
                <a:schemeClr val="accent2"/>
              </a:buClr>
              <a:defRPr sz="2000">
                <a:solidFill>
                  <a:schemeClr val="tx1"/>
                </a:solidFill>
              </a:defRPr>
            </a:lvl1pPr>
            <a:lvl2pPr>
              <a:lnSpc>
                <a:spcPct val="100000"/>
              </a:lnSpc>
              <a:defRPr sz="1800">
                <a:solidFill>
                  <a:schemeClr val="tx1"/>
                </a:solidFill>
              </a:defRPr>
            </a:lvl2pPr>
            <a:lvl3pPr marL="566928" indent="-182880">
              <a:lnSpc>
                <a:spcPct val="100000"/>
              </a:lnSpc>
              <a:buFont typeface="Courier New" panose="02070309020205020404" pitchFamily="49" charset="0"/>
              <a:buChar char="o"/>
              <a:defRPr sz="1400">
                <a:solidFill>
                  <a:schemeClr val="tx1"/>
                </a:solidFill>
              </a:defRPr>
            </a:lvl3pPr>
            <a:lvl4pPr marL="749808" indent="-182880">
              <a:lnSpc>
                <a:spcPct val="100000"/>
              </a:lnSpc>
              <a:buFont typeface="Arial" panose="020B0604020202020204" pitchFamily="34" charset="0"/>
              <a:buChar char="‒"/>
              <a:defRPr sz="1200">
                <a:solidFill>
                  <a:schemeClr val="tx1"/>
                </a:solidFill>
              </a:defRPr>
            </a:lvl4pPr>
            <a:lvl5pPr marL="932688" indent="-182880">
              <a:lnSpc>
                <a:spcPct val="100000"/>
              </a:lnSpc>
              <a:buFont typeface="Arial" panose="020B0604020202020204"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3C1E4489-DA23-441E-A0A9-F5485DF55397}"/>
              </a:ext>
            </a:extLst>
          </p:cNvPr>
          <p:cNvSpPr>
            <a:spLocks noGrp="1"/>
          </p:cNvSpPr>
          <p:nvPr>
            <p:ph sz="half" idx="15"/>
          </p:nvPr>
        </p:nvSpPr>
        <p:spPr>
          <a:xfrm>
            <a:off x="6286500" y="2228850"/>
            <a:ext cx="5305423" cy="3754544"/>
          </a:xfrm>
          <a:prstGeom prst="rect">
            <a:avLst/>
          </a:prstGeom>
        </p:spPr>
        <p:txBody>
          <a:bodyPr/>
          <a:lstStyle>
            <a:lvl1pPr>
              <a:lnSpc>
                <a:spcPct val="100000"/>
              </a:lnSpc>
              <a:defRPr sz="2000">
                <a:solidFill>
                  <a:schemeClr val="tx1"/>
                </a:solidFill>
              </a:defRPr>
            </a:lvl1pPr>
            <a:lvl2pPr>
              <a:lnSpc>
                <a:spcPct val="100000"/>
              </a:lnSpc>
              <a:defRPr sz="1800">
                <a:solidFill>
                  <a:schemeClr val="tx1"/>
                </a:solidFill>
              </a:defRPr>
            </a:lvl2pPr>
            <a:lvl3pPr marL="566928" indent="-182880">
              <a:lnSpc>
                <a:spcPct val="100000"/>
              </a:lnSpc>
              <a:buFont typeface="Courier New" panose="02070309020205020404" pitchFamily="49" charset="0"/>
              <a:buChar char="o"/>
              <a:defRPr sz="1400">
                <a:solidFill>
                  <a:schemeClr val="tx1"/>
                </a:solidFill>
              </a:defRPr>
            </a:lvl3pPr>
            <a:lvl4pPr marL="749808" indent="-182880">
              <a:lnSpc>
                <a:spcPct val="100000"/>
              </a:lnSpc>
              <a:buFont typeface="Arial" panose="020B0604020202020204" pitchFamily="34" charset="0"/>
              <a:buChar char="‒"/>
              <a:defRPr sz="1200">
                <a:solidFill>
                  <a:schemeClr val="tx1"/>
                </a:solidFill>
              </a:defRPr>
            </a:lvl4pPr>
            <a:lvl5pPr marL="932688" indent="-182880">
              <a:lnSpc>
                <a:spcPct val="100000"/>
              </a:lnSpc>
              <a:buFont typeface="Arial" panose="020B0604020202020204"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3322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79CCFC-7C70-4414-B757-B2AB769B86AF}"/>
              </a:ext>
            </a:extLst>
          </p:cNvPr>
          <p:cNvSpPr/>
          <p:nvPr userDrawn="1"/>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32728E55-4A87-48E1-9924-83A90CF53A8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5755" y="6493959"/>
            <a:ext cx="1765795" cy="270881"/>
          </a:xfrm>
          <a:prstGeom prst="rect">
            <a:avLst/>
          </a:prstGeom>
        </p:spPr>
      </p:pic>
      <p:sp>
        <p:nvSpPr>
          <p:cNvPr id="5" name="ZoneTexte 3">
            <a:extLst>
              <a:ext uri="{FF2B5EF4-FFF2-40B4-BE49-F238E27FC236}">
                <a16:creationId xmlns:a16="http://schemas.microsoft.com/office/drawing/2014/main" id="{9CF83387-F67A-4483-B4B2-5E59E786CD4F}"/>
              </a:ext>
            </a:extLst>
          </p:cNvPr>
          <p:cNvSpPr txBox="1"/>
          <p:nvPr userDrawn="1"/>
        </p:nvSpPr>
        <p:spPr>
          <a:xfrm>
            <a:off x="1602105" y="6510526"/>
            <a:ext cx="9769642" cy="296905"/>
          </a:xfrm>
          <a:prstGeom prst="rect">
            <a:avLst/>
          </a:prstGeom>
          <a:noFill/>
        </p:spPr>
        <p:txBody>
          <a:bodyPr wrap="square" lIns="80673" tIns="40337" rIns="80673" bIns="40337"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2025 </a:t>
            </a:r>
            <a:r>
              <a:rPr kumimoji="0" lang="fr-FR" sz="1400" b="0" i="1"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OPEN MINDS</a:t>
            </a:r>
          </a:p>
        </p:txBody>
      </p:sp>
      <p:sp>
        <p:nvSpPr>
          <p:cNvPr id="2" name="Title 1"/>
          <p:cNvSpPr>
            <a:spLocks noGrp="1"/>
          </p:cNvSpPr>
          <p:nvPr>
            <p:ph type="ctrTitle" hasCustomPrompt="1"/>
          </p:nvPr>
        </p:nvSpPr>
        <p:spPr>
          <a:xfrm>
            <a:off x="1097280" y="771739"/>
            <a:ext cx="10058400" cy="1434251"/>
          </a:xfrm>
          <a:prstGeom prst="rect">
            <a:avLst/>
          </a:prstGeom>
        </p:spPr>
        <p:txBody>
          <a:bodyPr anchor="ctr">
            <a:noAutofit/>
          </a:bodyPr>
          <a:lstStyle>
            <a:lvl1pPr algn="l">
              <a:lnSpc>
                <a:spcPct val="100000"/>
              </a:lnSpc>
              <a:defRPr sz="4800" b="1" spc="-50" baseline="0">
                <a:solidFill>
                  <a:schemeClr val="tx1"/>
                </a:solidFill>
              </a:defRPr>
            </a:lvl1pPr>
          </a:lstStyle>
          <a:p>
            <a:r>
              <a:rPr lang="en-US"/>
              <a:t>Click To Edit Master Title Style</a:t>
            </a:r>
          </a:p>
        </p:txBody>
      </p:sp>
      <p:sp>
        <p:nvSpPr>
          <p:cNvPr id="12" name="Content Placeholder 2"/>
          <p:cNvSpPr>
            <a:spLocks noGrp="1"/>
          </p:cNvSpPr>
          <p:nvPr>
            <p:ph idx="1"/>
          </p:nvPr>
        </p:nvSpPr>
        <p:spPr>
          <a:xfrm>
            <a:off x="1097280" y="2542923"/>
            <a:ext cx="10058400" cy="3559444"/>
          </a:xfrm>
          <a:prstGeom prst="rect">
            <a:avLst/>
          </a:prstGeom>
        </p:spPr>
        <p:txBody>
          <a:bodyPr>
            <a:normAutofit/>
          </a:bodyPr>
          <a:lstStyle>
            <a:lvl1pPr>
              <a:lnSpc>
                <a:spcPct val="100000"/>
              </a:lnSpc>
              <a:defRPr sz="2400">
                <a:solidFill>
                  <a:schemeClr val="tx1"/>
                </a:solidFill>
              </a:defRPr>
            </a:lvl1pPr>
            <a:lvl2pPr marL="396875" indent="-163513">
              <a:lnSpc>
                <a:spcPct val="100000"/>
              </a:lnSpc>
              <a:buSzPct val="111000"/>
              <a:buFont typeface="Arial" panose="020B0604020202020204" pitchFamily="34" charset="0"/>
              <a:buChar char="•"/>
              <a:defRPr sz="2000">
                <a:solidFill>
                  <a:schemeClr val="tx1"/>
                </a:solidFill>
              </a:defRPr>
            </a:lvl2pPr>
            <a:lvl3pPr marL="569913" indent="-173038">
              <a:lnSpc>
                <a:spcPct val="100000"/>
              </a:lnSpc>
              <a:buFont typeface="Courier New" panose="02070309020205020404" pitchFamily="49" charset="0"/>
              <a:buChar char="o"/>
              <a:defRPr sz="1600">
                <a:solidFill>
                  <a:schemeClr val="tx1"/>
                </a:solidFill>
              </a:defRPr>
            </a:lvl3pPr>
            <a:lvl4pPr marL="801688" indent="-171450">
              <a:lnSpc>
                <a:spcPct val="100000"/>
              </a:lnSpc>
              <a:buFont typeface="Arial" panose="020B0604020202020204" pitchFamily="34" charset="0"/>
              <a:buChar char="–"/>
              <a:defRPr sz="1400">
                <a:solidFill>
                  <a:schemeClr val="tx1"/>
                </a:solidFill>
              </a:defRPr>
            </a:lvl4pPr>
            <a:lvl5pPr marL="974725" indent="-173038">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1FFB7DCD-853A-459A-9CF2-DB11D946045A}"/>
              </a:ext>
            </a:extLst>
          </p:cNvPr>
          <p:cNvSpPr>
            <a:spLocks noGrp="1"/>
          </p:cNvSpPr>
          <p:nvPr>
            <p:ph type="sldNum" sz="quarter" idx="10"/>
          </p:nvPr>
        </p:nvSpPr>
        <p:spPr>
          <a:xfrm>
            <a:off x="11594332" y="6459785"/>
            <a:ext cx="1312025"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B04A4C6-758C-4DE8-BB50-EA0672796022}"/>
              </a:ext>
            </a:extLst>
          </p:cNvPr>
          <p:cNvSpPr/>
          <p:nvPr userDrawn="1"/>
        </p:nvSpPr>
        <p:spPr>
          <a:xfrm>
            <a:off x="1101009" y="2219949"/>
            <a:ext cx="100584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15464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8BFF6EA-5F7B-8571-AA57-34F72E882988}"/>
              </a:ext>
            </a:extLst>
          </p:cNvPr>
          <p:cNvSpPr/>
          <p:nvPr userDrawn="1"/>
        </p:nvSpPr>
        <p:spPr>
          <a:xfrm>
            <a:off x="0" y="-1"/>
            <a:ext cx="4154750"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4714874" y="372329"/>
            <a:ext cx="6879458" cy="718413"/>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4714874" y="1276350"/>
            <a:ext cx="6879457"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D01DD95F-66B4-9DD3-406A-3D1C2B01DA32}"/>
              </a:ext>
            </a:extLst>
          </p:cNvPr>
          <p:cNvSpPr>
            <a:spLocks noGrp="1"/>
          </p:cNvSpPr>
          <p:nvPr>
            <p:ph type="body" sz="quarter" idx="13"/>
          </p:nvPr>
        </p:nvSpPr>
        <p:spPr>
          <a:xfrm>
            <a:off x="352426" y="3169692"/>
            <a:ext cx="3386710" cy="800100"/>
          </a:xfrm>
          <a:prstGeom prst="rect">
            <a:avLst/>
          </a:prstGeom>
        </p:spPr>
        <p:txBody>
          <a:bodyPr>
            <a:noAutofit/>
          </a:bodyPr>
          <a:lstStyle>
            <a:lvl1pPr marL="0" indent="0">
              <a:lnSpc>
                <a:spcPct val="114000"/>
              </a:lnSpc>
              <a:buNone/>
              <a:defRPr sz="1600">
                <a:solidFill>
                  <a:schemeClr val="bg1"/>
                </a:solidFill>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8" name="Text Placeholder 2">
            <a:extLst>
              <a:ext uri="{FF2B5EF4-FFF2-40B4-BE49-F238E27FC236}">
                <a16:creationId xmlns:a16="http://schemas.microsoft.com/office/drawing/2014/main" id="{12826188-BDAD-E7A9-4F30-254464511903}"/>
              </a:ext>
            </a:extLst>
          </p:cNvPr>
          <p:cNvSpPr>
            <a:spLocks noGrp="1"/>
          </p:cNvSpPr>
          <p:nvPr>
            <p:ph type="body" sz="quarter" idx="14" hasCustomPrompt="1"/>
          </p:nvPr>
        </p:nvSpPr>
        <p:spPr>
          <a:xfrm>
            <a:off x="352426" y="2236242"/>
            <a:ext cx="3386710" cy="800100"/>
          </a:xfrm>
          <a:prstGeom prst="rect">
            <a:avLst/>
          </a:prstGeom>
        </p:spPr>
        <p:txBody>
          <a:bodyPr>
            <a:noAutofit/>
          </a:bodyPr>
          <a:lstStyle>
            <a:lvl1pPr marL="0" indent="0">
              <a:lnSpc>
                <a:spcPct val="100000"/>
              </a:lnSpc>
              <a:buNone/>
              <a:defRPr sz="28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2" name="Rectangle 1">
            <a:extLst>
              <a:ext uri="{FF2B5EF4-FFF2-40B4-BE49-F238E27FC236}">
                <a16:creationId xmlns:a16="http://schemas.microsoft.com/office/drawing/2014/main" id="{50B7A6BD-0AA9-5770-DA8B-0AE3CB0B9E01}"/>
              </a:ext>
            </a:extLst>
          </p:cNvPr>
          <p:cNvSpPr/>
          <p:nvPr userDrawn="1"/>
        </p:nvSpPr>
        <p:spPr>
          <a:xfrm rot="5400000">
            <a:off x="921794"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0646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8BFF6EA-5F7B-8571-AA57-34F72E882988}"/>
              </a:ext>
            </a:extLst>
          </p:cNvPr>
          <p:cNvSpPr/>
          <p:nvPr userDrawn="1"/>
        </p:nvSpPr>
        <p:spPr>
          <a:xfrm>
            <a:off x="0" y="-1"/>
            <a:ext cx="4154750"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4714874" y="372329"/>
            <a:ext cx="6879458" cy="718413"/>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4714874" y="1276350"/>
            <a:ext cx="6879457"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D01DD95F-66B4-9DD3-406A-3D1C2B01DA32}"/>
              </a:ext>
            </a:extLst>
          </p:cNvPr>
          <p:cNvSpPr>
            <a:spLocks noGrp="1"/>
          </p:cNvSpPr>
          <p:nvPr>
            <p:ph type="body" sz="quarter" idx="13"/>
          </p:nvPr>
        </p:nvSpPr>
        <p:spPr>
          <a:xfrm>
            <a:off x="352426" y="3169692"/>
            <a:ext cx="3369457" cy="800100"/>
          </a:xfrm>
          <a:prstGeom prst="rect">
            <a:avLst/>
          </a:prstGeom>
        </p:spPr>
        <p:txBody>
          <a:bodyPr>
            <a:noAutofit/>
          </a:bodyPr>
          <a:lstStyle>
            <a:lvl1pPr marL="0" indent="0">
              <a:lnSpc>
                <a:spcPct val="114000"/>
              </a:lnSpc>
              <a:buNone/>
              <a:defRPr sz="1600">
                <a:solidFill>
                  <a:schemeClr val="bg1"/>
                </a:solidFill>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8" name="Text Placeholder 2">
            <a:extLst>
              <a:ext uri="{FF2B5EF4-FFF2-40B4-BE49-F238E27FC236}">
                <a16:creationId xmlns:a16="http://schemas.microsoft.com/office/drawing/2014/main" id="{12826188-BDAD-E7A9-4F30-254464511903}"/>
              </a:ext>
            </a:extLst>
          </p:cNvPr>
          <p:cNvSpPr>
            <a:spLocks noGrp="1"/>
          </p:cNvSpPr>
          <p:nvPr>
            <p:ph type="body" sz="quarter" idx="14" hasCustomPrompt="1"/>
          </p:nvPr>
        </p:nvSpPr>
        <p:spPr>
          <a:xfrm>
            <a:off x="352426" y="2236242"/>
            <a:ext cx="3369457" cy="800100"/>
          </a:xfrm>
          <a:prstGeom prst="rect">
            <a:avLst/>
          </a:prstGeom>
        </p:spPr>
        <p:txBody>
          <a:bodyPr>
            <a:noAutofit/>
          </a:bodyPr>
          <a:lstStyle>
            <a:lvl1pPr marL="0" indent="0">
              <a:lnSpc>
                <a:spcPct val="100000"/>
              </a:lnSpc>
              <a:buNone/>
              <a:defRPr sz="28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9" name="Rectangle 8">
            <a:extLst>
              <a:ext uri="{FF2B5EF4-FFF2-40B4-BE49-F238E27FC236}">
                <a16:creationId xmlns:a16="http://schemas.microsoft.com/office/drawing/2014/main" id="{892ACF59-056E-0F2D-67A2-44371B728B28}"/>
              </a:ext>
            </a:extLst>
          </p:cNvPr>
          <p:cNvSpPr/>
          <p:nvPr userDrawn="1"/>
        </p:nvSpPr>
        <p:spPr>
          <a:xfrm rot="5400000">
            <a:off x="921794"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34141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8BFF6EA-5F7B-8571-AA57-34F72E882988}"/>
              </a:ext>
            </a:extLst>
          </p:cNvPr>
          <p:cNvSpPr/>
          <p:nvPr userDrawn="1"/>
        </p:nvSpPr>
        <p:spPr>
          <a:xfrm>
            <a:off x="0" y="-1"/>
            <a:ext cx="4154750" cy="6402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4714874" y="372329"/>
            <a:ext cx="6879458" cy="718413"/>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4714874" y="1276350"/>
            <a:ext cx="6879457"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D01DD95F-66B4-9DD3-406A-3D1C2B01DA32}"/>
              </a:ext>
            </a:extLst>
          </p:cNvPr>
          <p:cNvSpPr>
            <a:spLocks noGrp="1"/>
          </p:cNvSpPr>
          <p:nvPr>
            <p:ph type="body" sz="quarter" idx="13"/>
          </p:nvPr>
        </p:nvSpPr>
        <p:spPr>
          <a:xfrm>
            <a:off x="352426" y="3169692"/>
            <a:ext cx="3378084" cy="800100"/>
          </a:xfrm>
          <a:prstGeom prst="rect">
            <a:avLst/>
          </a:prstGeom>
        </p:spPr>
        <p:txBody>
          <a:bodyPr>
            <a:noAutofit/>
          </a:bodyPr>
          <a:lstStyle>
            <a:lvl1pPr marL="0" indent="0">
              <a:lnSpc>
                <a:spcPct val="114000"/>
              </a:lnSpc>
              <a:buNone/>
              <a:defRPr sz="1600">
                <a:solidFill>
                  <a:schemeClr val="bg1"/>
                </a:solidFill>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8" name="Text Placeholder 2">
            <a:extLst>
              <a:ext uri="{FF2B5EF4-FFF2-40B4-BE49-F238E27FC236}">
                <a16:creationId xmlns:a16="http://schemas.microsoft.com/office/drawing/2014/main" id="{12826188-BDAD-E7A9-4F30-254464511903}"/>
              </a:ext>
            </a:extLst>
          </p:cNvPr>
          <p:cNvSpPr>
            <a:spLocks noGrp="1"/>
          </p:cNvSpPr>
          <p:nvPr>
            <p:ph type="body" sz="quarter" idx="14" hasCustomPrompt="1"/>
          </p:nvPr>
        </p:nvSpPr>
        <p:spPr>
          <a:xfrm>
            <a:off x="352426" y="2236242"/>
            <a:ext cx="3378084" cy="800100"/>
          </a:xfrm>
          <a:prstGeom prst="rect">
            <a:avLst/>
          </a:prstGeom>
        </p:spPr>
        <p:txBody>
          <a:bodyPr>
            <a:noAutofit/>
          </a:bodyPr>
          <a:lstStyle>
            <a:lvl1pPr marL="0" indent="0">
              <a:lnSpc>
                <a:spcPct val="100000"/>
              </a:lnSpc>
              <a:buNone/>
              <a:defRPr sz="28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9" name="Rectangle 8">
            <a:extLst>
              <a:ext uri="{FF2B5EF4-FFF2-40B4-BE49-F238E27FC236}">
                <a16:creationId xmlns:a16="http://schemas.microsoft.com/office/drawing/2014/main" id="{892ACF59-056E-0F2D-67A2-44371B728B28}"/>
              </a:ext>
            </a:extLst>
          </p:cNvPr>
          <p:cNvSpPr/>
          <p:nvPr userDrawn="1"/>
        </p:nvSpPr>
        <p:spPr>
          <a:xfrm rot="5400000">
            <a:off x="921794"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883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30FC4FB-22B8-18E1-4BDF-BF912B4C5F39}"/>
              </a:ext>
            </a:extLst>
          </p:cNvPr>
          <p:cNvSpPr>
            <a:spLocks noGrp="1"/>
          </p:cNvSpPr>
          <p:nvPr>
            <p:ph idx="13"/>
          </p:nvPr>
        </p:nvSpPr>
        <p:spPr>
          <a:xfrm>
            <a:off x="1097279" y="2518913"/>
            <a:ext cx="10058401" cy="3485072"/>
          </a:xfrm>
          <a:prstGeom prst="rect">
            <a:avLst/>
          </a:prstGeom>
        </p:spPr>
        <p:txBody>
          <a:bodyPr>
            <a:normAutofit/>
          </a:bodyPr>
          <a:lstStyle>
            <a:lvl1pPr marL="274320" indent="-274320">
              <a:lnSpc>
                <a:spcPct val="100000"/>
              </a:lnSpc>
              <a:defRPr sz="2400">
                <a:solidFill>
                  <a:schemeClr val="tx1"/>
                </a:solidFill>
              </a:defRPr>
            </a:lvl1pPr>
            <a:lvl2pPr marL="548640" indent="-274320">
              <a:lnSpc>
                <a:spcPct val="100000"/>
              </a:lnSpc>
              <a:buSzPct val="111000"/>
              <a:buFont typeface="Arial" panose="020B0604020202020204" pitchFamily="34" charset="0"/>
              <a:buChar char="•"/>
              <a:defRPr sz="2000">
                <a:solidFill>
                  <a:schemeClr val="tx1"/>
                </a:solidFill>
              </a:defRPr>
            </a:lvl2pPr>
            <a:lvl3pPr marL="822960" indent="-274320">
              <a:lnSpc>
                <a:spcPct val="100000"/>
              </a:lnSpc>
              <a:buFont typeface="Courier New" panose="02070309020205020404" pitchFamily="49" charset="0"/>
              <a:buChar char="o"/>
              <a:defRPr sz="1600">
                <a:solidFill>
                  <a:schemeClr val="tx1"/>
                </a:solidFill>
              </a:defRPr>
            </a:lvl3pPr>
            <a:lvl4pPr marL="1097280" indent="-274320">
              <a:lnSpc>
                <a:spcPct val="100000"/>
              </a:lnSpc>
              <a:buFont typeface="Arial" panose="020B0604020202020204" pitchFamily="34" charset="0"/>
              <a:buChar char="–"/>
              <a:defRPr sz="1400">
                <a:solidFill>
                  <a:schemeClr val="tx1"/>
                </a:solidFill>
              </a:defRPr>
            </a:lvl4pPr>
            <a:lvl5pPr marL="1371600" indent="-274320">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A779CCFC-7C70-4414-B757-B2AB769B86AF}"/>
              </a:ext>
            </a:extLst>
          </p:cNvPr>
          <p:cNvSpPr/>
          <p:nvPr userDrawn="1"/>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32728E55-4A87-48E1-9924-83A90CF53A8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5755" y="6493959"/>
            <a:ext cx="1765795" cy="270881"/>
          </a:xfrm>
          <a:prstGeom prst="rect">
            <a:avLst/>
          </a:prstGeom>
        </p:spPr>
      </p:pic>
      <p:sp>
        <p:nvSpPr>
          <p:cNvPr id="5" name="ZoneTexte 3">
            <a:extLst>
              <a:ext uri="{FF2B5EF4-FFF2-40B4-BE49-F238E27FC236}">
                <a16:creationId xmlns:a16="http://schemas.microsoft.com/office/drawing/2014/main" id="{9CF83387-F67A-4483-B4B2-5E59E786CD4F}"/>
              </a:ext>
            </a:extLst>
          </p:cNvPr>
          <p:cNvSpPr txBox="1"/>
          <p:nvPr userDrawn="1"/>
        </p:nvSpPr>
        <p:spPr>
          <a:xfrm>
            <a:off x="1602105" y="6510526"/>
            <a:ext cx="9769642" cy="296905"/>
          </a:xfrm>
          <a:prstGeom prst="rect">
            <a:avLst/>
          </a:prstGeom>
          <a:noFill/>
        </p:spPr>
        <p:txBody>
          <a:bodyPr wrap="square" lIns="80673" tIns="40337" rIns="80673" bIns="40337" rtlCol="0">
            <a:spAutoFit/>
          </a:bodyPr>
          <a:lstStyle/>
          <a:p>
            <a:pPr algn="r">
              <a:defRPr/>
            </a:pPr>
            <a:r>
              <a:rPr lang="fr-FR" sz="1400" kern="0">
                <a:solidFill>
                  <a:schemeClr val="bg1"/>
                </a:solidFill>
                <a:latin typeface="+mj-lt"/>
                <a:ea typeface="Segoe UI Symbol" panose="020B0502040204020203" pitchFamily="34" charset="0"/>
                <a:cs typeface="Segoe UI Light" panose="020B0502040204020203" pitchFamily="34" charset="0"/>
              </a:rPr>
              <a:t>© 2025 </a:t>
            </a:r>
            <a:r>
              <a:rPr lang="fr-FR" sz="1400" i="1" kern="0">
                <a:solidFill>
                  <a:schemeClr val="bg1"/>
                </a:solidFill>
                <a:latin typeface="+mj-lt"/>
                <a:ea typeface="Segoe UI Symbol" panose="020B0502040204020203" pitchFamily="34" charset="0"/>
                <a:cs typeface="Segoe UI Light" panose="020B0502040204020203" pitchFamily="34" charset="0"/>
              </a:rPr>
              <a:t>OPEN MINDS</a:t>
            </a:r>
          </a:p>
        </p:txBody>
      </p:sp>
      <p:sp>
        <p:nvSpPr>
          <p:cNvPr id="2" name="Title 1"/>
          <p:cNvSpPr>
            <a:spLocks noGrp="1"/>
          </p:cNvSpPr>
          <p:nvPr>
            <p:ph type="ctrTitle" hasCustomPrompt="1"/>
          </p:nvPr>
        </p:nvSpPr>
        <p:spPr>
          <a:xfrm>
            <a:off x="1097280" y="771739"/>
            <a:ext cx="10058400" cy="1434251"/>
          </a:xfrm>
          <a:prstGeom prst="rect">
            <a:avLst/>
          </a:prstGeom>
        </p:spPr>
        <p:txBody>
          <a:bodyPr anchor="ctr">
            <a:noAutofit/>
          </a:bodyPr>
          <a:lstStyle>
            <a:lvl1pPr algn="l">
              <a:lnSpc>
                <a:spcPct val="100000"/>
              </a:lnSpc>
              <a:defRPr sz="4800" b="1" spc="-50" baseline="0">
                <a:solidFill>
                  <a:schemeClr val="tx1"/>
                </a:solidFill>
              </a:defRPr>
            </a:lvl1pPr>
          </a:lstStyle>
          <a:p>
            <a:r>
              <a:rPr lang="en-US"/>
              <a:t>Click To Edit Master Title Style</a:t>
            </a:r>
          </a:p>
        </p:txBody>
      </p:sp>
      <p:sp>
        <p:nvSpPr>
          <p:cNvPr id="16" name="Slide Number Placeholder 2">
            <a:extLst>
              <a:ext uri="{FF2B5EF4-FFF2-40B4-BE49-F238E27FC236}">
                <a16:creationId xmlns:a16="http://schemas.microsoft.com/office/drawing/2014/main" id="{1FFB7DCD-853A-459A-9CF2-DB11D946045A}"/>
              </a:ext>
            </a:extLst>
          </p:cNvPr>
          <p:cNvSpPr>
            <a:spLocks noGrp="1"/>
          </p:cNvSpPr>
          <p:nvPr>
            <p:ph type="sldNum" sz="quarter" idx="10"/>
          </p:nvPr>
        </p:nvSpPr>
        <p:spPr>
          <a:xfrm>
            <a:off x="11594332" y="6459785"/>
            <a:ext cx="1312025" cy="365125"/>
          </a:xfrm>
        </p:spPr>
        <p:txBody>
          <a:bodyPr/>
          <a:lstStyle>
            <a:lvl1pPr algn="l">
              <a:defRPr/>
            </a:lvl1pPr>
          </a:lstStyle>
          <a:p>
            <a:fld id="{D4DFE4B9-2BF6-4E32-9280-3DEC68C36104}" type="slidenum">
              <a:rPr lang="en-US" smtClean="0"/>
              <a:pPr/>
              <a:t>‹#›</a:t>
            </a:fld>
            <a:endParaRPr lang="en-US"/>
          </a:p>
        </p:txBody>
      </p:sp>
      <p:sp>
        <p:nvSpPr>
          <p:cNvPr id="8" name="Rectangle 7">
            <a:extLst>
              <a:ext uri="{FF2B5EF4-FFF2-40B4-BE49-F238E27FC236}">
                <a16:creationId xmlns:a16="http://schemas.microsoft.com/office/drawing/2014/main" id="{7B04A4C6-758C-4DE8-BB50-EA0672796022}"/>
              </a:ext>
            </a:extLst>
          </p:cNvPr>
          <p:cNvSpPr/>
          <p:nvPr userDrawn="1"/>
        </p:nvSpPr>
        <p:spPr>
          <a:xfrm>
            <a:off x="1101009" y="2219949"/>
            <a:ext cx="100584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6826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F154DD7C-EF1E-7AEE-B3E6-0A3F85F3189C}"/>
              </a:ext>
            </a:extLst>
          </p:cNvPr>
          <p:cNvSpPr/>
          <p:nvPr userDrawn="1"/>
        </p:nvSpPr>
        <p:spPr>
          <a:xfrm>
            <a:off x="-1" y="-1"/>
            <a:ext cx="5149049"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itle 9">
            <a:extLst>
              <a:ext uri="{FF2B5EF4-FFF2-40B4-BE49-F238E27FC236}">
                <a16:creationId xmlns:a16="http://schemas.microsoft.com/office/drawing/2014/main" id="{AD307215-0A43-FC2B-0007-EF2D0E3CF05B}"/>
              </a:ext>
            </a:extLst>
          </p:cNvPr>
          <p:cNvSpPr>
            <a:spLocks noGrp="1"/>
          </p:cNvSpPr>
          <p:nvPr>
            <p:ph type="title" hasCustomPrompt="1"/>
          </p:nvPr>
        </p:nvSpPr>
        <p:spPr>
          <a:xfrm>
            <a:off x="5788240" y="372329"/>
            <a:ext cx="5806091" cy="718413"/>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33FFCD83-F23F-7789-6FAC-FC0E38042A59}"/>
              </a:ext>
            </a:extLst>
          </p:cNvPr>
          <p:cNvSpPr>
            <a:spLocks noGrp="1"/>
          </p:cNvSpPr>
          <p:nvPr>
            <p:ph idx="1"/>
          </p:nvPr>
        </p:nvSpPr>
        <p:spPr>
          <a:xfrm>
            <a:off x="5788240" y="1276350"/>
            <a:ext cx="5806091"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2CFE446D-07BC-99DA-EF87-A542D096F14C}"/>
              </a:ext>
            </a:extLst>
          </p:cNvPr>
          <p:cNvSpPr>
            <a:spLocks noGrp="1"/>
          </p:cNvSpPr>
          <p:nvPr>
            <p:ph type="body" sz="quarter" idx="13"/>
          </p:nvPr>
        </p:nvSpPr>
        <p:spPr>
          <a:xfrm>
            <a:off x="352425" y="3169692"/>
            <a:ext cx="4461114" cy="800100"/>
          </a:xfrm>
          <a:prstGeom prst="rect">
            <a:avLst/>
          </a:prstGeom>
        </p:spPr>
        <p:txBody>
          <a:bodyPr>
            <a:noAutofit/>
          </a:bodyPr>
          <a:lstStyle>
            <a:lvl1pPr marL="0" indent="0">
              <a:lnSpc>
                <a:spcPct val="114000"/>
              </a:lnSpc>
              <a:buNone/>
              <a:defRPr sz="1600">
                <a:solidFill>
                  <a:schemeClr val="bg1"/>
                </a:solidFill>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13" name="Text Placeholder 2">
            <a:extLst>
              <a:ext uri="{FF2B5EF4-FFF2-40B4-BE49-F238E27FC236}">
                <a16:creationId xmlns:a16="http://schemas.microsoft.com/office/drawing/2014/main" id="{DB90996C-313F-A189-61E0-D3FBCF1CE86A}"/>
              </a:ext>
            </a:extLst>
          </p:cNvPr>
          <p:cNvSpPr>
            <a:spLocks noGrp="1"/>
          </p:cNvSpPr>
          <p:nvPr>
            <p:ph type="body" sz="quarter" idx="14" hasCustomPrompt="1"/>
          </p:nvPr>
        </p:nvSpPr>
        <p:spPr>
          <a:xfrm>
            <a:off x="352426" y="2236242"/>
            <a:ext cx="4461114" cy="800100"/>
          </a:xfrm>
          <a:prstGeom prst="rect">
            <a:avLst/>
          </a:prstGeom>
        </p:spPr>
        <p:txBody>
          <a:bodyPr>
            <a:noAutofit/>
          </a:bodyPr>
          <a:lstStyle>
            <a:lvl1pPr marL="0" indent="0">
              <a:lnSpc>
                <a:spcPct val="100000"/>
              </a:lnSpc>
              <a:buNone/>
              <a:defRPr sz="28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14" name="Rectangle 13">
            <a:extLst>
              <a:ext uri="{FF2B5EF4-FFF2-40B4-BE49-F238E27FC236}">
                <a16:creationId xmlns:a16="http://schemas.microsoft.com/office/drawing/2014/main" id="{7DB8ECDF-626C-5DC8-8533-56DE63104127}"/>
              </a:ext>
            </a:extLst>
          </p:cNvPr>
          <p:cNvSpPr/>
          <p:nvPr userDrawn="1"/>
        </p:nvSpPr>
        <p:spPr>
          <a:xfrm rot="5400000">
            <a:off x="1978233"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27862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2" name="Content Placeholder 2">
            <a:extLst>
              <a:ext uri="{FF2B5EF4-FFF2-40B4-BE49-F238E27FC236}">
                <a16:creationId xmlns:a16="http://schemas.microsoft.com/office/drawing/2014/main" id="{B4953CE0-F20F-A08A-BC58-BA2C98AE2735}"/>
              </a:ext>
            </a:extLst>
          </p:cNvPr>
          <p:cNvSpPr>
            <a:spLocks noGrp="1"/>
          </p:cNvSpPr>
          <p:nvPr>
            <p:ph idx="1"/>
          </p:nvPr>
        </p:nvSpPr>
        <p:spPr>
          <a:xfrm>
            <a:off x="600075" y="1457325"/>
            <a:ext cx="6399036"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35310A8F-55AF-B7FB-F328-F3BC6EE67BF7}"/>
              </a:ext>
            </a:extLst>
          </p:cNvPr>
          <p:cNvSpPr>
            <a:spLocks noGrp="1"/>
          </p:cNvSpPr>
          <p:nvPr>
            <p:ph type="title" hasCustomPrompt="1"/>
          </p:nvPr>
        </p:nvSpPr>
        <p:spPr>
          <a:xfrm>
            <a:off x="600075" y="372328"/>
            <a:ext cx="6399036"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B4064A3-BB56-9168-DAC7-CFD1B21FDB65}"/>
              </a:ext>
            </a:extLst>
          </p:cNvPr>
          <p:cNvSpPr/>
          <p:nvPr userDrawn="1"/>
        </p:nvSpPr>
        <p:spPr>
          <a:xfrm>
            <a:off x="7608711" y="-1"/>
            <a:ext cx="4583289"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908BBF4-C21B-4D9E-703C-CC67F623D559}"/>
              </a:ext>
            </a:extLst>
          </p:cNvPr>
          <p:cNvSpPr/>
          <p:nvPr userDrawn="1"/>
        </p:nvSpPr>
        <p:spPr>
          <a:xfrm rot="5400000">
            <a:off x="4408144"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182767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B4953CE0-F20F-A08A-BC58-BA2C98AE2735}"/>
              </a:ext>
            </a:extLst>
          </p:cNvPr>
          <p:cNvSpPr>
            <a:spLocks noGrp="1"/>
          </p:cNvSpPr>
          <p:nvPr>
            <p:ph idx="1"/>
          </p:nvPr>
        </p:nvSpPr>
        <p:spPr>
          <a:xfrm>
            <a:off x="600075" y="1457325"/>
            <a:ext cx="5283140"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35310A8F-55AF-B7FB-F328-F3BC6EE67BF7}"/>
              </a:ext>
            </a:extLst>
          </p:cNvPr>
          <p:cNvSpPr>
            <a:spLocks noGrp="1"/>
          </p:cNvSpPr>
          <p:nvPr>
            <p:ph type="title" hasCustomPrompt="1"/>
          </p:nvPr>
        </p:nvSpPr>
        <p:spPr>
          <a:xfrm>
            <a:off x="600075" y="372328"/>
            <a:ext cx="528314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B4064A3-BB56-9168-DAC7-CFD1B21FDB65}"/>
              </a:ext>
            </a:extLst>
          </p:cNvPr>
          <p:cNvSpPr/>
          <p:nvPr userDrawn="1"/>
        </p:nvSpPr>
        <p:spPr>
          <a:xfrm>
            <a:off x="6514011" y="-1"/>
            <a:ext cx="5677989"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908BBF4-C21B-4D9E-703C-CC67F623D559}"/>
              </a:ext>
            </a:extLst>
          </p:cNvPr>
          <p:cNvSpPr/>
          <p:nvPr userDrawn="1"/>
        </p:nvSpPr>
        <p:spPr>
          <a:xfrm rot="5400000">
            <a:off x="329054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884992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7" name="Content Placeholder 2">
            <a:extLst>
              <a:ext uri="{FF2B5EF4-FFF2-40B4-BE49-F238E27FC236}">
                <a16:creationId xmlns:a16="http://schemas.microsoft.com/office/drawing/2014/main" id="{AFD38D3E-A2CF-6D46-A72E-136E6DFE4093}"/>
              </a:ext>
            </a:extLst>
          </p:cNvPr>
          <p:cNvSpPr>
            <a:spLocks noGrp="1"/>
          </p:cNvSpPr>
          <p:nvPr>
            <p:ph idx="1"/>
          </p:nvPr>
        </p:nvSpPr>
        <p:spPr>
          <a:xfrm>
            <a:off x="581025" y="1457325"/>
            <a:ext cx="4724401"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4B4C7FE-AFA8-5848-834B-A0102886AA28}"/>
              </a:ext>
            </a:extLst>
          </p:cNvPr>
          <p:cNvSpPr>
            <a:spLocks noGrp="1"/>
          </p:cNvSpPr>
          <p:nvPr>
            <p:ph type="title" hasCustomPrompt="1"/>
          </p:nvPr>
        </p:nvSpPr>
        <p:spPr>
          <a:xfrm>
            <a:off x="600076" y="372328"/>
            <a:ext cx="47053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9" name="Rectangle 8">
            <a:extLst>
              <a:ext uri="{FF2B5EF4-FFF2-40B4-BE49-F238E27FC236}">
                <a16:creationId xmlns:a16="http://schemas.microsoft.com/office/drawing/2014/main" id="{7768B2D6-684B-3657-D997-8287F918B700}"/>
              </a:ext>
            </a:extLst>
          </p:cNvPr>
          <p:cNvSpPr/>
          <p:nvPr userDrawn="1"/>
        </p:nvSpPr>
        <p:spPr>
          <a:xfrm>
            <a:off x="5867401" y="-1"/>
            <a:ext cx="6324600"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8015989-4870-34A4-61BC-52AC7FB11280}"/>
              </a:ext>
            </a:extLst>
          </p:cNvPr>
          <p:cNvSpPr/>
          <p:nvPr userDrawn="1"/>
        </p:nvSpPr>
        <p:spPr>
          <a:xfrm rot="5400000">
            <a:off x="269999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5" name="Picture 14" descr="A blue road with white markings&#10;&#10;Description automatically generated">
            <a:extLst>
              <a:ext uri="{FF2B5EF4-FFF2-40B4-BE49-F238E27FC236}">
                <a16:creationId xmlns:a16="http://schemas.microsoft.com/office/drawing/2014/main" id="{30CDB613-A27D-1BB7-CF7E-8C49F25105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5867400" y="1668751"/>
            <a:ext cx="6324600" cy="4732046"/>
          </a:xfrm>
          <a:prstGeom prst="rect">
            <a:avLst/>
          </a:prstGeom>
        </p:spPr>
      </p:pic>
    </p:spTree>
    <p:extLst>
      <p:ext uri="{BB962C8B-B14F-4D97-AF65-F5344CB8AC3E}">
        <p14:creationId xmlns:p14="http://schemas.microsoft.com/office/powerpoint/2010/main" val="31744803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2">
            <a:extLst>
              <a:ext uri="{FF2B5EF4-FFF2-40B4-BE49-F238E27FC236}">
                <a16:creationId xmlns:a16="http://schemas.microsoft.com/office/drawing/2014/main" id="{AFD38D3E-A2CF-6D46-A72E-136E6DFE4093}"/>
              </a:ext>
            </a:extLst>
          </p:cNvPr>
          <p:cNvSpPr>
            <a:spLocks noGrp="1"/>
          </p:cNvSpPr>
          <p:nvPr>
            <p:ph idx="1"/>
          </p:nvPr>
        </p:nvSpPr>
        <p:spPr>
          <a:xfrm>
            <a:off x="600076" y="1457325"/>
            <a:ext cx="4705350"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4B4C7FE-AFA8-5848-834B-A0102886AA28}"/>
              </a:ext>
            </a:extLst>
          </p:cNvPr>
          <p:cNvSpPr>
            <a:spLocks noGrp="1"/>
          </p:cNvSpPr>
          <p:nvPr>
            <p:ph type="title" hasCustomPrompt="1"/>
          </p:nvPr>
        </p:nvSpPr>
        <p:spPr>
          <a:xfrm>
            <a:off x="600076" y="372328"/>
            <a:ext cx="47053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9" name="Rectangle 8">
            <a:extLst>
              <a:ext uri="{FF2B5EF4-FFF2-40B4-BE49-F238E27FC236}">
                <a16:creationId xmlns:a16="http://schemas.microsoft.com/office/drawing/2014/main" id="{7768B2D6-684B-3657-D997-8287F918B700}"/>
              </a:ext>
            </a:extLst>
          </p:cNvPr>
          <p:cNvSpPr/>
          <p:nvPr userDrawn="1"/>
        </p:nvSpPr>
        <p:spPr>
          <a:xfrm>
            <a:off x="5867401" y="-1"/>
            <a:ext cx="6324600"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8015989-4870-34A4-61BC-52AC7FB11280}"/>
              </a:ext>
            </a:extLst>
          </p:cNvPr>
          <p:cNvSpPr/>
          <p:nvPr userDrawn="1"/>
        </p:nvSpPr>
        <p:spPr>
          <a:xfrm rot="5400000">
            <a:off x="269999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51928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Header + Bulleted List + Teal Section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49C1EC61-63A5-437F-960F-7754DC8C680E}"/>
              </a:ext>
            </a:extLst>
          </p:cNvPr>
          <p:cNvSpPr>
            <a:spLocks noGrp="1"/>
          </p:cNvSpPr>
          <p:nvPr>
            <p:ph idx="1"/>
          </p:nvPr>
        </p:nvSpPr>
        <p:spPr>
          <a:xfrm>
            <a:off x="600075" y="1457325"/>
            <a:ext cx="3880485"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139E55E-BCB2-405B-AF74-BA249F408646}"/>
              </a:ext>
            </a:extLst>
          </p:cNvPr>
          <p:cNvSpPr>
            <a:spLocks noGrp="1"/>
          </p:cNvSpPr>
          <p:nvPr>
            <p:ph type="title" hasCustomPrompt="1"/>
          </p:nvPr>
        </p:nvSpPr>
        <p:spPr>
          <a:xfrm>
            <a:off x="600075" y="372328"/>
            <a:ext cx="3880485"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0D747C7-DD25-BC67-4969-B592AC769DF8}"/>
              </a:ext>
            </a:extLst>
          </p:cNvPr>
          <p:cNvSpPr/>
          <p:nvPr userDrawn="1"/>
        </p:nvSpPr>
        <p:spPr>
          <a:xfrm>
            <a:off x="5026866" y="-1"/>
            <a:ext cx="7165135"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BBA66C4-2500-27E0-EEC2-BD9A4ADCA873}"/>
              </a:ext>
            </a:extLst>
          </p:cNvPr>
          <p:cNvSpPr/>
          <p:nvPr userDrawn="1"/>
        </p:nvSpPr>
        <p:spPr>
          <a:xfrm rot="5400000">
            <a:off x="1793910"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77797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Header + Bulleted List + Teal Section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49C1EC61-63A5-437F-960F-7754DC8C680E}"/>
              </a:ext>
            </a:extLst>
          </p:cNvPr>
          <p:cNvSpPr>
            <a:spLocks noGrp="1"/>
          </p:cNvSpPr>
          <p:nvPr>
            <p:ph idx="1"/>
          </p:nvPr>
        </p:nvSpPr>
        <p:spPr>
          <a:xfrm>
            <a:off x="600075" y="1457325"/>
            <a:ext cx="4679291"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139E55E-BCB2-405B-AF74-BA249F408646}"/>
              </a:ext>
            </a:extLst>
          </p:cNvPr>
          <p:cNvSpPr>
            <a:spLocks noGrp="1"/>
          </p:cNvSpPr>
          <p:nvPr>
            <p:ph type="title" hasCustomPrompt="1"/>
          </p:nvPr>
        </p:nvSpPr>
        <p:spPr>
          <a:xfrm>
            <a:off x="600075" y="372328"/>
            <a:ext cx="4679291"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0D747C7-DD25-BC67-4969-B592AC769DF8}"/>
              </a:ext>
            </a:extLst>
          </p:cNvPr>
          <p:cNvSpPr/>
          <p:nvPr userDrawn="1"/>
        </p:nvSpPr>
        <p:spPr>
          <a:xfrm>
            <a:off x="5867401" y="-1"/>
            <a:ext cx="6324600"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BBA66C4-2500-27E0-EEC2-BD9A4ADCA873}"/>
              </a:ext>
            </a:extLst>
          </p:cNvPr>
          <p:cNvSpPr/>
          <p:nvPr userDrawn="1"/>
        </p:nvSpPr>
        <p:spPr>
          <a:xfrm rot="5400000">
            <a:off x="269999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14230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Header + Bulleted List + Teal Section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49C1EC61-63A5-437F-960F-7754DC8C680E}"/>
              </a:ext>
            </a:extLst>
          </p:cNvPr>
          <p:cNvSpPr>
            <a:spLocks noGrp="1"/>
          </p:cNvSpPr>
          <p:nvPr>
            <p:ph idx="1"/>
          </p:nvPr>
        </p:nvSpPr>
        <p:spPr>
          <a:xfrm>
            <a:off x="600075" y="1457325"/>
            <a:ext cx="3815373"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139E55E-BCB2-405B-AF74-BA249F408646}"/>
              </a:ext>
            </a:extLst>
          </p:cNvPr>
          <p:cNvSpPr>
            <a:spLocks noGrp="1"/>
          </p:cNvSpPr>
          <p:nvPr>
            <p:ph type="title" hasCustomPrompt="1"/>
          </p:nvPr>
        </p:nvSpPr>
        <p:spPr>
          <a:xfrm>
            <a:off x="600075" y="372328"/>
            <a:ext cx="3815373"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0D747C7-DD25-BC67-4969-B592AC769DF8}"/>
              </a:ext>
            </a:extLst>
          </p:cNvPr>
          <p:cNvSpPr/>
          <p:nvPr userDrawn="1"/>
        </p:nvSpPr>
        <p:spPr>
          <a:xfrm>
            <a:off x="5026866" y="-1"/>
            <a:ext cx="7165135"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BBA66C4-2500-27E0-EEC2-BD9A4ADCA873}"/>
              </a:ext>
            </a:extLst>
          </p:cNvPr>
          <p:cNvSpPr/>
          <p:nvPr userDrawn="1"/>
        </p:nvSpPr>
        <p:spPr>
          <a:xfrm rot="5400000">
            <a:off x="1793910"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1543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B4953CE0-F20F-A08A-BC58-BA2C98AE2735}"/>
              </a:ext>
            </a:extLst>
          </p:cNvPr>
          <p:cNvSpPr>
            <a:spLocks noGrp="1"/>
          </p:cNvSpPr>
          <p:nvPr>
            <p:ph idx="1"/>
          </p:nvPr>
        </p:nvSpPr>
        <p:spPr>
          <a:xfrm>
            <a:off x="600075" y="1457325"/>
            <a:ext cx="5133535"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35310A8F-55AF-B7FB-F328-F3BC6EE67BF7}"/>
              </a:ext>
            </a:extLst>
          </p:cNvPr>
          <p:cNvSpPr>
            <a:spLocks noGrp="1"/>
          </p:cNvSpPr>
          <p:nvPr>
            <p:ph type="title" hasCustomPrompt="1"/>
          </p:nvPr>
        </p:nvSpPr>
        <p:spPr>
          <a:xfrm>
            <a:off x="600075" y="372328"/>
            <a:ext cx="5133535"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B4064A3-BB56-9168-DAC7-CFD1B21FDB65}"/>
              </a:ext>
            </a:extLst>
          </p:cNvPr>
          <p:cNvSpPr/>
          <p:nvPr userDrawn="1"/>
        </p:nvSpPr>
        <p:spPr>
          <a:xfrm>
            <a:off x="6514011" y="-1"/>
            <a:ext cx="5677989" cy="6402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908BBF4-C21B-4D9E-703C-CC67F623D559}"/>
              </a:ext>
            </a:extLst>
          </p:cNvPr>
          <p:cNvSpPr/>
          <p:nvPr userDrawn="1"/>
        </p:nvSpPr>
        <p:spPr>
          <a:xfrm rot="5400000">
            <a:off x="329054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145206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2">
            <a:extLst>
              <a:ext uri="{FF2B5EF4-FFF2-40B4-BE49-F238E27FC236}">
                <a16:creationId xmlns:a16="http://schemas.microsoft.com/office/drawing/2014/main" id="{AFD38D3E-A2CF-6D46-A72E-136E6DFE4093}"/>
              </a:ext>
            </a:extLst>
          </p:cNvPr>
          <p:cNvSpPr>
            <a:spLocks noGrp="1"/>
          </p:cNvSpPr>
          <p:nvPr>
            <p:ph idx="1"/>
          </p:nvPr>
        </p:nvSpPr>
        <p:spPr>
          <a:xfrm>
            <a:off x="600076" y="1457325"/>
            <a:ext cx="4705350"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4B4C7FE-AFA8-5848-834B-A0102886AA28}"/>
              </a:ext>
            </a:extLst>
          </p:cNvPr>
          <p:cNvSpPr>
            <a:spLocks noGrp="1"/>
          </p:cNvSpPr>
          <p:nvPr>
            <p:ph type="title" hasCustomPrompt="1"/>
          </p:nvPr>
        </p:nvSpPr>
        <p:spPr>
          <a:xfrm>
            <a:off x="600076" y="372328"/>
            <a:ext cx="47053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9" name="Rectangle 8">
            <a:extLst>
              <a:ext uri="{FF2B5EF4-FFF2-40B4-BE49-F238E27FC236}">
                <a16:creationId xmlns:a16="http://schemas.microsoft.com/office/drawing/2014/main" id="{7768B2D6-684B-3657-D997-8287F918B700}"/>
              </a:ext>
            </a:extLst>
          </p:cNvPr>
          <p:cNvSpPr/>
          <p:nvPr userDrawn="1"/>
        </p:nvSpPr>
        <p:spPr>
          <a:xfrm>
            <a:off x="5867401" y="-1"/>
            <a:ext cx="6324600" cy="6402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8015989-4870-34A4-61BC-52AC7FB11280}"/>
              </a:ext>
            </a:extLst>
          </p:cNvPr>
          <p:cNvSpPr/>
          <p:nvPr userDrawn="1"/>
        </p:nvSpPr>
        <p:spPr>
          <a:xfrm rot="5400000">
            <a:off x="269999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3855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4" name="Rectangle 3">
            <a:extLst>
              <a:ext uri="{FF2B5EF4-FFF2-40B4-BE49-F238E27FC236}">
                <a16:creationId xmlns:a16="http://schemas.microsoft.com/office/drawing/2014/main" id="{18BFF6EA-5F7B-8571-AA57-34F72E882988}"/>
              </a:ext>
            </a:extLst>
          </p:cNvPr>
          <p:cNvSpPr/>
          <p:nvPr userDrawn="1"/>
        </p:nvSpPr>
        <p:spPr>
          <a:xfrm>
            <a:off x="0" y="-1"/>
            <a:ext cx="4154750"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4714874" y="372329"/>
            <a:ext cx="6879458" cy="718413"/>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7" name="Text Placeholder 2">
            <a:extLst>
              <a:ext uri="{FF2B5EF4-FFF2-40B4-BE49-F238E27FC236}">
                <a16:creationId xmlns:a16="http://schemas.microsoft.com/office/drawing/2014/main" id="{D01DD95F-66B4-9DD3-406A-3D1C2B01DA32}"/>
              </a:ext>
            </a:extLst>
          </p:cNvPr>
          <p:cNvSpPr>
            <a:spLocks noGrp="1"/>
          </p:cNvSpPr>
          <p:nvPr>
            <p:ph type="body" sz="quarter" idx="13"/>
          </p:nvPr>
        </p:nvSpPr>
        <p:spPr>
          <a:xfrm>
            <a:off x="352426" y="3169692"/>
            <a:ext cx="3386710" cy="800100"/>
          </a:xfrm>
          <a:prstGeom prst="rect">
            <a:avLst/>
          </a:prstGeom>
        </p:spPr>
        <p:txBody>
          <a:bodyPr>
            <a:noAutofit/>
          </a:bodyPr>
          <a:lstStyle>
            <a:lvl1pPr marL="0" indent="0">
              <a:lnSpc>
                <a:spcPct val="114000"/>
              </a:lnSpc>
              <a:buNone/>
              <a:defRPr sz="1600">
                <a:solidFill>
                  <a:schemeClr val="bg1"/>
                </a:solidFill>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8" name="Text Placeholder 2">
            <a:extLst>
              <a:ext uri="{FF2B5EF4-FFF2-40B4-BE49-F238E27FC236}">
                <a16:creationId xmlns:a16="http://schemas.microsoft.com/office/drawing/2014/main" id="{12826188-BDAD-E7A9-4F30-254464511903}"/>
              </a:ext>
            </a:extLst>
          </p:cNvPr>
          <p:cNvSpPr>
            <a:spLocks noGrp="1"/>
          </p:cNvSpPr>
          <p:nvPr>
            <p:ph type="body" sz="quarter" idx="14" hasCustomPrompt="1"/>
          </p:nvPr>
        </p:nvSpPr>
        <p:spPr>
          <a:xfrm>
            <a:off x="352426" y="2236242"/>
            <a:ext cx="3386710" cy="800100"/>
          </a:xfrm>
          <a:prstGeom prst="rect">
            <a:avLst/>
          </a:prstGeom>
        </p:spPr>
        <p:txBody>
          <a:bodyPr>
            <a:noAutofit/>
          </a:bodyPr>
          <a:lstStyle>
            <a:lvl1pPr marL="0" indent="0">
              <a:lnSpc>
                <a:spcPct val="100000"/>
              </a:lnSpc>
              <a:buNone/>
              <a:defRPr sz="28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2" name="Rectangle 1">
            <a:extLst>
              <a:ext uri="{FF2B5EF4-FFF2-40B4-BE49-F238E27FC236}">
                <a16:creationId xmlns:a16="http://schemas.microsoft.com/office/drawing/2014/main" id="{50B7A6BD-0AA9-5770-DA8B-0AE3CB0B9E01}"/>
              </a:ext>
            </a:extLst>
          </p:cNvPr>
          <p:cNvSpPr/>
          <p:nvPr userDrawn="1"/>
        </p:nvSpPr>
        <p:spPr>
          <a:xfrm rot="5400000">
            <a:off x="921794"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7A6AA9D-B233-930C-D297-F7C4A944253C}"/>
              </a:ext>
            </a:extLst>
          </p:cNvPr>
          <p:cNvSpPr>
            <a:spLocks noGrp="1"/>
          </p:cNvSpPr>
          <p:nvPr>
            <p:ph idx="15"/>
          </p:nvPr>
        </p:nvSpPr>
        <p:spPr>
          <a:xfrm>
            <a:off x="4712466" y="1406107"/>
            <a:ext cx="6879458" cy="4502988"/>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1286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48300" y="372329"/>
            <a:ext cx="6146032"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48299" y="1276350"/>
            <a:ext cx="6146032"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892ACF59-056E-0F2D-67A2-44371B728B28}"/>
              </a:ext>
            </a:extLst>
          </p:cNvPr>
          <p:cNvSpPr/>
          <p:nvPr userDrawn="1"/>
        </p:nvSpPr>
        <p:spPr>
          <a:xfrm rot="5400000">
            <a:off x="921794"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 name="Picture 1" descr="A graph on a computer screen&#10;&#10;Description automatically generated">
            <a:extLst>
              <a:ext uri="{FF2B5EF4-FFF2-40B4-BE49-F238E27FC236}">
                <a16:creationId xmlns:a16="http://schemas.microsoft.com/office/drawing/2014/main" id="{194C77F3-3A18-B465-4FF3-DCEAB9A7D4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840774" cy="6399460"/>
          </a:xfrm>
          <a:prstGeom prst="rect">
            <a:avLst/>
          </a:prstGeom>
        </p:spPr>
      </p:pic>
      <p:sp>
        <p:nvSpPr>
          <p:cNvPr id="10" name="Rectangle 9">
            <a:extLst>
              <a:ext uri="{FF2B5EF4-FFF2-40B4-BE49-F238E27FC236}">
                <a16:creationId xmlns:a16="http://schemas.microsoft.com/office/drawing/2014/main" id="{94C563E8-6ABA-1CDB-E7EA-FFB5C6313CE9}"/>
              </a:ext>
            </a:extLst>
          </p:cNvPr>
          <p:cNvSpPr/>
          <p:nvPr userDrawn="1"/>
        </p:nvSpPr>
        <p:spPr>
          <a:xfrm>
            <a:off x="0" y="-1339"/>
            <a:ext cx="4840774" cy="6402140"/>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84050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48300" y="372329"/>
            <a:ext cx="6146032"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48299" y="1276350"/>
            <a:ext cx="6146032"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221E19D-0CEE-E48E-D835-AECFCAC9CC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
          <a:stretch/>
        </p:blipFill>
        <p:spPr>
          <a:xfrm>
            <a:off x="1" y="0"/>
            <a:ext cx="4843175" cy="6402634"/>
          </a:xfrm>
          <a:prstGeom prst="rect">
            <a:avLst/>
          </a:prstGeom>
        </p:spPr>
      </p:pic>
      <p:sp>
        <p:nvSpPr>
          <p:cNvPr id="7" name="Rectangle 6">
            <a:extLst>
              <a:ext uri="{FF2B5EF4-FFF2-40B4-BE49-F238E27FC236}">
                <a16:creationId xmlns:a16="http://schemas.microsoft.com/office/drawing/2014/main" id="{3A5B0382-36A4-FC63-1F0E-87328FDF9CF6}"/>
              </a:ext>
            </a:extLst>
          </p:cNvPr>
          <p:cNvSpPr/>
          <p:nvPr userDrawn="1"/>
        </p:nvSpPr>
        <p:spPr>
          <a:xfrm>
            <a:off x="0" y="0"/>
            <a:ext cx="4843175" cy="6402493"/>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621775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48300" y="372329"/>
            <a:ext cx="6146032"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48299" y="1276350"/>
            <a:ext cx="6146032"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D3B5EF84-1888-587A-0501-9808F459E9D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
          <a:stretch/>
        </p:blipFill>
        <p:spPr>
          <a:xfrm>
            <a:off x="1" y="-1"/>
            <a:ext cx="4843176" cy="6402635"/>
          </a:xfrm>
          <a:prstGeom prst="rect">
            <a:avLst/>
          </a:prstGeom>
        </p:spPr>
      </p:pic>
      <p:sp>
        <p:nvSpPr>
          <p:cNvPr id="8" name="Rectangle 7">
            <a:extLst>
              <a:ext uri="{FF2B5EF4-FFF2-40B4-BE49-F238E27FC236}">
                <a16:creationId xmlns:a16="http://schemas.microsoft.com/office/drawing/2014/main" id="{A240D96E-86C5-47B7-3DF4-8D4005524420}"/>
              </a:ext>
            </a:extLst>
          </p:cNvPr>
          <p:cNvSpPr/>
          <p:nvPr userDrawn="1"/>
        </p:nvSpPr>
        <p:spPr>
          <a:xfrm>
            <a:off x="0" y="-142"/>
            <a:ext cx="4843176" cy="6402635"/>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12503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48300" y="372329"/>
            <a:ext cx="6146032"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48299" y="1276350"/>
            <a:ext cx="6146031"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2CB7CFE-3A92-BC61-24C5-CEA931F3FD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4843176" cy="6402635"/>
          </a:xfrm>
          <a:prstGeom prst="rect">
            <a:avLst/>
          </a:prstGeom>
        </p:spPr>
      </p:pic>
      <p:sp>
        <p:nvSpPr>
          <p:cNvPr id="7" name="Rectangle 6">
            <a:extLst>
              <a:ext uri="{FF2B5EF4-FFF2-40B4-BE49-F238E27FC236}">
                <a16:creationId xmlns:a16="http://schemas.microsoft.com/office/drawing/2014/main" id="{80A61DA3-C1F6-CCBD-ADED-534F865CC53B}"/>
              </a:ext>
            </a:extLst>
          </p:cNvPr>
          <p:cNvSpPr/>
          <p:nvPr userDrawn="1"/>
        </p:nvSpPr>
        <p:spPr>
          <a:xfrm>
            <a:off x="0" y="-9526"/>
            <a:ext cx="4843177"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557224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210355" y="372329"/>
            <a:ext cx="6383977"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210355" y="1276350"/>
            <a:ext cx="6383976"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Graphical user interface, application&#10;&#10;Description automatically generated">
            <a:extLst>
              <a:ext uri="{FF2B5EF4-FFF2-40B4-BE49-F238E27FC236}">
                <a16:creationId xmlns:a16="http://schemas.microsoft.com/office/drawing/2014/main" id="{7D35347D-DFE9-E037-57B5-BC93706AF0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994" r="44740" b="6666"/>
          <a:stretch/>
        </p:blipFill>
        <p:spPr>
          <a:xfrm>
            <a:off x="0" y="0"/>
            <a:ext cx="4654297" cy="6400800"/>
          </a:xfrm>
          <a:prstGeom prst="rect">
            <a:avLst/>
          </a:prstGeom>
        </p:spPr>
      </p:pic>
      <p:sp>
        <p:nvSpPr>
          <p:cNvPr id="8" name="Rectangle 7">
            <a:extLst>
              <a:ext uri="{FF2B5EF4-FFF2-40B4-BE49-F238E27FC236}">
                <a16:creationId xmlns:a16="http://schemas.microsoft.com/office/drawing/2014/main" id="{B2DDA2D3-3D1C-4EFB-1B74-2AE632A95BB2}"/>
              </a:ext>
            </a:extLst>
          </p:cNvPr>
          <p:cNvSpPr/>
          <p:nvPr userDrawn="1"/>
        </p:nvSpPr>
        <p:spPr>
          <a:xfrm>
            <a:off x="0" y="0"/>
            <a:ext cx="4654297" cy="6400800"/>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6BE0A6D-4020-4B82-29E3-DB45BA75C5F0}"/>
              </a:ext>
            </a:extLst>
          </p:cNvPr>
          <p:cNvSpPr/>
          <p:nvPr userDrawn="1"/>
        </p:nvSpPr>
        <p:spPr>
          <a:xfrm rot="5400000">
            <a:off x="1426892"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2023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7896225" y="372329"/>
            <a:ext cx="3698107"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7896225" y="1838324"/>
            <a:ext cx="3698106" cy="3783119"/>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erson typing on a computer&#10;&#10;Description automatically generated">
            <a:extLst>
              <a:ext uri="{FF2B5EF4-FFF2-40B4-BE49-F238E27FC236}">
                <a16:creationId xmlns:a16="http://schemas.microsoft.com/office/drawing/2014/main" id="{DAE7889D-2498-FC46-C982-727A4E51C3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7362825" cy="6400800"/>
          </a:xfrm>
          <a:prstGeom prst="rect">
            <a:avLst/>
          </a:prstGeom>
        </p:spPr>
      </p:pic>
      <p:sp>
        <p:nvSpPr>
          <p:cNvPr id="8" name="Rectangle 7">
            <a:extLst>
              <a:ext uri="{FF2B5EF4-FFF2-40B4-BE49-F238E27FC236}">
                <a16:creationId xmlns:a16="http://schemas.microsoft.com/office/drawing/2014/main" id="{8863E6ED-667B-0A11-537E-BC3DFBEC146B}"/>
              </a:ext>
            </a:extLst>
          </p:cNvPr>
          <p:cNvSpPr/>
          <p:nvPr userDrawn="1"/>
        </p:nvSpPr>
        <p:spPr>
          <a:xfrm>
            <a:off x="0" y="0"/>
            <a:ext cx="7362824" cy="6402493"/>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066209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7439025" y="372329"/>
            <a:ext cx="4155307"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7439024" y="1838324"/>
            <a:ext cx="4155307" cy="3783119"/>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7791389-3F4E-D908-AEDD-23EF52E184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7"/>
          <a:stretch/>
        </p:blipFill>
        <p:spPr>
          <a:xfrm>
            <a:off x="4762" y="-21557"/>
            <a:ext cx="6872287" cy="6421902"/>
          </a:xfrm>
          <a:prstGeom prst="rect">
            <a:avLst/>
          </a:prstGeom>
        </p:spPr>
      </p:pic>
      <p:sp>
        <p:nvSpPr>
          <p:cNvPr id="7" name="Rectangle 6">
            <a:extLst>
              <a:ext uri="{FF2B5EF4-FFF2-40B4-BE49-F238E27FC236}">
                <a16:creationId xmlns:a16="http://schemas.microsoft.com/office/drawing/2014/main" id="{5F6F4ACD-E970-5087-98FF-A82AF5480AE9}"/>
              </a:ext>
            </a:extLst>
          </p:cNvPr>
          <p:cNvSpPr/>
          <p:nvPr userDrawn="1"/>
        </p:nvSpPr>
        <p:spPr>
          <a:xfrm>
            <a:off x="0" y="-9526"/>
            <a:ext cx="6881811"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02908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6229350"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2924" y="1276350"/>
            <a:ext cx="6229350"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44CBD786-656F-A0B9-BA37-118F5276CA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86625" y="0"/>
            <a:ext cx="4905375" cy="6400602"/>
          </a:xfrm>
          <a:prstGeom prst="rect">
            <a:avLst/>
          </a:prstGeom>
        </p:spPr>
      </p:pic>
      <p:sp>
        <p:nvSpPr>
          <p:cNvPr id="7" name="Rectangle 6">
            <a:extLst>
              <a:ext uri="{FF2B5EF4-FFF2-40B4-BE49-F238E27FC236}">
                <a16:creationId xmlns:a16="http://schemas.microsoft.com/office/drawing/2014/main" id="{BB1C76C2-FEF5-3C65-E285-3817778C75CC}"/>
              </a:ext>
            </a:extLst>
          </p:cNvPr>
          <p:cNvSpPr/>
          <p:nvPr userDrawn="1"/>
        </p:nvSpPr>
        <p:spPr>
          <a:xfrm>
            <a:off x="7286625" y="-9526"/>
            <a:ext cx="4905374"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57863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5010150"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2923" y="1838325"/>
            <a:ext cx="5010150" cy="3783118"/>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BBA86372-FC7C-3F75-F569-DD35F83D3A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096000" y="0"/>
            <a:ext cx="6096000" cy="6400602"/>
          </a:xfrm>
          <a:prstGeom prst="rect">
            <a:avLst/>
          </a:prstGeom>
        </p:spPr>
      </p:pic>
      <p:sp>
        <p:nvSpPr>
          <p:cNvPr id="10" name="Rectangle 9">
            <a:extLst>
              <a:ext uri="{FF2B5EF4-FFF2-40B4-BE49-F238E27FC236}">
                <a16:creationId xmlns:a16="http://schemas.microsoft.com/office/drawing/2014/main" id="{980F63CF-401D-B4E4-DC2B-E80FAED5E9AB}"/>
              </a:ext>
            </a:extLst>
          </p:cNvPr>
          <p:cNvSpPr/>
          <p:nvPr userDrawn="1"/>
        </p:nvSpPr>
        <p:spPr>
          <a:xfrm>
            <a:off x="6096000" y="-11417"/>
            <a:ext cx="6096000"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08578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ader + Bulleted List + Imagery 7">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D3EBB45A-D442-45D6-A17B-B5D9C3B1E954}"/>
              </a:ext>
            </a:extLst>
          </p:cNvPr>
          <p:cNvSpPr>
            <a:spLocks noGrp="1"/>
          </p:cNvSpPr>
          <p:nvPr>
            <p:ph idx="1"/>
          </p:nvPr>
        </p:nvSpPr>
        <p:spPr>
          <a:xfrm>
            <a:off x="600074" y="1457325"/>
            <a:ext cx="5334900"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B644B7-6633-4010-98BF-58637E432C71}"/>
              </a:ext>
            </a:extLst>
          </p:cNvPr>
          <p:cNvSpPr>
            <a:spLocks noGrp="1"/>
          </p:cNvSpPr>
          <p:nvPr>
            <p:ph type="title" hasCustomPrompt="1"/>
          </p:nvPr>
        </p:nvSpPr>
        <p:spPr>
          <a:xfrm>
            <a:off x="600075" y="372328"/>
            <a:ext cx="5334899"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pic>
        <p:nvPicPr>
          <p:cNvPr id="4" name="Picture 3" descr="A group of people in a room&#10;&#10;Description automatically generated">
            <a:extLst>
              <a:ext uri="{FF2B5EF4-FFF2-40B4-BE49-F238E27FC236}">
                <a16:creationId xmlns:a16="http://schemas.microsoft.com/office/drawing/2014/main" id="{57C12125-62E6-1C0A-CB6D-2E9DC20AA1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514011" y="0"/>
            <a:ext cx="5677989" cy="6400798"/>
          </a:xfrm>
          <a:prstGeom prst="rect">
            <a:avLst/>
          </a:prstGeom>
        </p:spPr>
      </p:pic>
      <p:sp>
        <p:nvSpPr>
          <p:cNvPr id="5" name="Rectangle 4">
            <a:extLst>
              <a:ext uri="{FF2B5EF4-FFF2-40B4-BE49-F238E27FC236}">
                <a16:creationId xmlns:a16="http://schemas.microsoft.com/office/drawing/2014/main" id="{2CB1C732-BBEF-6DEF-8319-7A03746AF9A9}"/>
              </a:ext>
            </a:extLst>
          </p:cNvPr>
          <p:cNvSpPr/>
          <p:nvPr userDrawn="1"/>
        </p:nvSpPr>
        <p:spPr>
          <a:xfrm>
            <a:off x="6514011" y="-1"/>
            <a:ext cx="5677989" cy="640263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5278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4" name="Rectangle 3">
            <a:extLst>
              <a:ext uri="{FF2B5EF4-FFF2-40B4-BE49-F238E27FC236}">
                <a16:creationId xmlns:a16="http://schemas.microsoft.com/office/drawing/2014/main" id="{18BFF6EA-5F7B-8571-AA57-34F72E882988}"/>
              </a:ext>
            </a:extLst>
          </p:cNvPr>
          <p:cNvSpPr/>
          <p:nvPr userDrawn="1"/>
        </p:nvSpPr>
        <p:spPr>
          <a:xfrm>
            <a:off x="0" y="-1"/>
            <a:ext cx="4154750" cy="64026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4714874" y="372329"/>
            <a:ext cx="6879458" cy="718413"/>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7" name="Text Placeholder 2">
            <a:extLst>
              <a:ext uri="{FF2B5EF4-FFF2-40B4-BE49-F238E27FC236}">
                <a16:creationId xmlns:a16="http://schemas.microsoft.com/office/drawing/2014/main" id="{D01DD95F-66B4-9DD3-406A-3D1C2B01DA32}"/>
              </a:ext>
            </a:extLst>
          </p:cNvPr>
          <p:cNvSpPr>
            <a:spLocks noGrp="1"/>
          </p:cNvSpPr>
          <p:nvPr>
            <p:ph type="body" sz="quarter" idx="13"/>
          </p:nvPr>
        </p:nvSpPr>
        <p:spPr>
          <a:xfrm>
            <a:off x="352426" y="3169692"/>
            <a:ext cx="3369457" cy="800100"/>
          </a:xfrm>
          <a:prstGeom prst="rect">
            <a:avLst/>
          </a:prstGeom>
        </p:spPr>
        <p:txBody>
          <a:bodyPr>
            <a:noAutofit/>
          </a:bodyPr>
          <a:lstStyle>
            <a:lvl1pPr marL="0" indent="0">
              <a:lnSpc>
                <a:spcPct val="114000"/>
              </a:lnSpc>
              <a:buNone/>
              <a:defRPr sz="1600">
                <a:solidFill>
                  <a:schemeClr val="bg1"/>
                </a:solidFill>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8" name="Text Placeholder 2">
            <a:extLst>
              <a:ext uri="{FF2B5EF4-FFF2-40B4-BE49-F238E27FC236}">
                <a16:creationId xmlns:a16="http://schemas.microsoft.com/office/drawing/2014/main" id="{12826188-BDAD-E7A9-4F30-254464511903}"/>
              </a:ext>
            </a:extLst>
          </p:cNvPr>
          <p:cNvSpPr>
            <a:spLocks noGrp="1"/>
          </p:cNvSpPr>
          <p:nvPr>
            <p:ph type="body" sz="quarter" idx="14" hasCustomPrompt="1"/>
          </p:nvPr>
        </p:nvSpPr>
        <p:spPr>
          <a:xfrm>
            <a:off x="352426" y="2236242"/>
            <a:ext cx="3369457" cy="800100"/>
          </a:xfrm>
          <a:prstGeom prst="rect">
            <a:avLst/>
          </a:prstGeom>
        </p:spPr>
        <p:txBody>
          <a:bodyPr>
            <a:noAutofit/>
          </a:bodyPr>
          <a:lstStyle>
            <a:lvl1pPr marL="0" indent="0">
              <a:lnSpc>
                <a:spcPct val="100000"/>
              </a:lnSpc>
              <a:buNone/>
              <a:defRPr sz="28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9" name="Rectangle 8">
            <a:extLst>
              <a:ext uri="{FF2B5EF4-FFF2-40B4-BE49-F238E27FC236}">
                <a16:creationId xmlns:a16="http://schemas.microsoft.com/office/drawing/2014/main" id="{892ACF59-056E-0F2D-67A2-44371B728B28}"/>
              </a:ext>
            </a:extLst>
          </p:cNvPr>
          <p:cNvSpPr/>
          <p:nvPr userDrawn="1"/>
        </p:nvSpPr>
        <p:spPr>
          <a:xfrm rot="5400000">
            <a:off x="921794"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7CBC5ED0-8781-6761-09C0-853DC70B1BFD}"/>
              </a:ext>
            </a:extLst>
          </p:cNvPr>
          <p:cNvSpPr>
            <a:spLocks noGrp="1"/>
          </p:cNvSpPr>
          <p:nvPr>
            <p:ph idx="15"/>
          </p:nvPr>
        </p:nvSpPr>
        <p:spPr>
          <a:xfrm>
            <a:off x="4712466" y="1406107"/>
            <a:ext cx="6879458" cy="4502988"/>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9349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7" name="Picture 8" descr="No alt text provided for this image">
            <a:extLst>
              <a:ext uri="{FF2B5EF4-FFF2-40B4-BE49-F238E27FC236}">
                <a16:creationId xmlns:a16="http://schemas.microsoft.com/office/drawing/2014/main" id="{FA4645F6-03AD-0262-5A06-50963E27F8BB}"/>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594243" y="1765"/>
            <a:ext cx="4597757" cy="6399035"/>
          </a:xfrm>
          <a:prstGeom prst="rect">
            <a:avLst/>
          </a:prstGeom>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2" name="Content Placeholder 2">
            <a:extLst>
              <a:ext uri="{FF2B5EF4-FFF2-40B4-BE49-F238E27FC236}">
                <a16:creationId xmlns:a16="http://schemas.microsoft.com/office/drawing/2014/main" id="{B4953CE0-F20F-A08A-BC58-BA2C98AE2735}"/>
              </a:ext>
            </a:extLst>
          </p:cNvPr>
          <p:cNvSpPr>
            <a:spLocks noGrp="1"/>
          </p:cNvSpPr>
          <p:nvPr>
            <p:ph idx="1"/>
          </p:nvPr>
        </p:nvSpPr>
        <p:spPr>
          <a:xfrm>
            <a:off x="600075" y="1457325"/>
            <a:ext cx="6399036"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35310A8F-55AF-B7FB-F328-F3BC6EE67BF7}"/>
              </a:ext>
            </a:extLst>
          </p:cNvPr>
          <p:cNvSpPr>
            <a:spLocks noGrp="1"/>
          </p:cNvSpPr>
          <p:nvPr>
            <p:ph type="title" hasCustomPrompt="1"/>
          </p:nvPr>
        </p:nvSpPr>
        <p:spPr>
          <a:xfrm>
            <a:off x="600075" y="372328"/>
            <a:ext cx="6399036"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B4064A3-BB56-9168-DAC7-CFD1B21FDB65}"/>
              </a:ext>
            </a:extLst>
          </p:cNvPr>
          <p:cNvSpPr/>
          <p:nvPr userDrawn="1"/>
        </p:nvSpPr>
        <p:spPr>
          <a:xfrm>
            <a:off x="7608711" y="-1"/>
            <a:ext cx="4583289" cy="640263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908BBF4-C21B-4D9E-703C-CC67F623D559}"/>
              </a:ext>
            </a:extLst>
          </p:cNvPr>
          <p:cNvSpPr/>
          <p:nvPr userDrawn="1"/>
        </p:nvSpPr>
        <p:spPr>
          <a:xfrm rot="5400000">
            <a:off x="4408144"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60665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Header + Bulleted List + Imagery 8">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E22EE995-AC6D-4E71-8DBD-E55089ADFE88}"/>
              </a:ext>
            </a:extLst>
          </p:cNvPr>
          <p:cNvSpPr>
            <a:spLocks noGrp="1"/>
          </p:cNvSpPr>
          <p:nvPr>
            <p:ph idx="1"/>
          </p:nvPr>
        </p:nvSpPr>
        <p:spPr>
          <a:xfrm>
            <a:off x="600075" y="1457325"/>
            <a:ext cx="5317646"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C29CB7B1-38FE-40DD-914D-49E89D0DB296}"/>
              </a:ext>
            </a:extLst>
          </p:cNvPr>
          <p:cNvSpPr>
            <a:spLocks noGrp="1"/>
          </p:cNvSpPr>
          <p:nvPr>
            <p:ph type="title" hasCustomPrompt="1"/>
          </p:nvPr>
        </p:nvSpPr>
        <p:spPr>
          <a:xfrm>
            <a:off x="600075" y="372328"/>
            <a:ext cx="5317646"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pic>
        <p:nvPicPr>
          <p:cNvPr id="4" name="Picture 3" descr="A person standing in front of a group of people&#10;&#10;Description automatically generated">
            <a:extLst>
              <a:ext uri="{FF2B5EF4-FFF2-40B4-BE49-F238E27FC236}">
                <a16:creationId xmlns:a16="http://schemas.microsoft.com/office/drawing/2014/main" id="{19B92407-5A4F-BDCE-38C8-D7C4083018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514011" y="1"/>
            <a:ext cx="5677989" cy="6402634"/>
          </a:xfrm>
          <a:prstGeom prst="rect">
            <a:avLst/>
          </a:prstGeom>
        </p:spPr>
      </p:pic>
      <p:sp>
        <p:nvSpPr>
          <p:cNvPr id="5" name="Rectangle 4">
            <a:extLst>
              <a:ext uri="{FF2B5EF4-FFF2-40B4-BE49-F238E27FC236}">
                <a16:creationId xmlns:a16="http://schemas.microsoft.com/office/drawing/2014/main" id="{B94E96B2-0550-9734-3ACF-B6600FD3F075}"/>
              </a:ext>
            </a:extLst>
          </p:cNvPr>
          <p:cNvSpPr/>
          <p:nvPr userDrawn="1"/>
        </p:nvSpPr>
        <p:spPr>
          <a:xfrm>
            <a:off x="6514011" y="-1"/>
            <a:ext cx="5677989" cy="640263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73417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5010150"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2923" y="1276350"/>
            <a:ext cx="5010149"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BBA86372-FC7C-3F75-F569-DD35F83D3A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096000" y="0"/>
            <a:ext cx="6096000" cy="6400602"/>
          </a:xfrm>
          <a:prstGeom prst="rect">
            <a:avLst/>
          </a:prstGeom>
        </p:spPr>
      </p:pic>
      <p:sp>
        <p:nvSpPr>
          <p:cNvPr id="10" name="Rectangle 9">
            <a:extLst>
              <a:ext uri="{FF2B5EF4-FFF2-40B4-BE49-F238E27FC236}">
                <a16:creationId xmlns:a16="http://schemas.microsoft.com/office/drawing/2014/main" id="{980F63CF-401D-B4E4-DC2B-E80FAED5E9AB}"/>
              </a:ext>
            </a:extLst>
          </p:cNvPr>
          <p:cNvSpPr/>
          <p:nvPr userDrawn="1"/>
        </p:nvSpPr>
        <p:spPr>
          <a:xfrm>
            <a:off x="6096000" y="-11417"/>
            <a:ext cx="6096000"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71514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3990975" cy="12754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2924" y="1800225"/>
            <a:ext cx="3990976" cy="3821218"/>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descr="A city skyline with lights&#10;&#10;Description automatically generated with medium confidence">
            <a:extLst>
              <a:ext uri="{FF2B5EF4-FFF2-40B4-BE49-F238E27FC236}">
                <a16:creationId xmlns:a16="http://schemas.microsoft.com/office/drawing/2014/main" id="{A55A2055-F251-4A21-1100-279CFF4A85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48250" y="0"/>
            <a:ext cx="7143750" cy="6410325"/>
          </a:xfrm>
          <a:prstGeom prst="rect">
            <a:avLst/>
          </a:prstGeom>
        </p:spPr>
      </p:pic>
      <p:sp>
        <p:nvSpPr>
          <p:cNvPr id="4" name="Rectangle 3">
            <a:extLst>
              <a:ext uri="{FF2B5EF4-FFF2-40B4-BE49-F238E27FC236}">
                <a16:creationId xmlns:a16="http://schemas.microsoft.com/office/drawing/2014/main" id="{1292AF2B-D0FD-2F5E-C2E0-C002488B1CEB}"/>
              </a:ext>
            </a:extLst>
          </p:cNvPr>
          <p:cNvSpPr/>
          <p:nvPr userDrawn="1"/>
        </p:nvSpPr>
        <p:spPr>
          <a:xfrm>
            <a:off x="5048250" y="-1694"/>
            <a:ext cx="7143750"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52967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4819650"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2924" y="1828800"/>
            <a:ext cx="4819651" cy="3792643"/>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descr="A hand drawing a graph on a glass board&#10;&#10;Description automatically generated">
            <a:extLst>
              <a:ext uri="{FF2B5EF4-FFF2-40B4-BE49-F238E27FC236}">
                <a16:creationId xmlns:a16="http://schemas.microsoft.com/office/drawing/2014/main" id="{67A99DA2-EDED-5EEF-8563-FFB1DE801CB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888" b="6888"/>
          <a:stretch/>
        </p:blipFill>
        <p:spPr>
          <a:xfrm>
            <a:off x="6132788" y="468263"/>
            <a:ext cx="5486400" cy="5486400"/>
          </a:xfrm>
          <a:prstGeom prst="ellipse">
            <a:avLst/>
          </a:prstGeom>
        </p:spPr>
      </p:pic>
      <p:sp>
        <p:nvSpPr>
          <p:cNvPr id="8" name="Oval 7">
            <a:extLst>
              <a:ext uri="{FF2B5EF4-FFF2-40B4-BE49-F238E27FC236}">
                <a16:creationId xmlns:a16="http://schemas.microsoft.com/office/drawing/2014/main" id="{F7AFC01F-1814-2AF1-AF18-09AC456796F0}"/>
              </a:ext>
            </a:extLst>
          </p:cNvPr>
          <p:cNvSpPr/>
          <p:nvPr userDrawn="1"/>
        </p:nvSpPr>
        <p:spPr>
          <a:xfrm>
            <a:off x="6132788" y="468263"/>
            <a:ext cx="5486400" cy="5486400"/>
          </a:xfrm>
          <a:prstGeom prst="ellipse">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66817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4819650"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2924" y="1828800"/>
            <a:ext cx="4819651" cy="3792643"/>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67A99DA2-EDED-5EEF-8563-FFB1DE801C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129885" y="473025"/>
            <a:ext cx="5486400" cy="5486400"/>
          </a:xfrm>
          <a:prstGeom prst="ellipse">
            <a:avLst/>
          </a:prstGeom>
        </p:spPr>
      </p:pic>
      <p:sp>
        <p:nvSpPr>
          <p:cNvPr id="11" name="Oval 10">
            <a:extLst>
              <a:ext uri="{FF2B5EF4-FFF2-40B4-BE49-F238E27FC236}">
                <a16:creationId xmlns:a16="http://schemas.microsoft.com/office/drawing/2014/main" id="{AEEDFF04-5477-165C-D4F7-F51C4F2C0382}"/>
              </a:ext>
            </a:extLst>
          </p:cNvPr>
          <p:cNvSpPr/>
          <p:nvPr userDrawn="1"/>
        </p:nvSpPr>
        <p:spPr>
          <a:xfrm>
            <a:off x="6129885" y="473025"/>
            <a:ext cx="5486400" cy="5486400"/>
          </a:xfrm>
          <a:prstGeom prst="ellipse">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819086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4" y="372329"/>
            <a:ext cx="5476875"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2924" y="1828800"/>
            <a:ext cx="5476875" cy="3792643"/>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F222F2B-F2F8-B82D-F352-C836B2469C68}"/>
              </a:ext>
            </a:extLst>
          </p:cNvPr>
          <p:cNvSpPr/>
          <p:nvPr userDrawn="1"/>
        </p:nvSpPr>
        <p:spPr>
          <a:xfrm>
            <a:off x="6438900" y="54102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2DDAA3BB-3FBC-B39F-6B3E-715E60E481FD}"/>
              </a:ext>
            </a:extLst>
          </p:cNvPr>
          <p:cNvSpPr/>
          <p:nvPr userDrawn="1"/>
        </p:nvSpPr>
        <p:spPr>
          <a:xfrm>
            <a:off x="7630837" y="54102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5F42A3AF-2B57-1F95-0FDA-1F25928AAF60}"/>
              </a:ext>
            </a:extLst>
          </p:cNvPr>
          <p:cNvSpPr/>
          <p:nvPr userDrawn="1"/>
        </p:nvSpPr>
        <p:spPr>
          <a:xfrm>
            <a:off x="8822774" y="54102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7D81D0C-69C5-E14E-7C2C-88DC6CD33E62}"/>
              </a:ext>
            </a:extLst>
          </p:cNvPr>
          <p:cNvSpPr/>
          <p:nvPr userDrawn="1"/>
        </p:nvSpPr>
        <p:spPr>
          <a:xfrm>
            <a:off x="10014711" y="54102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B037EEF7-780C-593B-1C7A-F1694DEC2224}"/>
              </a:ext>
            </a:extLst>
          </p:cNvPr>
          <p:cNvSpPr/>
          <p:nvPr userDrawn="1"/>
        </p:nvSpPr>
        <p:spPr>
          <a:xfrm>
            <a:off x="11206648" y="54102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FB0516A-741A-466B-C0C5-76C681A9AAF2}"/>
              </a:ext>
            </a:extLst>
          </p:cNvPr>
          <p:cNvSpPr/>
          <p:nvPr userDrawn="1"/>
        </p:nvSpPr>
        <p:spPr>
          <a:xfrm>
            <a:off x="7627127" y="42100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5D6CDEE-EB4F-9744-C6E8-EC98932BE5EE}"/>
              </a:ext>
            </a:extLst>
          </p:cNvPr>
          <p:cNvSpPr/>
          <p:nvPr userDrawn="1"/>
        </p:nvSpPr>
        <p:spPr>
          <a:xfrm>
            <a:off x="8819064" y="42100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886D8268-F3BC-F76B-2874-297F166C64C5}"/>
              </a:ext>
            </a:extLst>
          </p:cNvPr>
          <p:cNvSpPr/>
          <p:nvPr userDrawn="1"/>
        </p:nvSpPr>
        <p:spPr>
          <a:xfrm>
            <a:off x="11202938" y="42100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BAD47F11-5E41-E409-C2A3-9866822FAEB1}"/>
              </a:ext>
            </a:extLst>
          </p:cNvPr>
          <p:cNvSpPr/>
          <p:nvPr userDrawn="1"/>
        </p:nvSpPr>
        <p:spPr>
          <a:xfrm>
            <a:off x="7627127" y="30099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3BF1032C-7F5E-6DA6-06C9-EE4773227FE1}"/>
              </a:ext>
            </a:extLst>
          </p:cNvPr>
          <p:cNvSpPr/>
          <p:nvPr userDrawn="1"/>
        </p:nvSpPr>
        <p:spPr>
          <a:xfrm>
            <a:off x="8819064" y="30099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F0A2D259-B4A6-7089-769D-1F568EA28045}"/>
              </a:ext>
            </a:extLst>
          </p:cNvPr>
          <p:cNvSpPr/>
          <p:nvPr userDrawn="1"/>
        </p:nvSpPr>
        <p:spPr>
          <a:xfrm>
            <a:off x="11202938" y="30099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43B8B210-F384-D843-26A7-1EA96FEAA317}"/>
              </a:ext>
            </a:extLst>
          </p:cNvPr>
          <p:cNvSpPr/>
          <p:nvPr userDrawn="1"/>
        </p:nvSpPr>
        <p:spPr>
          <a:xfrm>
            <a:off x="7630837" y="18097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6E706E4B-EC48-32DA-609C-DBC7CE740464}"/>
              </a:ext>
            </a:extLst>
          </p:cNvPr>
          <p:cNvSpPr/>
          <p:nvPr userDrawn="1"/>
        </p:nvSpPr>
        <p:spPr>
          <a:xfrm>
            <a:off x="8822774" y="18097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1CF25304-52A3-B4E6-7523-C74CA74AD3CE}"/>
              </a:ext>
            </a:extLst>
          </p:cNvPr>
          <p:cNvSpPr/>
          <p:nvPr userDrawn="1"/>
        </p:nvSpPr>
        <p:spPr>
          <a:xfrm>
            <a:off x="10011001" y="42100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CDA6B788-5D72-0DF6-4FDA-6048A59069CB}"/>
              </a:ext>
            </a:extLst>
          </p:cNvPr>
          <p:cNvSpPr/>
          <p:nvPr userDrawn="1"/>
        </p:nvSpPr>
        <p:spPr>
          <a:xfrm>
            <a:off x="11206648" y="18097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154F2396-BF78-8E94-4548-A60A799FAA3F}"/>
              </a:ext>
            </a:extLst>
          </p:cNvPr>
          <p:cNvSpPr/>
          <p:nvPr userDrawn="1"/>
        </p:nvSpPr>
        <p:spPr>
          <a:xfrm>
            <a:off x="6435190" y="42100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D9DF603E-098B-AA36-E7D7-1A3417618B89}"/>
              </a:ext>
            </a:extLst>
          </p:cNvPr>
          <p:cNvSpPr/>
          <p:nvPr userDrawn="1"/>
        </p:nvSpPr>
        <p:spPr>
          <a:xfrm>
            <a:off x="8819064" y="6096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62930791-3F77-97F7-61FC-860CC137D932}"/>
              </a:ext>
            </a:extLst>
          </p:cNvPr>
          <p:cNvSpPr/>
          <p:nvPr userDrawn="1"/>
        </p:nvSpPr>
        <p:spPr>
          <a:xfrm>
            <a:off x="11202938" y="6096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E0241DDD-652D-D232-FB94-3B4E530A9538}"/>
              </a:ext>
            </a:extLst>
          </p:cNvPr>
          <p:cNvSpPr/>
          <p:nvPr userDrawn="1"/>
        </p:nvSpPr>
        <p:spPr>
          <a:xfrm>
            <a:off x="10011001" y="30099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657323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4" y="372329"/>
            <a:ext cx="5476875"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542924" y="1828800"/>
            <a:ext cx="5476875" cy="3792643"/>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F222F2B-F2F8-B82D-F352-C836B2469C68}"/>
              </a:ext>
            </a:extLst>
          </p:cNvPr>
          <p:cNvSpPr/>
          <p:nvPr userDrawn="1"/>
        </p:nvSpPr>
        <p:spPr>
          <a:xfrm>
            <a:off x="6438900" y="54102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2DDAA3BB-3FBC-B39F-6B3E-715E60E481FD}"/>
              </a:ext>
            </a:extLst>
          </p:cNvPr>
          <p:cNvSpPr/>
          <p:nvPr userDrawn="1"/>
        </p:nvSpPr>
        <p:spPr>
          <a:xfrm>
            <a:off x="7630837" y="54102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5F42A3AF-2B57-1F95-0FDA-1F25928AAF60}"/>
              </a:ext>
            </a:extLst>
          </p:cNvPr>
          <p:cNvSpPr/>
          <p:nvPr userDrawn="1"/>
        </p:nvSpPr>
        <p:spPr>
          <a:xfrm>
            <a:off x="8822774" y="54102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7D81D0C-69C5-E14E-7C2C-88DC6CD33E62}"/>
              </a:ext>
            </a:extLst>
          </p:cNvPr>
          <p:cNvSpPr/>
          <p:nvPr userDrawn="1"/>
        </p:nvSpPr>
        <p:spPr>
          <a:xfrm>
            <a:off x="10014711" y="54102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B037EEF7-780C-593B-1C7A-F1694DEC2224}"/>
              </a:ext>
            </a:extLst>
          </p:cNvPr>
          <p:cNvSpPr/>
          <p:nvPr userDrawn="1"/>
        </p:nvSpPr>
        <p:spPr>
          <a:xfrm>
            <a:off x="11206648" y="54102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FB0516A-741A-466B-C0C5-76C681A9AAF2}"/>
              </a:ext>
            </a:extLst>
          </p:cNvPr>
          <p:cNvSpPr/>
          <p:nvPr userDrawn="1"/>
        </p:nvSpPr>
        <p:spPr>
          <a:xfrm>
            <a:off x="7627127" y="42100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5D6CDEE-EB4F-9744-C6E8-EC98932BE5EE}"/>
              </a:ext>
            </a:extLst>
          </p:cNvPr>
          <p:cNvSpPr/>
          <p:nvPr userDrawn="1"/>
        </p:nvSpPr>
        <p:spPr>
          <a:xfrm>
            <a:off x="8819064" y="42100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886D8268-F3BC-F76B-2874-297F166C64C5}"/>
              </a:ext>
            </a:extLst>
          </p:cNvPr>
          <p:cNvSpPr/>
          <p:nvPr userDrawn="1"/>
        </p:nvSpPr>
        <p:spPr>
          <a:xfrm>
            <a:off x="11202938" y="42100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BAD47F11-5E41-E409-C2A3-9866822FAEB1}"/>
              </a:ext>
            </a:extLst>
          </p:cNvPr>
          <p:cNvSpPr/>
          <p:nvPr userDrawn="1"/>
        </p:nvSpPr>
        <p:spPr>
          <a:xfrm>
            <a:off x="7627127" y="30099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3BF1032C-7F5E-6DA6-06C9-EE4773227FE1}"/>
              </a:ext>
            </a:extLst>
          </p:cNvPr>
          <p:cNvSpPr/>
          <p:nvPr userDrawn="1"/>
        </p:nvSpPr>
        <p:spPr>
          <a:xfrm>
            <a:off x="8819064" y="30099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F0A2D259-B4A6-7089-769D-1F568EA28045}"/>
              </a:ext>
            </a:extLst>
          </p:cNvPr>
          <p:cNvSpPr/>
          <p:nvPr userDrawn="1"/>
        </p:nvSpPr>
        <p:spPr>
          <a:xfrm>
            <a:off x="11202938" y="30099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43B8B210-F384-D843-26A7-1EA96FEAA317}"/>
              </a:ext>
            </a:extLst>
          </p:cNvPr>
          <p:cNvSpPr/>
          <p:nvPr userDrawn="1"/>
        </p:nvSpPr>
        <p:spPr>
          <a:xfrm>
            <a:off x="7630837" y="18097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6E706E4B-EC48-32DA-609C-DBC7CE740464}"/>
              </a:ext>
            </a:extLst>
          </p:cNvPr>
          <p:cNvSpPr/>
          <p:nvPr userDrawn="1"/>
        </p:nvSpPr>
        <p:spPr>
          <a:xfrm>
            <a:off x="8822774" y="18097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1CF25304-52A3-B4E6-7523-C74CA74AD3CE}"/>
              </a:ext>
            </a:extLst>
          </p:cNvPr>
          <p:cNvSpPr/>
          <p:nvPr userDrawn="1"/>
        </p:nvSpPr>
        <p:spPr>
          <a:xfrm>
            <a:off x="10011001" y="42100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CDA6B788-5D72-0DF6-4FDA-6048A59069CB}"/>
              </a:ext>
            </a:extLst>
          </p:cNvPr>
          <p:cNvSpPr/>
          <p:nvPr userDrawn="1"/>
        </p:nvSpPr>
        <p:spPr>
          <a:xfrm>
            <a:off x="11206648" y="18097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154F2396-BF78-8E94-4548-A60A799FAA3F}"/>
              </a:ext>
            </a:extLst>
          </p:cNvPr>
          <p:cNvSpPr/>
          <p:nvPr userDrawn="1"/>
        </p:nvSpPr>
        <p:spPr>
          <a:xfrm>
            <a:off x="6435190" y="42100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D9DF603E-098B-AA36-E7D7-1A3417618B89}"/>
              </a:ext>
            </a:extLst>
          </p:cNvPr>
          <p:cNvSpPr/>
          <p:nvPr userDrawn="1"/>
        </p:nvSpPr>
        <p:spPr>
          <a:xfrm>
            <a:off x="8819064" y="6096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62930791-3F77-97F7-61FC-860CC137D932}"/>
              </a:ext>
            </a:extLst>
          </p:cNvPr>
          <p:cNvSpPr/>
          <p:nvPr userDrawn="1"/>
        </p:nvSpPr>
        <p:spPr>
          <a:xfrm>
            <a:off x="11202938" y="6096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E0241DDD-652D-D232-FB94-3B4E530A9538}"/>
              </a:ext>
            </a:extLst>
          </p:cNvPr>
          <p:cNvSpPr/>
          <p:nvPr userDrawn="1"/>
        </p:nvSpPr>
        <p:spPr>
          <a:xfrm>
            <a:off x="10011001" y="30099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37301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7439025" y="372329"/>
            <a:ext cx="4155307"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628AD393-85E2-0FC4-9FE8-6A2BA247D2C8}"/>
              </a:ext>
            </a:extLst>
          </p:cNvPr>
          <p:cNvSpPr>
            <a:spLocks noGrp="1"/>
          </p:cNvSpPr>
          <p:nvPr>
            <p:ph idx="1"/>
          </p:nvPr>
        </p:nvSpPr>
        <p:spPr>
          <a:xfrm>
            <a:off x="7439024" y="1838324"/>
            <a:ext cx="4155307" cy="3783119"/>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7791389-3F4E-D908-AEDD-23EF52E184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7"/>
          <a:stretch/>
        </p:blipFill>
        <p:spPr>
          <a:xfrm>
            <a:off x="4762" y="-21557"/>
            <a:ext cx="6872287" cy="6421902"/>
          </a:xfrm>
          <a:prstGeom prst="rect">
            <a:avLst/>
          </a:prstGeom>
        </p:spPr>
      </p:pic>
      <p:sp>
        <p:nvSpPr>
          <p:cNvPr id="7" name="Rectangle 6">
            <a:extLst>
              <a:ext uri="{FF2B5EF4-FFF2-40B4-BE49-F238E27FC236}">
                <a16:creationId xmlns:a16="http://schemas.microsoft.com/office/drawing/2014/main" id="{5F6F4ACD-E970-5087-98FF-A82AF5480AE9}"/>
              </a:ext>
            </a:extLst>
          </p:cNvPr>
          <p:cNvSpPr/>
          <p:nvPr userDrawn="1"/>
        </p:nvSpPr>
        <p:spPr>
          <a:xfrm>
            <a:off x="0" y="-9526"/>
            <a:ext cx="6881811"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26202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blue and green text on a black background&#10;&#10;AI-generated content may be incorrect.">
            <a:extLst>
              <a:ext uri="{FF2B5EF4-FFF2-40B4-BE49-F238E27FC236}">
                <a16:creationId xmlns:a16="http://schemas.microsoft.com/office/drawing/2014/main" id="{4F0C1489-238A-7849-B7CB-10477C2E833C}"/>
              </a:ext>
            </a:extLst>
          </p:cNvPr>
          <p:cNvPicPr>
            <a:picLocks noChangeAspect="1"/>
          </p:cNvPicPr>
          <p:nvPr userDrawn="1"/>
        </p:nvPicPr>
        <p:blipFill>
          <a:blip r:embed="rId2"/>
          <a:stretch>
            <a:fillRect/>
          </a:stretch>
        </p:blipFill>
        <p:spPr>
          <a:xfrm>
            <a:off x="9929046" y="279186"/>
            <a:ext cx="1788658" cy="697576"/>
          </a:xfrm>
          <a:prstGeom prst="rect">
            <a:avLst/>
          </a:prstGeom>
        </p:spPr>
      </p:pic>
      <p:sp>
        <p:nvSpPr>
          <p:cNvPr id="6" name="Rectangle 5">
            <a:extLst>
              <a:ext uri="{FF2B5EF4-FFF2-40B4-BE49-F238E27FC236}">
                <a16:creationId xmlns:a16="http://schemas.microsoft.com/office/drawing/2014/main" id="{73CFA80E-B246-4418-A9B2-3E47D162E63E}"/>
              </a:ext>
            </a:extLst>
          </p:cNvPr>
          <p:cNvSpPr/>
          <p:nvPr userDrawn="1"/>
        </p:nvSpPr>
        <p:spPr>
          <a:xfrm>
            <a:off x="0" y="4183938"/>
            <a:ext cx="12192000" cy="2674062"/>
          </a:xfrm>
          <a:prstGeom prst="rect">
            <a:avLst/>
          </a:prstGeom>
          <a:solidFill>
            <a:srgbClr val="A0C7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FF1E3E70-EAE7-969B-69EA-FC016986787D}"/>
              </a:ext>
            </a:extLst>
          </p:cNvPr>
          <p:cNvSpPr txBox="1">
            <a:spLocks/>
          </p:cNvSpPr>
          <p:nvPr userDrawn="1"/>
        </p:nvSpPr>
        <p:spPr>
          <a:xfrm>
            <a:off x="838200" y="4635728"/>
            <a:ext cx="10515600" cy="129493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ctr"/>
            <a:r>
              <a:rPr lang="en-CA" sz="4800" b="1">
                <a:cs typeface="Arial" panose="020B0604020202020204" pitchFamily="34" charset="0"/>
              </a:rPr>
              <a:t>Change Methodology Overview</a:t>
            </a:r>
          </a:p>
        </p:txBody>
      </p:sp>
      <p:sp>
        <p:nvSpPr>
          <p:cNvPr id="8" name="Title 1">
            <a:extLst>
              <a:ext uri="{FF2B5EF4-FFF2-40B4-BE49-F238E27FC236}">
                <a16:creationId xmlns:a16="http://schemas.microsoft.com/office/drawing/2014/main" id="{3E0B3821-DE66-F262-EE7F-0D469238D4B9}"/>
              </a:ext>
            </a:extLst>
          </p:cNvPr>
          <p:cNvSpPr txBox="1">
            <a:spLocks/>
          </p:cNvSpPr>
          <p:nvPr userDrawn="1"/>
        </p:nvSpPr>
        <p:spPr>
          <a:xfrm>
            <a:off x="2798863" y="1339640"/>
            <a:ext cx="6594274" cy="188529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ctr">
              <a:lnSpc>
                <a:spcPct val="110000"/>
              </a:lnSpc>
            </a:pPr>
            <a:r>
              <a:rPr lang="en-CA" sz="4800" b="1">
                <a:solidFill>
                  <a:srgbClr val="0070C0"/>
                </a:solidFill>
                <a:latin typeface="Gotham Bold" pitchFamily="50" charset="0"/>
                <a:cs typeface="Arial" panose="020B0604020202020204" pitchFamily="34" charset="0"/>
              </a:rPr>
              <a:t>Learning Track 1: </a:t>
            </a:r>
            <a:br>
              <a:rPr lang="en-CA" sz="4800" b="1">
                <a:solidFill>
                  <a:srgbClr val="0070C0"/>
                </a:solidFill>
                <a:latin typeface="Gotham Bold" pitchFamily="50" charset="0"/>
                <a:cs typeface="Arial" panose="020B0604020202020204" pitchFamily="34" charset="0"/>
              </a:rPr>
            </a:br>
            <a:r>
              <a:rPr lang="en-CA" sz="4800" b="1">
                <a:solidFill>
                  <a:srgbClr val="0070C0"/>
                </a:solidFill>
                <a:latin typeface="Gotham Bold" pitchFamily="50" charset="0"/>
                <a:cs typeface="Arial" panose="020B0604020202020204" pitchFamily="34" charset="0"/>
              </a:rPr>
              <a:t>Topic 6 - Module 1</a:t>
            </a:r>
          </a:p>
        </p:txBody>
      </p:sp>
    </p:spTree>
    <p:extLst>
      <p:ext uri="{BB962C8B-B14F-4D97-AF65-F5344CB8AC3E}">
        <p14:creationId xmlns:p14="http://schemas.microsoft.com/office/powerpoint/2010/main" val="2536682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4" name="Rectangle 3">
            <a:extLst>
              <a:ext uri="{FF2B5EF4-FFF2-40B4-BE49-F238E27FC236}">
                <a16:creationId xmlns:a16="http://schemas.microsoft.com/office/drawing/2014/main" id="{18BFF6EA-5F7B-8571-AA57-34F72E882988}"/>
              </a:ext>
            </a:extLst>
          </p:cNvPr>
          <p:cNvSpPr/>
          <p:nvPr userDrawn="1"/>
        </p:nvSpPr>
        <p:spPr>
          <a:xfrm>
            <a:off x="0" y="-1"/>
            <a:ext cx="4154750" cy="6402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4714874" y="372329"/>
            <a:ext cx="6879458" cy="718413"/>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7" name="Text Placeholder 2">
            <a:extLst>
              <a:ext uri="{FF2B5EF4-FFF2-40B4-BE49-F238E27FC236}">
                <a16:creationId xmlns:a16="http://schemas.microsoft.com/office/drawing/2014/main" id="{D01DD95F-66B4-9DD3-406A-3D1C2B01DA32}"/>
              </a:ext>
            </a:extLst>
          </p:cNvPr>
          <p:cNvSpPr>
            <a:spLocks noGrp="1"/>
          </p:cNvSpPr>
          <p:nvPr>
            <p:ph type="body" sz="quarter" idx="13"/>
          </p:nvPr>
        </p:nvSpPr>
        <p:spPr>
          <a:xfrm>
            <a:off x="352426" y="3169692"/>
            <a:ext cx="3378084" cy="800100"/>
          </a:xfrm>
          <a:prstGeom prst="rect">
            <a:avLst/>
          </a:prstGeom>
        </p:spPr>
        <p:txBody>
          <a:bodyPr>
            <a:noAutofit/>
          </a:bodyPr>
          <a:lstStyle>
            <a:lvl1pPr marL="0" indent="0">
              <a:lnSpc>
                <a:spcPct val="114000"/>
              </a:lnSpc>
              <a:buNone/>
              <a:defRPr sz="1600">
                <a:solidFill>
                  <a:schemeClr val="bg1"/>
                </a:solidFill>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8" name="Text Placeholder 2">
            <a:extLst>
              <a:ext uri="{FF2B5EF4-FFF2-40B4-BE49-F238E27FC236}">
                <a16:creationId xmlns:a16="http://schemas.microsoft.com/office/drawing/2014/main" id="{12826188-BDAD-E7A9-4F30-254464511903}"/>
              </a:ext>
            </a:extLst>
          </p:cNvPr>
          <p:cNvSpPr>
            <a:spLocks noGrp="1"/>
          </p:cNvSpPr>
          <p:nvPr>
            <p:ph type="body" sz="quarter" idx="14" hasCustomPrompt="1"/>
          </p:nvPr>
        </p:nvSpPr>
        <p:spPr>
          <a:xfrm>
            <a:off x="352426" y="2236242"/>
            <a:ext cx="3378084" cy="800100"/>
          </a:xfrm>
          <a:prstGeom prst="rect">
            <a:avLst/>
          </a:prstGeom>
        </p:spPr>
        <p:txBody>
          <a:bodyPr>
            <a:noAutofit/>
          </a:bodyPr>
          <a:lstStyle>
            <a:lvl1pPr marL="0" indent="0">
              <a:lnSpc>
                <a:spcPct val="100000"/>
              </a:lnSpc>
              <a:buNone/>
              <a:defRPr sz="28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9" name="Rectangle 8">
            <a:extLst>
              <a:ext uri="{FF2B5EF4-FFF2-40B4-BE49-F238E27FC236}">
                <a16:creationId xmlns:a16="http://schemas.microsoft.com/office/drawing/2014/main" id="{892ACF59-056E-0F2D-67A2-44371B728B28}"/>
              </a:ext>
            </a:extLst>
          </p:cNvPr>
          <p:cNvSpPr/>
          <p:nvPr userDrawn="1"/>
        </p:nvSpPr>
        <p:spPr>
          <a:xfrm rot="5400000">
            <a:off x="921794"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78192169-6E62-C8A0-7BC7-E24BF4C892FA}"/>
              </a:ext>
            </a:extLst>
          </p:cNvPr>
          <p:cNvSpPr>
            <a:spLocks noGrp="1"/>
          </p:cNvSpPr>
          <p:nvPr>
            <p:ph idx="15"/>
          </p:nvPr>
        </p:nvSpPr>
        <p:spPr>
          <a:xfrm>
            <a:off x="4712466" y="1406107"/>
            <a:ext cx="6879458" cy="4502988"/>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9341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F8F2F7B-B3CA-7E11-FE3A-363B77646100}"/>
              </a:ext>
            </a:extLst>
          </p:cNvPr>
          <p:cNvSpPr/>
          <p:nvPr userDrawn="1"/>
        </p:nvSpPr>
        <p:spPr>
          <a:xfrm>
            <a:off x="0" y="1394692"/>
            <a:ext cx="12192000" cy="546330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nd green text on a black background&#10;&#10;AI-generated content may be incorrect.">
            <a:extLst>
              <a:ext uri="{FF2B5EF4-FFF2-40B4-BE49-F238E27FC236}">
                <a16:creationId xmlns:a16="http://schemas.microsoft.com/office/drawing/2014/main" id="{3241718C-F8B8-D26D-B88D-DDA57F298324}"/>
              </a:ext>
            </a:extLst>
          </p:cNvPr>
          <p:cNvPicPr>
            <a:picLocks noChangeAspect="1"/>
          </p:cNvPicPr>
          <p:nvPr userDrawn="1"/>
        </p:nvPicPr>
        <p:blipFill>
          <a:blip r:embed="rId2"/>
          <a:stretch>
            <a:fillRect/>
          </a:stretch>
        </p:blipFill>
        <p:spPr>
          <a:xfrm>
            <a:off x="9917620" y="316427"/>
            <a:ext cx="1825706" cy="711479"/>
          </a:xfrm>
          <a:prstGeom prst="rect">
            <a:avLst/>
          </a:prstGeom>
        </p:spPr>
      </p:pic>
      <p:sp>
        <p:nvSpPr>
          <p:cNvPr id="2" name="Date Placeholder 1">
            <a:extLst>
              <a:ext uri="{FF2B5EF4-FFF2-40B4-BE49-F238E27FC236}">
                <a16:creationId xmlns:a16="http://schemas.microsoft.com/office/drawing/2014/main" id="{380400DD-82CF-F530-2D14-2A1A011BFD02}"/>
              </a:ext>
            </a:extLst>
          </p:cNvPr>
          <p:cNvSpPr>
            <a:spLocks noGrp="1"/>
          </p:cNvSpPr>
          <p:nvPr>
            <p:ph type="dt" sz="half" idx="10"/>
          </p:nvPr>
        </p:nvSpPr>
        <p:spPr/>
        <p:txBody>
          <a:bodyPr/>
          <a:lstStyle/>
          <a:p>
            <a:fld id="{32E95240-1938-4E29-BC55-87EE4E7BB4F8}" type="datetimeFigureOut">
              <a:rPr lang="en-US" smtClean="0"/>
              <a:t>3/17/26</a:t>
            </a:fld>
            <a:endParaRPr lang="en-US"/>
          </a:p>
        </p:txBody>
      </p:sp>
      <p:sp>
        <p:nvSpPr>
          <p:cNvPr id="3" name="Footer Placeholder 2">
            <a:extLst>
              <a:ext uri="{FF2B5EF4-FFF2-40B4-BE49-F238E27FC236}">
                <a16:creationId xmlns:a16="http://schemas.microsoft.com/office/drawing/2014/main" id="{A46919A8-4F31-64E9-511C-0E54C6AEA3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C25395-1344-F45C-6C0A-B10A22735674}"/>
              </a:ext>
            </a:extLst>
          </p:cNvPr>
          <p:cNvSpPr>
            <a:spLocks noGrp="1"/>
          </p:cNvSpPr>
          <p:nvPr>
            <p:ph type="sldNum" sz="quarter" idx="12"/>
          </p:nvPr>
        </p:nvSpPr>
        <p:spPr>
          <a:xfrm>
            <a:off x="9330267" y="6428317"/>
            <a:ext cx="2743200" cy="365125"/>
          </a:xfrm>
        </p:spPr>
        <p:txBody>
          <a:bodyPr/>
          <a:lstStyle/>
          <a:p>
            <a:fld id="{7768E4DB-8702-415B-B426-22A75F85FDC8}" type="slidenum">
              <a:rPr lang="en-US" smtClean="0"/>
              <a:t>‹#›</a:t>
            </a:fld>
            <a:endParaRPr lang="en-US"/>
          </a:p>
        </p:txBody>
      </p:sp>
    </p:spTree>
    <p:extLst>
      <p:ext uri="{BB962C8B-B14F-4D97-AF65-F5344CB8AC3E}">
        <p14:creationId xmlns:p14="http://schemas.microsoft.com/office/powerpoint/2010/main" val="20455806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F8F2F7B-B3CA-7E11-FE3A-363B77646100}"/>
              </a:ext>
            </a:extLst>
          </p:cNvPr>
          <p:cNvSpPr/>
          <p:nvPr userDrawn="1"/>
        </p:nvSpPr>
        <p:spPr>
          <a:xfrm>
            <a:off x="0" y="1394692"/>
            <a:ext cx="12192000" cy="546330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BACB2-1F25-5F5A-2F3F-959B368D344F}"/>
              </a:ext>
            </a:extLst>
          </p:cNvPr>
          <p:cNvSpPr>
            <a:spLocks noGrp="1"/>
          </p:cNvSpPr>
          <p:nvPr>
            <p:ph type="title"/>
          </p:nvPr>
        </p:nvSpPr>
        <p:spPr>
          <a:xfrm>
            <a:off x="593889" y="115170"/>
            <a:ext cx="10759911" cy="1325563"/>
          </a:xfrm>
        </p:spPr>
        <p:txBody>
          <a:bodyPr/>
          <a:lstStyle>
            <a:lvl1pPr>
              <a:defRPr b="1">
                <a:solidFill>
                  <a:schemeClr val="accent3"/>
                </a:solidFill>
              </a:defRPr>
            </a:lvl1pPr>
          </a:lstStyle>
          <a:p>
            <a:r>
              <a:rPr lang="en-US"/>
              <a:t>Click to edit Master title style</a:t>
            </a:r>
          </a:p>
        </p:txBody>
      </p:sp>
      <p:pic>
        <p:nvPicPr>
          <p:cNvPr id="15" name="Picture 14" descr="A blue and green text on a black background&#10;&#10;AI-generated content may be incorrect.">
            <a:extLst>
              <a:ext uri="{FF2B5EF4-FFF2-40B4-BE49-F238E27FC236}">
                <a16:creationId xmlns:a16="http://schemas.microsoft.com/office/drawing/2014/main" id="{3241718C-F8B8-D26D-B88D-DDA57F298324}"/>
              </a:ext>
            </a:extLst>
          </p:cNvPr>
          <p:cNvPicPr>
            <a:picLocks noChangeAspect="1"/>
          </p:cNvPicPr>
          <p:nvPr userDrawn="1"/>
        </p:nvPicPr>
        <p:blipFill>
          <a:blip r:embed="rId2"/>
          <a:stretch>
            <a:fillRect/>
          </a:stretch>
        </p:blipFill>
        <p:spPr>
          <a:xfrm>
            <a:off x="9917620" y="316427"/>
            <a:ext cx="1825706" cy="711479"/>
          </a:xfrm>
          <a:prstGeom prst="rect">
            <a:avLst/>
          </a:prstGeom>
        </p:spPr>
      </p:pic>
      <p:sp>
        <p:nvSpPr>
          <p:cNvPr id="4" name="Date Placeholder 3">
            <a:extLst>
              <a:ext uri="{FF2B5EF4-FFF2-40B4-BE49-F238E27FC236}">
                <a16:creationId xmlns:a16="http://schemas.microsoft.com/office/drawing/2014/main" id="{604DA18D-0D06-232A-66A5-E490153EBBA9}"/>
              </a:ext>
            </a:extLst>
          </p:cNvPr>
          <p:cNvSpPr>
            <a:spLocks noGrp="1"/>
          </p:cNvSpPr>
          <p:nvPr>
            <p:ph type="dt" sz="half" idx="10"/>
          </p:nvPr>
        </p:nvSpPr>
        <p:spPr/>
        <p:txBody>
          <a:bodyPr/>
          <a:lstStyle/>
          <a:p>
            <a:fld id="{32E95240-1938-4E29-BC55-87EE4E7BB4F8}" type="datetimeFigureOut">
              <a:rPr lang="en-US" smtClean="0"/>
              <a:t>3/17/26</a:t>
            </a:fld>
            <a:endParaRPr lang="en-US"/>
          </a:p>
        </p:txBody>
      </p:sp>
      <p:sp>
        <p:nvSpPr>
          <p:cNvPr id="5" name="Footer Placeholder 4">
            <a:extLst>
              <a:ext uri="{FF2B5EF4-FFF2-40B4-BE49-F238E27FC236}">
                <a16:creationId xmlns:a16="http://schemas.microsoft.com/office/drawing/2014/main" id="{2A33EA88-4755-3AD1-79D8-AC31EE696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AAE24-AB5F-E448-AC58-59CA340F0B0F}"/>
              </a:ext>
            </a:extLst>
          </p:cNvPr>
          <p:cNvSpPr>
            <a:spLocks noGrp="1"/>
          </p:cNvSpPr>
          <p:nvPr>
            <p:ph type="sldNum" sz="quarter" idx="12"/>
          </p:nvPr>
        </p:nvSpPr>
        <p:spPr/>
        <p:txBody>
          <a:bodyPr/>
          <a:lstStyle/>
          <a:p>
            <a:fld id="{7768E4DB-8702-415B-B426-22A75F85FDC8}" type="slidenum">
              <a:rPr lang="en-US" smtClean="0"/>
              <a:t>‹#›</a:t>
            </a:fld>
            <a:endParaRPr lang="en-US"/>
          </a:p>
        </p:txBody>
      </p:sp>
      <p:sp>
        <p:nvSpPr>
          <p:cNvPr id="7" name="Oval 6">
            <a:extLst>
              <a:ext uri="{FF2B5EF4-FFF2-40B4-BE49-F238E27FC236}">
                <a16:creationId xmlns:a16="http://schemas.microsoft.com/office/drawing/2014/main" id="{791FA059-DA3A-F326-6372-7E96EDC0D939}"/>
              </a:ext>
            </a:extLst>
          </p:cNvPr>
          <p:cNvSpPr/>
          <p:nvPr userDrawn="1"/>
        </p:nvSpPr>
        <p:spPr>
          <a:xfrm>
            <a:off x="398207" y="1825625"/>
            <a:ext cx="3538281" cy="35382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4">
            <a:extLst>
              <a:ext uri="{FF2B5EF4-FFF2-40B4-BE49-F238E27FC236}">
                <a16:creationId xmlns:a16="http://schemas.microsoft.com/office/drawing/2014/main" id="{7418DF4B-3FD9-E63A-9672-F347A7632319}"/>
              </a:ext>
            </a:extLst>
          </p:cNvPr>
          <p:cNvSpPr txBox="1">
            <a:spLocks/>
          </p:cNvSpPr>
          <p:nvPr userDrawn="1"/>
        </p:nvSpPr>
        <p:spPr>
          <a:xfrm>
            <a:off x="4483510" y="1936955"/>
            <a:ext cx="7069393" cy="4240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4"/>
              </a:buClr>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4"/>
              </a:buClr>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4"/>
              </a:buClr>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r>
              <a:rPr lang="en-US"/>
              <a:t>Aenean </a:t>
            </a:r>
            <a:r>
              <a:rPr lang="en-US" err="1"/>
              <a:t>nisl</a:t>
            </a:r>
            <a:r>
              <a:rPr lang="en-US"/>
              <a:t> </a:t>
            </a:r>
            <a:r>
              <a:rPr lang="en-US" err="1"/>
              <a:t>tortor</a:t>
            </a:r>
            <a:r>
              <a:rPr lang="en-US"/>
              <a:t>, </a:t>
            </a:r>
            <a:r>
              <a:rPr lang="en-US" err="1"/>
              <a:t>varius</a:t>
            </a:r>
            <a:r>
              <a:rPr lang="en-US"/>
              <a:t> </a:t>
            </a:r>
            <a:r>
              <a:rPr lang="en-US" err="1"/>
              <a:t>quis</a:t>
            </a:r>
            <a:r>
              <a:rPr lang="en-US"/>
              <a:t> </a:t>
            </a:r>
            <a:r>
              <a:rPr lang="en-US" err="1"/>
              <a:t>orci</a:t>
            </a:r>
            <a:r>
              <a:rPr lang="en-US"/>
              <a:t> </a:t>
            </a:r>
            <a:r>
              <a:rPr lang="en-US" err="1"/>
              <a:t>quis</a:t>
            </a:r>
            <a:r>
              <a:rPr lang="en-US"/>
              <a:t>, </a:t>
            </a:r>
            <a:r>
              <a:rPr lang="en-US" err="1"/>
              <a:t>hendrerit</a:t>
            </a:r>
            <a:r>
              <a:rPr lang="en-US"/>
              <a:t> pharetra </a:t>
            </a:r>
            <a:r>
              <a:rPr lang="en-US" err="1"/>
              <a:t>leo</a:t>
            </a:r>
            <a:r>
              <a:rPr lang="en-US"/>
              <a:t>. </a:t>
            </a:r>
            <a:r>
              <a:rPr lang="en-US" err="1"/>
              <a:t>tiam</a:t>
            </a:r>
            <a:r>
              <a:rPr lang="en-US"/>
              <a:t> </a:t>
            </a:r>
            <a:r>
              <a:rPr lang="en-US" err="1"/>
              <a:t>eleifend</a:t>
            </a:r>
            <a:r>
              <a:rPr lang="en-US"/>
              <a:t>, </a:t>
            </a:r>
            <a:r>
              <a:rPr lang="en-US" err="1"/>
              <a:t>est</a:t>
            </a:r>
            <a:r>
              <a:rPr lang="en-US"/>
              <a:t> non </a:t>
            </a:r>
            <a:r>
              <a:rPr lang="en-US" err="1"/>
              <a:t>iaculis</a:t>
            </a:r>
            <a:r>
              <a:rPr lang="en-US"/>
              <a:t> </a:t>
            </a:r>
            <a:r>
              <a:rPr lang="en-US" err="1"/>
              <a:t>laoreet</a:t>
            </a:r>
            <a:r>
              <a:rPr lang="en-US"/>
              <a:t>, </a:t>
            </a:r>
            <a:r>
              <a:rPr lang="en-US" err="1"/>
              <a:t>nibh</a:t>
            </a:r>
            <a:r>
              <a:rPr lang="en-US"/>
              <a:t> </a:t>
            </a:r>
            <a:r>
              <a:rPr lang="en-US" err="1"/>
              <a:t>felis</a:t>
            </a:r>
            <a:r>
              <a:rPr lang="en-US"/>
              <a:t> </a:t>
            </a:r>
            <a:r>
              <a:rPr lang="en-US" err="1"/>
              <a:t>scelerisque</a:t>
            </a:r>
            <a:r>
              <a:rPr lang="en-US"/>
              <a:t> mi, non lacinia. </a:t>
            </a:r>
          </a:p>
          <a:p>
            <a:r>
              <a:rPr lang="pt-BR" err="1"/>
              <a:t>Maecenas</a:t>
            </a:r>
            <a:r>
              <a:rPr lang="pt-BR"/>
              <a:t> eu </a:t>
            </a:r>
            <a:r>
              <a:rPr lang="pt-BR" err="1"/>
              <a:t>congue</a:t>
            </a:r>
            <a:r>
              <a:rPr lang="pt-BR"/>
              <a:t> </a:t>
            </a:r>
            <a:r>
              <a:rPr lang="pt-BR" err="1"/>
              <a:t>arcu</a:t>
            </a:r>
            <a:r>
              <a:rPr lang="pt-BR"/>
              <a:t>. </a:t>
            </a:r>
            <a:r>
              <a:rPr lang="pt-BR" err="1"/>
              <a:t>Sed</a:t>
            </a:r>
            <a:r>
              <a:rPr lang="pt-BR"/>
              <a:t> </a:t>
            </a:r>
            <a:r>
              <a:rPr lang="pt-BR" err="1"/>
              <a:t>orci</a:t>
            </a:r>
            <a:r>
              <a:rPr lang="pt-BR"/>
              <a:t> </a:t>
            </a:r>
            <a:r>
              <a:rPr lang="pt-BR" err="1"/>
              <a:t>nibh</a:t>
            </a:r>
            <a:r>
              <a:rPr lang="pt-BR"/>
              <a:t>, </a:t>
            </a:r>
            <a:r>
              <a:rPr lang="pt-BR" err="1"/>
              <a:t>dapibus</a:t>
            </a:r>
            <a:r>
              <a:rPr lang="pt-BR"/>
              <a:t> eu massa a, </a:t>
            </a:r>
            <a:r>
              <a:rPr lang="pt-BR" err="1"/>
              <a:t>luctus</a:t>
            </a:r>
            <a:r>
              <a:rPr lang="pt-BR"/>
              <a:t> </a:t>
            </a:r>
            <a:r>
              <a:rPr lang="pt-BR" err="1"/>
              <a:t>commodo</a:t>
            </a:r>
            <a:r>
              <a:rPr lang="pt-BR"/>
              <a:t> </a:t>
            </a:r>
            <a:r>
              <a:rPr lang="pt-BR" err="1"/>
              <a:t>odio</a:t>
            </a:r>
            <a:r>
              <a:rPr lang="pt-BR"/>
              <a:t>.</a:t>
            </a:r>
            <a:endParaRPr lang="en-US"/>
          </a:p>
        </p:txBody>
      </p:sp>
      <p:pic>
        <p:nvPicPr>
          <p:cNvPr id="10" name="Content Placeholder 6" descr="A person sitting at a desk with a computer&#10;&#10;AI-generated content may be incorrect.">
            <a:extLst>
              <a:ext uri="{FF2B5EF4-FFF2-40B4-BE49-F238E27FC236}">
                <a16:creationId xmlns:a16="http://schemas.microsoft.com/office/drawing/2014/main" id="{C69FDDDB-F67C-3066-0909-EB095D894D17}"/>
              </a:ext>
            </a:extLst>
          </p:cNvPr>
          <p:cNvPicPr>
            <a:picLocks noChangeAspect="1"/>
          </p:cNvPicPr>
          <p:nvPr userDrawn="1"/>
        </p:nvPicPr>
        <p:blipFill rotWithShape="1">
          <a:blip r:embed="rId3"/>
          <a:srcRect l="18262" r="18262"/>
          <a:stretch>
            <a:fillRect/>
          </a:stretch>
        </p:blipFill>
        <p:spPr>
          <a:xfrm>
            <a:off x="889820" y="2246568"/>
            <a:ext cx="2925407" cy="2925407"/>
          </a:xfrm>
          <a:prstGeom prst="ellipse">
            <a:avLst/>
          </a:prstGeom>
        </p:spPr>
      </p:pic>
    </p:spTree>
    <p:extLst>
      <p:ext uri="{BB962C8B-B14F-4D97-AF65-F5344CB8AC3E}">
        <p14:creationId xmlns:p14="http://schemas.microsoft.com/office/powerpoint/2010/main" val="20475705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ACB2-1F25-5F5A-2F3F-959B368D344F}"/>
              </a:ext>
            </a:extLst>
          </p:cNvPr>
          <p:cNvSpPr>
            <a:spLocks noGrp="1"/>
          </p:cNvSpPr>
          <p:nvPr>
            <p:ph type="title"/>
          </p:nvPr>
        </p:nvSpPr>
        <p:spPr>
          <a:xfrm>
            <a:off x="593889" y="204866"/>
            <a:ext cx="10759911" cy="1325563"/>
          </a:xfrm>
        </p:spPr>
        <p:txBody>
          <a:bodyPr/>
          <a:lstStyle>
            <a:lvl1pPr>
              <a:defRPr b="1">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0324C5-0CFF-87CB-9DF7-5F2B689DBC54}"/>
              </a:ext>
            </a:extLst>
          </p:cNvPr>
          <p:cNvSpPr>
            <a:spLocks noGrp="1"/>
          </p:cNvSpPr>
          <p:nvPr>
            <p:ph idx="1"/>
          </p:nvPr>
        </p:nvSpPr>
        <p:spPr>
          <a:xfrm>
            <a:off x="593890" y="1825625"/>
            <a:ext cx="11149436" cy="4351338"/>
          </a:xfrm>
        </p:spPr>
        <p:txBody>
          <a:bodyPr/>
          <a:lstStyle>
            <a:lvl1pPr marL="228600" indent="-228600">
              <a:buClr>
                <a:schemeClr val="accent4"/>
              </a:buClr>
              <a:buFont typeface="Wingdings" panose="05000000000000000000" pitchFamily="2" charset="2"/>
              <a:buChar char="§"/>
              <a:defRPr/>
            </a:lvl1pPr>
            <a:lvl2pPr marL="685800" indent="-228600">
              <a:buClr>
                <a:schemeClr val="accent4"/>
              </a:buClr>
              <a:buFont typeface="Wingdings" panose="05000000000000000000" pitchFamily="2" charset="2"/>
              <a:buChar char="§"/>
              <a:defRPr/>
            </a:lvl2pPr>
            <a:lvl3pPr marL="1143000" indent="-228600">
              <a:buClr>
                <a:schemeClr val="accent4"/>
              </a:buClr>
              <a:buFont typeface="Wingdings" panose="05000000000000000000" pitchFamily="2" charset="2"/>
              <a:buChar char="§"/>
              <a:defRPr/>
            </a:lvl3pPr>
            <a:lvl4pPr marL="1600200" indent="-228600">
              <a:buClr>
                <a:schemeClr val="accent4"/>
              </a:buClr>
              <a:buFont typeface="Wingdings" panose="05000000000000000000" pitchFamily="2" charset="2"/>
              <a:buChar char="§"/>
              <a:defRPr/>
            </a:lvl4pPr>
            <a:lvl5pPr marL="2057400" indent="-228600">
              <a:buClr>
                <a:schemeClr val="accent4"/>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A blue and green text on a black background&#10;&#10;AI-generated content may be incorrect.">
            <a:extLst>
              <a:ext uri="{FF2B5EF4-FFF2-40B4-BE49-F238E27FC236}">
                <a16:creationId xmlns:a16="http://schemas.microsoft.com/office/drawing/2014/main" id="{3241718C-F8B8-D26D-B88D-DDA57F298324}"/>
              </a:ext>
            </a:extLst>
          </p:cNvPr>
          <p:cNvPicPr>
            <a:picLocks noChangeAspect="1"/>
          </p:cNvPicPr>
          <p:nvPr userDrawn="1"/>
        </p:nvPicPr>
        <p:blipFill>
          <a:blip r:embed="rId2"/>
          <a:stretch>
            <a:fillRect/>
          </a:stretch>
        </p:blipFill>
        <p:spPr>
          <a:xfrm>
            <a:off x="9917620" y="316427"/>
            <a:ext cx="1825706" cy="711479"/>
          </a:xfrm>
          <a:prstGeom prst="rect">
            <a:avLst/>
          </a:prstGeom>
        </p:spPr>
      </p:pic>
    </p:spTree>
    <p:extLst>
      <p:ext uri="{BB962C8B-B14F-4D97-AF65-F5344CB8AC3E}">
        <p14:creationId xmlns:p14="http://schemas.microsoft.com/office/powerpoint/2010/main" val="18065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6A146-0D62-F577-407E-44A8754A69C8}"/>
              </a:ext>
            </a:extLst>
          </p:cNvPr>
          <p:cNvSpPr/>
          <p:nvPr userDrawn="1"/>
        </p:nvSpPr>
        <p:spPr>
          <a:xfrm>
            <a:off x="0" y="0"/>
            <a:ext cx="3971636"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BACB2-1F25-5F5A-2F3F-959B368D344F}"/>
              </a:ext>
            </a:extLst>
          </p:cNvPr>
          <p:cNvSpPr>
            <a:spLocks noGrp="1"/>
          </p:cNvSpPr>
          <p:nvPr>
            <p:ph type="title"/>
          </p:nvPr>
        </p:nvSpPr>
        <p:spPr>
          <a:xfrm>
            <a:off x="4331854" y="365125"/>
            <a:ext cx="5357091" cy="1325563"/>
          </a:xfrm>
        </p:spPr>
        <p:txBody>
          <a:bodyPr/>
          <a:lstStyle>
            <a:lvl1pPr>
              <a:defRPr b="1">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0324C5-0CFF-87CB-9DF7-5F2B689DBC54}"/>
              </a:ext>
            </a:extLst>
          </p:cNvPr>
          <p:cNvSpPr>
            <a:spLocks noGrp="1"/>
          </p:cNvSpPr>
          <p:nvPr>
            <p:ph idx="1"/>
          </p:nvPr>
        </p:nvSpPr>
        <p:spPr>
          <a:xfrm>
            <a:off x="4331854" y="1825625"/>
            <a:ext cx="7021945" cy="4351338"/>
          </a:xfrm>
        </p:spPr>
        <p:txBody>
          <a:bodyPr/>
          <a:lstStyle>
            <a:lvl1pPr marL="228600" indent="-228600">
              <a:buClr>
                <a:schemeClr val="accent4"/>
              </a:buClr>
              <a:buFont typeface="Wingdings" panose="05000000000000000000" pitchFamily="2" charset="2"/>
              <a:buChar char="§"/>
              <a:defRPr>
                <a:latin typeface="+mj-lt"/>
              </a:defRPr>
            </a:lvl1pPr>
            <a:lvl2pPr marL="685800" indent="-228600">
              <a:buClr>
                <a:schemeClr val="accent4"/>
              </a:buClr>
              <a:buFont typeface="Wingdings" panose="05000000000000000000" pitchFamily="2" charset="2"/>
              <a:buChar char="§"/>
              <a:defRPr>
                <a:latin typeface="+mj-lt"/>
              </a:defRPr>
            </a:lvl2pPr>
            <a:lvl3pPr marL="1143000" indent="-228600">
              <a:buClr>
                <a:schemeClr val="accent4"/>
              </a:buClr>
              <a:buFont typeface="Wingdings" panose="05000000000000000000" pitchFamily="2" charset="2"/>
              <a:buChar char="§"/>
              <a:defRPr>
                <a:latin typeface="+mj-lt"/>
              </a:defRPr>
            </a:lvl3pPr>
            <a:lvl4pPr marL="1600200" indent="-228600">
              <a:buClr>
                <a:schemeClr val="accent4"/>
              </a:buClr>
              <a:buFont typeface="Wingdings" panose="05000000000000000000" pitchFamily="2" charset="2"/>
              <a:buChar char="§"/>
              <a:defRPr>
                <a:latin typeface="+mj-lt"/>
              </a:defRPr>
            </a:lvl4pPr>
            <a:lvl5pPr marL="2057400" indent="-228600">
              <a:buClr>
                <a:schemeClr val="accent4"/>
              </a:buClr>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ue and green text on a black background&#10;&#10;AI-generated content may be incorrect.">
            <a:extLst>
              <a:ext uri="{FF2B5EF4-FFF2-40B4-BE49-F238E27FC236}">
                <a16:creationId xmlns:a16="http://schemas.microsoft.com/office/drawing/2014/main" id="{4B55027D-CCB9-D295-CDCD-622536851236}"/>
              </a:ext>
            </a:extLst>
          </p:cNvPr>
          <p:cNvPicPr>
            <a:picLocks noChangeAspect="1"/>
          </p:cNvPicPr>
          <p:nvPr userDrawn="1"/>
        </p:nvPicPr>
        <p:blipFill>
          <a:blip r:embed="rId2"/>
          <a:stretch>
            <a:fillRect/>
          </a:stretch>
        </p:blipFill>
        <p:spPr>
          <a:xfrm>
            <a:off x="9917620" y="316427"/>
            <a:ext cx="1825706" cy="711479"/>
          </a:xfrm>
          <a:prstGeom prst="rect">
            <a:avLst/>
          </a:prstGeom>
        </p:spPr>
      </p:pic>
    </p:spTree>
    <p:extLst>
      <p:ext uri="{BB962C8B-B14F-4D97-AF65-F5344CB8AC3E}">
        <p14:creationId xmlns:p14="http://schemas.microsoft.com/office/powerpoint/2010/main" val="31538427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6A146-0D62-F577-407E-44A8754A69C8}"/>
              </a:ext>
            </a:extLst>
          </p:cNvPr>
          <p:cNvSpPr/>
          <p:nvPr userDrawn="1"/>
        </p:nvSpPr>
        <p:spPr>
          <a:xfrm>
            <a:off x="0" y="0"/>
            <a:ext cx="3971636" cy="68580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BACB2-1F25-5F5A-2F3F-959B368D344F}"/>
              </a:ext>
            </a:extLst>
          </p:cNvPr>
          <p:cNvSpPr>
            <a:spLocks noGrp="1"/>
          </p:cNvSpPr>
          <p:nvPr>
            <p:ph type="title"/>
          </p:nvPr>
        </p:nvSpPr>
        <p:spPr>
          <a:xfrm>
            <a:off x="4331854" y="365125"/>
            <a:ext cx="5357091" cy="1325563"/>
          </a:xfrm>
        </p:spPr>
        <p:txBody>
          <a:bodyPr/>
          <a:lstStyle>
            <a:lvl1pPr>
              <a:defRPr b="1">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0324C5-0CFF-87CB-9DF7-5F2B689DBC54}"/>
              </a:ext>
            </a:extLst>
          </p:cNvPr>
          <p:cNvSpPr>
            <a:spLocks noGrp="1"/>
          </p:cNvSpPr>
          <p:nvPr>
            <p:ph idx="1"/>
          </p:nvPr>
        </p:nvSpPr>
        <p:spPr>
          <a:xfrm>
            <a:off x="4331854" y="1825625"/>
            <a:ext cx="7021945" cy="4351338"/>
          </a:xfrm>
        </p:spPr>
        <p:txBody>
          <a:bodyPr/>
          <a:lstStyle>
            <a:lvl1pPr marL="228600" indent="-228600">
              <a:buClr>
                <a:schemeClr val="accent4"/>
              </a:buClr>
              <a:buFont typeface="Wingdings" panose="05000000000000000000" pitchFamily="2" charset="2"/>
              <a:buChar char="§"/>
              <a:defRPr>
                <a:latin typeface="+mj-lt"/>
              </a:defRPr>
            </a:lvl1pPr>
            <a:lvl2pPr marL="685800" indent="-228600">
              <a:buClr>
                <a:schemeClr val="accent4"/>
              </a:buClr>
              <a:buFont typeface="Wingdings" panose="05000000000000000000" pitchFamily="2" charset="2"/>
              <a:buChar char="§"/>
              <a:defRPr>
                <a:latin typeface="+mj-lt"/>
              </a:defRPr>
            </a:lvl2pPr>
            <a:lvl3pPr marL="1143000" indent="-228600">
              <a:buClr>
                <a:schemeClr val="accent4"/>
              </a:buClr>
              <a:buFont typeface="Wingdings" panose="05000000000000000000" pitchFamily="2" charset="2"/>
              <a:buChar char="§"/>
              <a:defRPr>
                <a:latin typeface="+mj-lt"/>
              </a:defRPr>
            </a:lvl3pPr>
            <a:lvl4pPr marL="1600200" indent="-228600">
              <a:buClr>
                <a:schemeClr val="accent4"/>
              </a:buClr>
              <a:buFont typeface="Wingdings" panose="05000000000000000000" pitchFamily="2" charset="2"/>
              <a:buChar char="§"/>
              <a:defRPr>
                <a:latin typeface="+mj-lt"/>
              </a:defRPr>
            </a:lvl4pPr>
            <a:lvl5pPr marL="2057400" indent="-228600">
              <a:buClr>
                <a:schemeClr val="accent4"/>
              </a:buClr>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ue and green text on a black background&#10;&#10;AI-generated content may be incorrect.">
            <a:extLst>
              <a:ext uri="{FF2B5EF4-FFF2-40B4-BE49-F238E27FC236}">
                <a16:creationId xmlns:a16="http://schemas.microsoft.com/office/drawing/2014/main" id="{4B55027D-CCB9-D295-CDCD-622536851236}"/>
              </a:ext>
            </a:extLst>
          </p:cNvPr>
          <p:cNvPicPr>
            <a:picLocks noChangeAspect="1"/>
          </p:cNvPicPr>
          <p:nvPr userDrawn="1"/>
        </p:nvPicPr>
        <p:blipFill>
          <a:blip r:embed="rId2"/>
          <a:stretch>
            <a:fillRect/>
          </a:stretch>
        </p:blipFill>
        <p:spPr>
          <a:xfrm>
            <a:off x="9917620" y="316427"/>
            <a:ext cx="1825706" cy="711479"/>
          </a:xfrm>
          <a:prstGeom prst="rect">
            <a:avLst/>
          </a:prstGeom>
        </p:spPr>
      </p:pic>
    </p:spTree>
    <p:extLst>
      <p:ext uri="{BB962C8B-B14F-4D97-AF65-F5344CB8AC3E}">
        <p14:creationId xmlns:p14="http://schemas.microsoft.com/office/powerpoint/2010/main" val="35627545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6A146-0D62-F577-407E-44A8754A69C8}"/>
              </a:ext>
            </a:extLst>
          </p:cNvPr>
          <p:cNvSpPr/>
          <p:nvPr userDrawn="1"/>
        </p:nvSpPr>
        <p:spPr>
          <a:xfrm>
            <a:off x="0" y="0"/>
            <a:ext cx="3971636"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BACB2-1F25-5F5A-2F3F-959B368D344F}"/>
              </a:ext>
            </a:extLst>
          </p:cNvPr>
          <p:cNvSpPr>
            <a:spLocks noGrp="1"/>
          </p:cNvSpPr>
          <p:nvPr>
            <p:ph type="title"/>
          </p:nvPr>
        </p:nvSpPr>
        <p:spPr>
          <a:xfrm>
            <a:off x="4331854" y="365125"/>
            <a:ext cx="5357091" cy="1325563"/>
          </a:xfrm>
        </p:spPr>
        <p:txBody>
          <a:bodyPr/>
          <a:lstStyle>
            <a:lvl1pPr>
              <a:defRPr b="1">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0324C5-0CFF-87CB-9DF7-5F2B689DBC54}"/>
              </a:ext>
            </a:extLst>
          </p:cNvPr>
          <p:cNvSpPr>
            <a:spLocks noGrp="1"/>
          </p:cNvSpPr>
          <p:nvPr>
            <p:ph idx="1"/>
          </p:nvPr>
        </p:nvSpPr>
        <p:spPr>
          <a:xfrm>
            <a:off x="4331854" y="1825625"/>
            <a:ext cx="7021945" cy="4351338"/>
          </a:xfrm>
        </p:spPr>
        <p:txBody>
          <a:bodyPr/>
          <a:lstStyle>
            <a:lvl1pPr marL="228600" indent="-228600">
              <a:buClr>
                <a:schemeClr val="accent4"/>
              </a:buClr>
              <a:buFont typeface="Wingdings" panose="05000000000000000000" pitchFamily="2" charset="2"/>
              <a:buChar char="§"/>
              <a:defRPr>
                <a:latin typeface="+mj-lt"/>
              </a:defRPr>
            </a:lvl1pPr>
            <a:lvl2pPr marL="685800" indent="-228600">
              <a:buClr>
                <a:schemeClr val="accent4"/>
              </a:buClr>
              <a:buFont typeface="Wingdings" panose="05000000000000000000" pitchFamily="2" charset="2"/>
              <a:buChar char="§"/>
              <a:defRPr>
                <a:latin typeface="+mj-lt"/>
              </a:defRPr>
            </a:lvl2pPr>
            <a:lvl3pPr marL="1143000" indent="-228600">
              <a:buClr>
                <a:schemeClr val="accent4"/>
              </a:buClr>
              <a:buFont typeface="Wingdings" panose="05000000000000000000" pitchFamily="2" charset="2"/>
              <a:buChar char="§"/>
              <a:defRPr>
                <a:latin typeface="+mj-lt"/>
              </a:defRPr>
            </a:lvl3pPr>
            <a:lvl4pPr marL="1600200" indent="-228600">
              <a:buClr>
                <a:schemeClr val="accent4"/>
              </a:buClr>
              <a:buFont typeface="Wingdings" panose="05000000000000000000" pitchFamily="2" charset="2"/>
              <a:buChar char="§"/>
              <a:defRPr>
                <a:latin typeface="+mj-lt"/>
              </a:defRPr>
            </a:lvl4pPr>
            <a:lvl5pPr marL="2057400" indent="-228600">
              <a:buClr>
                <a:schemeClr val="accent4"/>
              </a:buClr>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ue and green text on a black background&#10;&#10;AI-generated content may be incorrect.">
            <a:extLst>
              <a:ext uri="{FF2B5EF4-FFF2-40B4-BE49-F238E27FC236}">
                <a16:creationId xmlns:a16="http://schemas.microsoft.com/office/drawing/2014/main" id="{4B55027D-CCB9-D295-CDCD-622536851236}"/>
              </a:ext>
            </a:extLst>
          </p:cNvPr>
          <p:cNvPicPr>
            <a:picLocks noChangeAspect="1"/>
          </p:cNvPicPr>
          <p:nvPr userDrawn="1"/>
        </p:nvPicPr>
        <p:blipFill>
          <a:blip r:embed="rId2"/>
          <a:stretch>
            <a:fillRect/>
          </a:stretch>
        </p:blipFill>
        <p:spPr>
          <a:xfrm>
            <a:off x="9917620" y="316427"/>
            <a:ext cx="1825706" cy="711479"/>
          </a:xfrm>
          <a:prstGeom prst="rect">
            <a:avLst/>
          </a:prstGeom>
        </p:spPr>
      </p:pic>
    </p:spTree>
    <p:extLst>
      <p:ext uri="{BB962C8B-B14F-4D97-AF65-F5344CB8AC3E}">
        <p14:creationId xmlns:p14="http://schemas.microsoft.com/office/powerpoint/2010/main" val="17674994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6A146-0D62-F577-407E-44A8754A69C8}"/>
              </a:ext>
            </a:extLst>
          </p:cNvPr>
          <p:cNvSpPr/>
          <p:nvPr userDrawn="1"/>
        </p:nvSpPr>
        <p:spPr>
          <a:xfrm>
            <a:off x="0" y="1589"/>
            <a:ext cx="3971636" cy="6867007"/>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BACB2-1F25-5F5A-2F3F-959B368D344F}"/>
              </a:ext>
            </a:extLst>
          </p:cNvPr>
          <p:cNvSpPr>
            <a:spLocks noGrp="1"/>
          </p:cNvSpPr>
          <p:nvPr>
            <p:ph type="title"/>
          </p:nvPr>
        </p:nvSpPr>
        <p:spPr>
          <a:xfrm>
            <a:off x="4331854" y="365125"/>
            <a:ext cx="5357091" cy="1325563"/>
          </a:xfrm>
        </p:spPr>
        <p:txBody>
          <a:bodyPr/>
          <a:lstStyle>
            <a:lvl1pPr>
              <a:defRPr b="1">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0324C5-0CFF-87CB-9DF7-5F2B689DBC54}"/>
              </a:ext>
            </a:extLst>
          </p:cNvPr>
          <p:cNvSpPr>
            <a:spLocks noGrp="1"/>
          </p:cNvSpPr>
          <p:nvPr>
            <p:ph idx="1"/>
          </p:nvPr>
        </p:nvSpPr>
        <p:spPr>
          <a:xfrm>
            <a:off x="4331854" y="1825625"/>
            <a:ext cx="7021945" cy="4351338"/>
          </a:xfrm>
        </p:spPr>
        <p:txBody>
          <a:bodyPr/>
          <a:lstStyle>
            <a:lvl1pPr marL="228600" indent="-228600">
              <a:buClr>
                <a:schemeClr val="accent4"/>
              </a:buClr>
              <a:buFont typeface="Wingdings" panose="05000000000000000000" pitchFamily="2" charset="2"/>
              <a:buChar char="§"/>
              <a:defRPr>
                <a:latin typeface="+mj-lt"/>
              </a:defRPr>
            </a:lvl1pPr>
            <a:lvl2pPr marL="685800" indent="-228600">
              <a:buClr>
                <a:schemeClr val="accent4"/>
              </a:buClr>
              <a:buFont typeface="Wingdings" panose="05000000000000000000" pitchFamily="2" charset="2"/>
              <a:buChar char="§"/>
              <a:defRPr>
                <a:latin typeface="+mj-lt"/>
              </a:defRPr>
            </a:lvl2pPr>
            <a:lvl3pPr marL="1143000" indent="-228600">
              <a:buClr>
                <a:schemeClr val="accent4"/>
              </a:buClr>
              <a:buFont typeface="Wingdings" panose="05000000000000000000" pitchFamily="2" charset="2"/>
              <a:buChar char="§"/>
              <a:defRPr>
                <a:latin typeface="+mj-lt"/>
              </a:defRPr>
            </a:lvl3pPr>
            <a:lvl4pPr marL="1600200" indent="-228600">
              <a:buClr>
                <a:schemeClr val="accent4"/>
              </a:buClr>
              <a:buFont typeface="Wingdings" panose="05000000000000000000" pitchFamily="2" charset="2"/>
              <a:buChar char="§"/>
              <a:defRPr>
                <a:latin typeface="+mj-lt"/>
              </a:defRPr>
            </a:lvl4pPr>
            <a:lvl5pPr marL="2057400" indent="-228600">
              <a:buClr>
                <a:schemeClr val="accent4"/>
              </a:buClr>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ue and green text on a black background&#10;&#10;AI-generated content may be incorrect.">
            <a:extLst>
              <a:ext uri="{FF2B5EF4-FFF2-40B4-BE49-F238E27FC236}">
                <a16:creationId xmlns:a16="http://schemas.microsoft.com/office/drawing/2014/main" id="{4B55027D-CCB9-D295-CDCD-622536851236}"/>
              </a:ext>
            </a:extLst>
          </p:cNvPr>
          <p:cNvPicPr>
            <a:picLocks noChangeAspect="1"/>
          </p:cNvPicPr>
          <p:nvPr userDrawn="1"/>
        </p:nvPicPr>
        <p:blipFill>
          <a:blip r:embed="rId2"/>
          <a:stretch>
            <a:fillRect/>
          </a:stretch>
        </p:blipFill>
        <p:spPr>
          <a:xfrm>
            <a:off x="9917620" y="316427"/>
            <a:ext cx="1825706" cy="711479"/>
          </a:xfrm>
          <a:prstGeom prst="rect">
            <a:avLst/>
          </a:prstGeom>
        </p:spPr>
      </p:pic>
    </p:spTree>
    <p:extLst>
      <p:ext uri="{BB962C8B-B14F-4D97-AF65-F5344CB8AC3E}">
        <p14:creationId xmlns:p14="http://schemas.microsoft.com/office/powerpoint/2010/main" val="3758948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F3AF-6868-226D-45AD-1E3F2E4D48EE}"/>
              </a:ext>
            </a:extLst>
          </p:cNvPr>
          <p:cNvSpPr>
            <a:spLocks noGrp="1"/>
          </p:cNvSpPr>
          <p:nvPr>
            <p:ph type="title"/>
          </p:nvPr>
        </p:nvSpPr>
        <p:spPr>
          <a:xfrm>
            <a:off x="831850" y="2587193"/>
            <a:ext cx="10515600" cy="2852737"/>
          </a:xfrm>
        </p:spPr>
        <p:txBody>
          <a:bodyPr anchor="b"/>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42657761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F3AF-6868-226D-45AD-1E3F2E4D48EE}"/>
              </a:ext>
            </a:extLst>
          </p:cNvPr>
          <p:cNvSpPr>
            <a:spLocks noGrp="1"/>
          </p:cNvSpPr>
          <p:nvPr>
            <p:ph type="title"/>
          </p:nvPr>
        </p:nvSpPr>
        <p:spPr>
          <a:xfrm>
            <a:off x="831850" y="2587193"/>
            <a:ext cx="10515600" cy="2852737"/>
          </a:xfrm>
        </p:spPr>
        <p:txBody>
          <a:bodyPr anchor="b"/>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7039168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F3AF-6868-226D-45AD-1E3F2E4D48EE}"/>
              </a:ext>
            </a:extLst>
          </p:cNvPr>
          <p:cNvSpPr>
            <a:spLocks noGrp="1"/>
          </p:cNvSpPr>
          <p:nvPr>
            <p:ph type="title"/>
          </p:nvPr>
        </p:nvSpPr>
        <p:spPr>
          <a:xfrm>
            <a:off x="831850" y="2587193"/>
            <a:ext cx="10515600" cy="2852737"/>
          </a:xfrm>
        </p:spPr>
        <p:txBody>
          <a:bodyPr anchor="b"/>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224949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9" name="Rectangle 8">
            <a:extLst>
              <a:ext uri="{FF2B5EF4-FFF2-40B4-BE49-F238E27FC236}">
                <a16:creationId xmlns:a16="http://schemas.microsoft.com/office/drawing/2014/main" id="{F154DD7C-EF1E-7AEE-B3E6-0A3F85F3189C}"/>
              </a:ext>
            </a:extLst>
          </p:cNvPr>
          <p:cNvSpPr/>
          <p:nvPr userDrawn="1"/>
        </p:nvSpPr>
        <p:spPr>
          <a:xfrm>
            <a:off x="-1" y="-1"/>
            <a:ext cx="5149049"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D307215-0A43-FC2B-0007-EF2D0E3CF05B}"/>
              </a:ext>
            </a:extLst>
          </p:cNvPr>
          <p:cNvSpPr>
            <a:spLocks noGrp="1"/>
          </p:cNvSpPr>
          <p:nvPr>
            <p:ph type="title" hasCustomPrompt="1"/>
          </p:nvPr>
        </p:nvSpPr>
        <p:spPr>
          <a:xfrm>
            <a:off x="5788240" y="372329"/>
            <a:ext cx="5806091" cy="718413"/>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2CFE446D-07BC-99DA-EF87-A542D096F14C}"/>
              </a:ext>
            </a:extLst>
          </p:cNvPr>
          <p:cNvSpPr>
            <a:spLocks noGrp="1"/>
          </p:cNvSpPr>
          <p:nvPr>
            <p:ph type="body" sz="quarter" idx="13"/>
          </p:nvPr>
        </p:nvSpPr>
        <p:spPr>
          <a:xfrm>
            <a:off x="352425" y="3169692"/>
            <a:ext cx="4461114" cy="800100"/>
          </a:xfrm>
          <a:prstGeom prst="rect">
            <a:avLst/>
          </a:prstGeom>
        </p:spPr>
        <p:txBody>
          <a:bodyPr>
            <a:noAutofit/>
          </a:bodyPr>
          <a:lstStyle>
            <a:lvl1pPr marL="0" indent="0">
              <a:lnSpc>
                <a:spcPct val="114000"/>
              </a:lnSpc>
              <a:buNone/>
              <a:defRPr sz="1600">
                <a:solidFill>
                  <a:schemeClr val="bg1"/>
                </a:solidFill>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13" name="Text Placeholder 2">
            <a:extLst>
              <a:ext uri="{FF2B5EF4-FFF2-40B4-BE49-F238E27FC236}">
                <a16:creationId xmlns:a16="http://schemas.microsoft.com/office/drawing/2014/main" id="{DB90996C-313F-A189-61E0-D3FBCF1CE86A}"/>
              </a:ext>
            </a:extLst>
          </p:cNvPr>
          <p:cNvSpPr>
            <a:spLocks noGrp="1"/>
          </p:cNvSpPr>
          <p:nvPr>
            <p:ph type="body" sz="quarter" idx="14" hasCustomPrompt="1"/>
          </p:nvPr>
        </p:nvSpPr>
        <p:spPr>
          <a:xfrm>
            <a:off x="352426" y="2236242"/>
            <a:ext cx="4461114" cy="800100"/>
          </a:xfrm>
          <a:prstGeom prst="rect">
            <a:avLst/>
          </a:prstGeom>
        </p:spPr>
        <p:txBody>
          <a:bodyPr>
            <a:noAutofit/>
          </a:bodyPr>
          <a:lstStyle>
            <a:lvl1pPr marL="0" indent="0">
              <a:lnSpc>
                <a:spcPct val="100000"/>
              </a:lnSpc>
              <a:buNone/>
              <a:defRPr sz="28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sp>
        <p:nvSpPr>
          <p:cNvPr id="14" name="Rectangle 13">
            <a:extLst>
              <a:ext uri="{FF2B5EF4-FFF2-40B4-BE49-F238E27FC236}">
                <a16:creationId xmlns:a16="http://schemas.microsoft.com/office/drawing/2014/main" id="{7DB8ECDF-626C-5DC8-8533-56DE63104127}"/>
              </a:ext>
            </a:extLst>
          </p:cNvPr>
          <p:cNvSpPr/>
          <p:nvPr userDrawn="1"/>
        </p:nvSpPr>
        <p:spPr>
          <a:xfrm rot="5400000">
            <a:off x="1978233"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18A63C2A-8A95-CD97-E36B-B6D86D88189C}"/>
              </a:ext>
            </a:extLst>
          </p:cNvPr>
          <p:cNvSpPr>
            <a:spLocks noGrp="1"/>
          </p:cNvSpPr>
          <p:nvPr>
            <p:ph idx="15"/>
          </p:nvPr>
        </p:nvSpPr>
        <p:spPr>
          <a:xfrm>
            <a:off x="5785832" y="1406107"/>
            <a:ext cx="5806092" cy="4502988"/>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57183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CD2B-79EF-E05E-B78A-994172D8E6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25CACC5-D5CD-DF03-B6F0-3F42D373DB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93A7665-F660-68D6-8091-5252417E05EE}"/>
              </a:ext>
            </a:extLst>
          </p:cNvPr>
          <p:cNvSpPr>
            <a:spLocks noGrp="1"/>
          </p:cNvSpPr>
          <p:nvPr>
            <p:ph type="dt" sz="half" idx="10"/>
          </p:nvPr>
        </p:nvSpPr>
        <p:spPr/>
        <p:txBody>
          <a:bodyPr/>
          <a:lstStyle/>
          <a:p>
            <a:fld id="{F0B47264-EAE2-4353-BD33-074BFFA79CEB}" type="datetimeFigureOut">
              <a:rPr lang="en-CA" smtClean="0"/>
              <a:t>2026-03-17</a:t>
            </a:fld>
            <a:endParaRPr lang="en-CA"/>
          </a:p>
        </p:txBody>
      </p:sp>
      <p:sp>
        <p:nvSpPr>
          <p:cNvPr id="5" name="Footer Placeholder 4">
            <a:extLst>
              <a:ext uri="{FF2B5EF4-FFF2-40B4-BE49-F238E27FC236}">
                <a16:creationId xmlns:a16="http://schemas.microsoft.com/office/drawing/2014/main" id="{F8F5876E-FA38-6533-454B-16EE5AE402D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52952C5-0BD2-75C7-079F-0BD7D211010F}"/>
              </a:ext>
            </a:extLst>
          </p:cNvPr>
          <p:cNvSpPr>
            <a:spLocks noGrp="1"/>
          </p:cNvSpPr>
          <p:nvPr>
            <p:ph type="sldNum" sz="quarter" idx="12"/>
          </p:nvPr>
        </p:nvSpPr>
        <p:spPr/>
        <p:txBody>
          <a:bodyPr/>
          <a:lstStyle/>
          <a:p>
            <a:fld id="{5AD9401C-B4D8-4D71-90A4-0BA228240D62}" type="slidenum">
              <a:rPr lang="en-CA" smtClean="0"/>
              <a:t>‹#›</a:t>
            </a:fld>
            <a:endParaRPr lang="en-CA"/>
          </a:p>
        </p:txBody>
      </p:sp>
    </p:spTree>
    <p:extLst>
      <p:ext uri="{BB962C8B-B14F-4D97-AF65-F5344CB8AC3E}">
        <p14:creationId xmlns:p14="http://schemas.microsoft.com/office/powerpoint/2010/main" val="30139286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8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rgbClr val="31415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1">
                <a:solidFill>
                  <a:schemeClr val="bg1"/>
                </a:solidFill>
                <a:latin typeface="Arial"/>
                <a:cs typeface="Arial"/>
              </a:defRPr>
            </a:lvl1pPr>
          </a:lstStyle>
          <a:p>
            <a:pPr marL="12700">
              <a:lnSpc>
                <a:spcPts val="1650"/>
              </a:lnSpc>
            </a:pPr>
            <a:r>
              <a:rPr i="0">
                <a:latin typeface="Arial"/>
                <a:cs typeface="Arial"/>
              </a:rPr>
              <a:t>© 2022</a:t>
            </a:r>
            <a:r>
              <a:rPr i="0" spc="-30">
                <a:latin typeface="Arial"/>
                <a:cs typeface="Arial"/>
              </a:rPr>
              <a:t> </a:t>
            </a:r>
            <a:r>
              <a:t>OPEN</a:t>
            </a:r>
            <a:r>
              <a:rPr spc="-5"/>
              <a:t> </a:t>
            </a:r>
            <a:r>
              <a:rPr spc="-20"/>
              <a:t>MINDS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3/17/26</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spc="-25" dirty="0"/>
              <a:t>‹#›</a:t>
            </a:fld>
            <a:endParaRPr spc="-25"/>
          </a:p>
        </p:txBody>
      </p:sp>
    </p:spTree>
    <p:extLst>
      <p:ext uri="{BB962C8B-B14F-4D97-AF65-F5344CB8AC3E}">
        <p14:creationId xmlns:p14="http://schemas.microsoft.com/office/powerpoint/2010/main" val="3329542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00799"/>
            <a:ext cx="12192000" cy="457200"/>
          </a:xfrm>
          <a:custGeom>
            <a:avLst/>
            <a:gdLst/>
            <a:ahLst/>
            <a:cxnLst/>
            <a:rect l="l" t="t" r="r" b="b"/>
            <a:pathLst>
              <a:path w="12192000" h="457200">
                <a:moveTo>
                  <a:pt x="12192000" y="0"/>
                </a:moveTo>
                <a:lnTo>
                  <a:pt x="0" y="0"/>
                </a:lnTo>
                <a:lnTo>
                  <a:pt x="0" y="457199"/>
                </a:lnTo>
                <a:lnTo>
                  <a:pt x="12192000" y="457199"/>
                </a:lnTo>
                <a:lnTo>
                  <a:pt x="12192000" y="0"/>
                </a:lnTo>
                <a:close/>
              </a:path>
            </a:pathLst>
          </a:custGeom>
          <a:solidFill>
            <a:srgbClr val="314152"/>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26136" y="6493762"/>
            <a:ext cx="1764792" cy="271270"/>
          </a:xfrm>
          <a:prstGeom prst="rect">
            <a:avLst/>
          </a:prstGeom>
        </p:spPr>
      </p:pic>
      <p:sp>
        <p:nvSpPr>
          <p:cNvPr id="2" name="Holder 2"/>
          <p:cNvSpPr>
            <a:spLocks noGrp="1"/>
          </p:cNvSpPr>
          <p:nvPr>
            <p:ph type="title"/>
          </p:nvPr>
        </p:nvSpPr>
        <p:spPr/>
        <p:txBody>
          <a:bodyPr lIns="0" tIns="0" rIns="0" bIns="0"/>
          <a:lstStyle>
            <a:lvl1pPr>
              <a:defRPr sz="48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rgbClr val="31415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1">
                <a:solidFill>
                  <a:schemeClr val="bg1"/>
                </a:solidFill>
                <a:latin typeface="Arial"/>
                <a:cs typeface="Arial"/>
              </a:defRPr>
            </a:lvl1pPr>
          </a:lstStyle>
          <a:p>
            <a:pPr marL="12700">
              <a:lnSpc>
                <a:spcPts val="1650"/>
              </a:lnSpc>
            </a:pPr>
            <a:r>
              <a:rPr i="0">
                <a:latin typeface="Arial"/>
                <a:cs typeface="Arial"/>
              </a:rPr>
              <a:t>© 2022</a:t>
            </a:r>
            <a:r>
              <a:rPr i="0" spc="-30">
                <a:latin typeface="Arial"/>
                <a:cs typeface="Arial"/>
              </a:rPr>
              <a:t> </a:t>
            </a:r>
            <a:r>
              <a:t>OPEN</a:t>
            </a:r>
            <a:r>
              <a:rPr spc="-5"/>
              <a:t> </a:t>
            </a:r>
            <a:r>
              <a:rPr spc="-20"/>
              <a:t>MINDS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3/17/26</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spc="-25" dirty="0"/>
              <a:t>‹#›</a:t>
            </a:fld>
            <a:endParaRPr spc="-25"/>
          </a:p>
        </p:txBody>
      </p:sp>
    </p:spTree>
    <p:extLst>
      <p:ext uri="{BB962C8B-B14F-4D97-AF65-F5344CB8AC3E}">
        <p14:creationId xmlns:p14="http://schemas.microsoft.com/office/powerpoint/2010/main" val="35510763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1">
                <a:solidFill>
                  <a:schemeClr val="bg1"/>
                </a:solidFill>
                <a:latin typeface="Arial"/>
                <a:cs typeface="Arial"/>
              </a:defRPr>
            </a:lvl1pPr>
          </a:lstStyle>
          <a:p>
            <a:pPr marL="12700">
              <a:lnSpc>
                <a:spcPts val="1650"/>
              </a:lnSpc>
            </a:pPr>
            <a:r>
              <a:rPr i="0">
                <a:latin typeface="Arial"/>
                <a:cs typeface="Arial"/>
              </a:rPr>
              <a:t>© 2022</a:t>
            </a:r>
            <a:r>
              <a:rPr i="0" spc="-30">
                <a:latin typeface="Arial"/>
                <a:cs typeface="Arial"/>
              </a:rPr>
              <a:t> </a:t>
            </a:r>
            <a:r>
              <a:t>OPEN</a:t>
            </a:r>
            <a:r>
              <a:rPr spc="-5"/>
              <a:t> </a:t>
            </a:r>
            <a:r>
              <a:rPr spc="-20"/>
              <a:t>MINDS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3/17/26</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spc="-25" dirty="0"/>
              <a:t>‹#›</a:t>
            </a:fld>
            <a:endParaRPr spc="-25"/>
          </a:p>
        </p:txBody>
      </p:sp>
    </p:spTree>
    <p:extLst>
      <p:ext uri="{BB962C8B-B14F-4D97-AF65-F5344CB8AC3E}">
        <p14:creationId xmlns:p14="http://schemas.microsoft.com/office/powerpoint/2010/main" val="3378017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68383" cy="6857997"/>
          </a:xfrm>
          <a:prstGeom prst="rect">
            <a:avLst/>
          </a:prstGeom>
        </p:spPr>
      </p:pic>
      <p:sp>
        <p:nvSpPr>
          <p:cNvPr id="17" name="bg object 17"/>
          <p:cNvSpPr/>
          <p:nvPr/>
        </p:nvSpPr>
        <p:spPr>
          <a:xfrm>
            <a:off x="0" y="6400799"/>
            <a:ext cx="12192000" cy="457200"/>
          </a:xfrm>
          <a:custGeom>
            <a:avLst/>
            <a:gdLst/>
            <a:ahLst/>
            <a:cxnLst/>
            <a:rect l="l" t="t" r="r" b="b"/>
            <a:pathLst>
              <a:path w="12192000" h="457200">
                <a:moveTo>
                  <a:pt x="12192000" y="0"/>
                </a:moveTo>
                <a:lnTo>
                  <a:pt x="0" y="0"/>
                </a:lnTo>
                <a:lnTo>
                  <a:pt x="0" y="457199"/>
                </a:lnTo>
                <a:lnTo>
                  <a:pt x="12192000" y="457199"/>
                </a:lnTo>
                <a:lnTo>
                  <a:pt x="12192000" y="0"/>
                </a:lnTo>
                <a:close/>
              </a:path>
            </a:pathLst>
          </a:custGeom>
          <a:solidFill>
            <a:srgbClr val="314152"/>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326136" y="6493762"/>
            <a:ext cx="1764792" cy="271270"/>
          </a:xfrm>
          <a:prstGeom prst="rect">
            <a:avLst/>
          </a:prstGeom>
        </p:spPr>
      </p:pic>
      <p:sp>
        <p:nvSpPr>
          <p:cNvPr id="2" name="Holder 2"/>
          <p:cNvSpPr>
            <a:spLocks noGrp="1"/>
          </p:cNvSpPr>
          <p:nvPr>
            <p:ph type="title"/>
          </p:nvPr>
        </p:nvSpPr>
        <p:spPr/>
        <p:txBody>
          <a:bodyPr lIns="0" tIns="0" rIns="0" bIns="0"/>
          <a:lstStyle>
            <a:lvl1pPr>
              <a:defRPr sz="48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1">
                <a:solidFill>
                  <a:schemeClr val="bg1"/>
                </a:solidFill>
                <a:latin typeface="Arial"/>
                <a:cs typeface="Arial"/>
              </a:defRPr>
            </a:lvl1pPr>
          </a:lstStyle>
          <a:p>
            <a:pPr marL="12700">
              <a:lnSpc>
                <a:spcPts val="1650"/>
              </a:lnSpc>
            </a:pPr>
            <a:r>
              <a:rPr i="0">
                <a:latin typeface="Arial"/>
                <a:cs typeface="Arial"/>
              </a:rPr>
              <a:t>© 2022</a:t>
            </a:r>
            <a:r>
              <a:rPr i="0" spc="-30">
                <a:latin typeface="Arial"/>
                <a:cs typeface="Arial"/>
              </a:rPr>
              <a:t> </a:t>
            </a:r>
            <a:r>
              <a:t>OPEN</a:t>
            </a:r>
            <a:r>
              <a:rPr spc="-5"/>
              <a:t> </a:t>
            </a:r>
            <a:r>
              <a:rPr spc="-20"/>
              <a:t>MINDS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3/17/26</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spc="-25" dirty="0"/>
              <a:t>‹#›</a:t>
            </a:fld>
            <a:endParaRPr spc="-25"/>
          </a:p>
        </p:txBody>
      </p:sp>
    </p:spTree>
    <p:extLst>
      <p:ext uri="{BB962C8B-B14F-4D97-AF65-F5344CB8AC3E}">
        <p14:creationId xmlns:p14="http://schemas.microsoft.com/office/powerpoint/2010/main" val="31525712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2816351"/>
            <a:ext cx="12191999" cy="3582924"/>
          </a:xfrm>
          <a:prstGeom prst="rect">
            <a:avLst/>
          </a:prstGeom>
        </p:spPr>
      </p:pic>
      <p:sp>
        <p:nvSpPr>
          <p:cNvPr id="17" name="bg object 17"/>
          <p:cNvSpPr/>
          <p:nvPr/>
        </p:nvSpPr>
        <p:spPr>
          <a:xfrm>
            <a:off x="3047" y="6400799"/>
            <a:ext cx="12189460" cy="457200"/>
          </a:xfrm>
          <a:custGeom>
            <a:avLst/>
            <a:gdLst/>
            <a:ahLst/>
            <a:cxnLst/>
            <a:rect l="l" t="t" r="r" b="b"/>
            <a:pathLst>
              <a:path w="12189460" h="457200">
                <a:moveTo>
                  <a:pt x="12188952" y="0"/>
                </a:moveTo>
                <a:lnTo>
                  <a:pt x="0" y="0"/>
                </a:lnTo>
                <a:lnTo>
                  <a:pt x="0" y="457199"/>
                </a:lnTo>
                <a:lnTo>
                  <a:pt x="12188952" y="457199"/>
                </a:lnTo>
                <a:lnTo>
                  <a:pt x="12188952" y="0"/>
                </a:lnTo>
                <a:close/>
              </a:path>
            </a:pathLst>
          </a:custGeom>
          <a:solidFill>
            <a:srgbClr val="314152"/>
          </a:solidFill>
        </p:spPr>
        <p:txBody>
          <a:bodyPr wrap="square" lIns="0" tIns="0" rIns="0" bIns="0" rtlCol="0"/>
          <a:lstStyle/>
          <a:p>
            <a:endParaRPr/>
          </a:p>
        </p:txBody>
      </p:sp>
      <p:sp>
        <p:nvSpPr>
          <p:cNvPr id="18" name="bg object 18"/>
          <p:cNvSpPr/>
          <p:nvPr/>
        </p:nvSpPr>
        <p:spPr>
          <a:xfrm>
            <a:off x="0" y="1868423"/>
            <a:ext cx="12192000" cy="948055"/>
          </a:xfrm>
          <a:custGeom>
            <a:avLst/>
            <a:gdLst/>
            <a:ahLst/>
            <a:cxnLst/>
            <a:rect l="l" t="t" r="r" b="b"/>
            <a:pathLst>
              <a:path w="12192000" h="948055">
                <a:moveTo>
                  <a:pt x="12192000" y="0"/>
                </a:moveTo>
                <a:lnTo>
                  <a:pt x="0" y="0"/>
                </a:lnTo>
                <a:lnTo>
                  <a:pt x="0" y="947927"/>
                </a:lnTo>
                <a:lnTo>
                  <a:pt x="12192000" y="947927"/>
                </a:lnTo>
                <a:lnTo>
                  <a:pt x="12192000" y="0"/>
                </a:lnTo>
                <a:close/>
              </a:path>
            </a:pathLst>
          </a:custGeom>
          <a:solidFill>
            <a:srgbClr val="00B6A9"/>
          </a:solidFill>
        </p:spPr>
        <p:txBody>
          <a:bodyPr wrap="square" lIns="0" tIns="0" rIns="0" bIns="0" rtlCol="0"/>
          <a:lstStyle/>
          <a:p>
            <a:endParaRPr/>
          </a:p>
        </p:txBody>
      </p:sp>
      <p:sp>
        <p:nvSpPr>
          <p:cNvPr id="19" name="bg object 19"/>
          <p:cNvSpPr/>
          <p:nvPr/>
        </p:nvSpPr>
        <p:spPr>
          <a:xfrm>
            <a:off x="0" y="2814827"/>
            <a:ext cx="12192000" cy="3584575"/>
          </a:xfrm>
          <a:custGeom>
            <a:avLst/>
            <a:gdLst/>
            <a:ahLst/>
            <a:cxnLst/>
            <a:rect l="l" t="t" r="r" b="b"/>
            <a:pathLst>
              <a:path w="12192000" h="3584575">
                <a:moveTo>
                  <a:pt x="12192000" y="0"/>
                </a:moveTo>
                <a:lnTo>
                  <a:pt x="0" y="0"/>
                </a:lnTo>
                <a:lnTo>
                  <a:pt x="0" y="3584448"/>
                </a:lnTo>
                <a:lnTo>
                  <a:pt x="12192000" y="3584448"/>
                </a:lnTo>
                <a:lnTo>
                  <a:pt x="12192000" y="0"/>
                </a:lnTo>
                <a:close/>
              </a:path>
            </a:pathLst>
          </a:custGeom>
          <a:solidFill>
            <a:srgbClr val="314152">
              <a:alpha val="90194"/>
            </a:srgbClr>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478536" y="623316"/>
            <a:ext cx="3270504" cy="496824"/>
          </a:xfrm>
          <a:prstGeom prst="rect">
            <a:avLst/>
          </a:prstGeom>
        </p:spPr>
      </p:pic>
      <p:sp>
        <p:nvSpPr>
          <p:cNvPr id="2" name="Holder 2"/>
          <p:cNvSpPr>
            <a:spLocks noGrp="1"/>
          </p:cNvSpPr>
          <p:nvPr>
            <p:ph type="ftr" sz="quarter" idx="5"/>
          </p:nvPr>
        </p:nvSpPr>
        <p:spPr/>
        <p:txBody>
          <a:bodyPr lIns="0" tIns="0" rIns="0" bIns="0"/>
          <a:lstStyle>
            <a:lvl1pPr>
              <a:defRPr sz="1400" b="0" i="1">
                <a:solidFill>
                  <a:schemeClr val="bg1"/>
                </a:solidFill>
                <a:latin typeface="Arial"/>
                <a:cs typeface="Arial"/>
              </a:defRPr>
            </a:lvl1pPr>
          </a:lstStyle>
          <a:p>
            <a:pPr marL="12700">
              <a:lnSpc>
                <a:spcPts val="1650"/>
              </a:lnSpc>
            </a:pPr>
            <a:r>
              <a:rPr i="0">
                <a:latin typeface="Arial"/>
                <a:cs typeface="Arial"/>
              </a:rPr>
              <a:t>© 2022</a:t>
            </a:r>
            <a:r>
              <a:rPr i="0" spc="-30">
                <a:latin typeface="Arial"/>
                <a:cs typeface="Arial"/>
              </a:rPr>
              <a:t> </a:t>
            </a:r>
            <a:r>
              <a:t>OPEN</a:t>
            </a:r>
            <a:r>
              <a:rPr spc="-5"/>
              <a:t> </a:t>
            </a:r>
            <a:r>
              <a:rPr spc="-20"/>
              <a:t>MINDS</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3/17/26</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25"/>
              </a:lnSpc>
            </a:pPr>
            <a:fld id="{81D60167-4931-47E6-BA6A-407CBD079E47}" type="slidenum">
              <a:rPr spc="-25" dirty="0"/>
              <a:t>‹#›</a:t>
            </a:fld>
            <a:endParaRPr spc="-25"/>
          </a:p>
        </p:txBody>
      </p:sp>
    </p:spTree>
    <p:extLst>
      <p:ext uri="{BB962C8B-B14F-4D97-AF65-F5344CB8AC3E}">
        <p14:creationId xmlns:p14="http://schemas.microsoft.com/office/powerpoint/2010/main" val="25664273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4F0BDEFB-B20B-788E-622E-13ECCD3C6876}"/>
              </a:ext>
            </a:extLst>
          </p:cNvPr>
          <p:cNvSpPr/>
          <p:nvPr userDrawn="1"/>
        </p:nvSpPr>
        <p:spPr>
          <a:xfrm>
            <a:off x="8057565" y="259636"/>
            <a:ext cx="3538281" cy="3538281"/>
          </a:xfrm>
          <a:prstGeom prst="ellipse">
            <a:avLst/>
          </a:prstGeom>
          <a:solidFill>
            <a:srgbClr val="A0C7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green text on a black background&#10;&#10;AI-generated content may be incorrect.">
            <a:extLst>
              <a:ext uri="{FF2B5EF4-FFF2-40B4-BE49-F238E27FC236}">
                <a16:creationId xmlns:a16="http://schemas.microsoft.com/office/drawing/2014/main" id="{A66E290D-CE76-9E7A-90C4-73A6D4709F55}"/>
              </a:ext>
            </a:extLst>
          </p:cNvPr>
          <p:cNvPicPr>
            <a:picLocks noChangeAspect="1"/>
          </p:cNvPicPr>
          <p:nvPr userDrawn="1"/>
        </p:nvPicPr>
        <p:blipFill>
          <a:blip r:embed="rId2"/>
          <a:stretch>
            <a:fillRect/>
          </a:stretch>
        </p:blipFill>
        <p:spPr>
          <a:xfrm>
            <a:off x="849383" y="936758"/>
            <a:ext cx="4735345" cy="1846784"/>
          </a:xfrm>
          <a:prstGeom prst="rect">
            <a:avLst/>
          </a:prstGeom>
        </p:spPr>
      </p:pic>
      <p:sp>
        <p:nvSpPr>
          <p:cNvPr id="8" name="Title 1">
            <a:extLst>
              <a:ext uri="{FF2B5EF4-FFF2-40B4-BE49-F238E27FC236}">
                <a16:creationId xmlns:a16="http://schemas.microsoft.com/office/drawing/2014/main" id="{C53D7590-0EFD-9FB3-DA46-6D2B6FA950F6}"/>
              </a:ext>
            </a:extLst>
          </p:cNvPr>
          <p:cNvSpPr txBox="1">
            <a:spLocks/>
          </p:cNvSpPr>
          <p:nvPr userDrawn="1"/>
        </p:nvSpPr>
        <p:spPr>
          <a:xfrm>
            <a:off x="835935" y="3934442"/>
            <a:ext cx="10759911" cy="8843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a:solidFill>
                  <a:srgbClr val="1570C7"/>
                </a:solidFill>
              </a:rPr>
              <a:t>Learning Community Framework</a:t>
            </a:r>
          </a:p>
        </p:txBody>
      </p:sp>
      <p:sp>
        <p:nvSpPr>
          <p:cNvPr id="9" name="Title 1">
            <a:extLst>
              <a:ext uri="{FF2B5EF4-FFF2-40B4-BE49-F238E27FC236}">
                <a16:creationId xmlns:a16="http://schemas.microsoft.com/office/drawing/2014/main" id="{39ADCFC3-39B0-31C8-ECFA-BBC6A67CFFE9}"/>
              </a:ext>
            </a:extLst>
          </p:cNvPr>
          <p:cNvSpPr txBox="1">
            <a:spLocks/>
          </p:cNvSpPr>
          <p:nvPr userDrawn="1"/>
        </p:nvSpPr>
        <p:spPr>
          <a:xfrm>
            <a:off x="849383" y="4765000"/>
            <a:ext cx="10759911" cy="6676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600" b="1">
              <a:solidFill>
                <a:schemeClr val="accent4"/>
              </a:solidFill>
            </a:endParaRPr>
          </a:p>
        </p:txBody>
      </p:sp>
      <p:pic>
        <p:nvPicPr>
          <p:cNvPr id="11" name="Content Placeholder 6" descr="A person sitting at a desk with a computer&#10;&#10;AI-generated content may be incorrect.">
            <a:extLst>
              <a:ext uri="{FF2B5EF4-FFF2-40B4-BE49-F238E27FC236}">
                <a16:creationId xmlns:a16="http://schemas.microsoft.com/office/drawing/2014/main" id="{42F2AAA5-11B3-804F-67E0-98BEAA74D760}"/>
              </a:ext>
            </a:extLst>
          </p:cNvPr>
          <p:cNvPicPr>
            <a:picLocks noChangeAspect="1"/>
          </p:cNvPicPr>
          <p:nvPr userDrawn="1"/>
        </p:nvPicPr>
        <p:blipFill rotWithShape="1">
          <a:blip r:embed="rId3"/>
          <a:srcRect l="18262" r="18262"/>
          <a:stretch>
            <a:fillRect/>
          </a:stretch>
        </p:blipFill>
        <p:spPr>
          <a:xfrm>
            <a:off x="8549178" y="817104"/>
            <a:ext cx="2925407" cy="2925407"/>
          </a:xfrm>
          <a:prstGeom prst="ellipse">
            <a:avLst/>
          </a:prstGeom>
        </p:spPr>
      </p:pic>
      <p:sp>
        <p:nvSpPr>
          <p:cNvPr id="14" name="Rectangle 13">
            <a:extLst>
              <a:ext uri="{FF2B5EF4-FFF2-40B4-BE49-F238E27FC236}">
                <a16:creationId xmlns:a16="http://schemas.microsoft.com/office/drawing/2014/main" id="{C6763880-06A3-B716-CDCD-C4264254B565}"/>
              </a:ext>
            </a:extLst>
          </p:cNvPr>
          <p:cNvSpPr/>
          <p:nvPr userDrawn="1"/>
        </p:nvSpPr>
        <p:spPr>
          <a:xfrm>
            <a:off x="0" y="6190388"/>
            <a:ext cx="12192000" cy="667612"/>
          </a:xfrm>
          <a:prstGeom prst="rect">
            <a:avLst/>
          </a:prstGeom>
          <a:solidFill>
            <a:srgbClr val="1570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Date Placeholder 14">
            <a:extLst>
              <a:ext uri="{FF2B5EF4-FFF2-40B4-BE49-F238E27FC236}">
                <a16:creationId xmlns:a16="http://schemas.microsoft.com/office/drawing/2014/main" id="{0DA98AC7-F683-CD57-4C8B-1E8F3D373898}"/>
              </a:ext>
            </a:extLst>
          </p:cNvPr>
          <p:cNvSpPr>
            <a:spLocks noGrp="1"/>
          </p:cNvSpPr>
          <p:nvPr>
            <p:ph type="dt" sz="half" idx="10"/>
          </p:nvPr>
        </p:nvSpPr>
        <p:spPr/>
        <p:txBody>
          <a:bodyPr/>
          <a:lstStyle>
            <a:lvl1pPr>
              <a:defRPr>
                <a:solidFill>
                  <a:schemeClr val="bg2"/>
                </a:solidFill>
              </a:defRPr>
            </a:lvl1pPr>
          </a:lstStyle>
          <a:p>
            <a:fld id="{32E95240-1938-4E29-BC55-87EE4E7BB4F8}" type="datetimeFigureOut">
              <a:rPr lang="en-US" smtClean="0"/>
              <a:pPr/>
              <a:t>3/17/26</a:t>
            </a:fld>
            <a:endParaRPr lang="en-US"/>
          </a:p>
        </p:txBody>
      </p:sp>
      <p:sp>
        <p:nvSpPr>
          <p:cNvPr id="16" name="Footer Placeholder 15">
            <a:extLst>
              <a:ext uri="{FF2B5EF4-FFF2-40B4-BE49-F238E27FC236}">
                <a16:creationId xmlns:a16="http://schemas.microsoft.com/office/drawing/2014/main" id="{447B2B9D-B6A4-92E9-C325-E9854A859E06}"/>
              </a:ext>
            </a:extLst>
          </p:cNvPr>
          <p:cNvSpPr>
            <a:spLocks noGrp="1"/>
          </p:cNvSpPr>
          <p:nvPr>
            <p:ph type="ftr" sz="quarter" idx="11"/>
          </p:nvPr>
        </p:nvSpPr>
        <p:spPr/>
        <p:txBody>
          <a:bodyPr/>
          <a:lstStyle/>
          <a:p>
            <a:endParaRPr lang="en-US"/>
          </a:p>
        </p:txBody>
      </p:sp>
      <p:sp>
        <p:nvSpPr>
          <p:cNvPr id="17" name="Slide Number Placeholder 16">
            <a:extLst>
              <a:ext uri="{FF2B5EF4-FFF2-40B4-BE49-F238E27FC236}">
                <a16:creationId xmlns:a16="http://schemas.microsoft.com/office/drawing/2014/main" id="{70D4EF73-DE97-54DC-6318-4A3903ECA317}"/>
              </a:ext>
            </a:extLst>
          </p:cNvPr>
          <p:cNvSpPr>
            <a:spLocks noGrp="1"/>
          </p:cNvSpPr>
          <p:nvPr>
            <p:ph type="sldNum" sz="quarter" idx="12"/>
          </p:nvPr>
        </p:nvSpPr>
        <p:spPr/>
        <p:txBody>
          <a:bodyPr/>
          <a:lstStyle>
            <a:lvl1pPr>
              <a:defRPr>
                <a:solidFill>
                  <a:schemeClr val="bg2"/>
                </a:solidFill>
              </a:defRPr>
            </a:lvl1pPr>
          </a:lstStyle>
          <a:p>
            <a:fld id="{7768E4DB-8702-415B-B426-22A75F85FDC8}" type="slidenum">
              <a:rPr lang="en-US" smtClean="0"/>
              <a:pPr/>
              <a:t>‹#›</a:t>
            </a:fld>
            <a:endParaRPr lang="en-US"/>
          </a:p>
        </p:txBody>
      </p:sp>
    </p:spTree>
    <p:extLst>
      <p:ext uri="{BB962C8B-B14F-4D97-AF65-F5344CB8AC3E}">
        <p14:creationId xmlns:p14="http://schemas.microsoft.com/office/powerpoint/2010/main" val="36967734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FB2E7-DB65-A711-4098-7931FDDAF0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2FCFE3-D859-5108-2124-74E8A10AC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747929-55FB-0A66-23C5-8473550D88B1}"/>
              </a:ext>
            </a:extLst>
          </p:cNvPr>
          <p:cNvSpPr>
            <a:spLocks noGrp="1"/>
          </p:cNvSpPr>
          <p:nvPr>
            <p:ph type="dt" sz="half" idx="10"/>
          </p:nvPr>
        </p:nvSpPr>
        <p:spPr/>
        <p:txBody>
          <a:bodyPr/>
          <a:lstStyle/>
          <a:p>
            <a:fld id="{C613ED29-843C-4D42-97B7-E5C1B0EB47B1}" type="datetimeFigureOut">
              <a:rPr lang="en-US" smtClean="0"/>
              <a:t>3/17/26</a:t>
            </a:fld>
            <a:endParaRPr lang="en-US"/>
          </a:p>
        </p:txBody>
      </p:sp>
      <p:sp>
        <p:nvSpPr>
          <p:cNvPr id="5" name="Footer Placeholder 4">
            <a:extLst>
              <a:ext uri="{FF2B5EF4-FFF2-40B4-BE49-F238E27FC236}">
                <a16:creationId xmlns:a16="http://schemas.microsoft.com/office/drawing/2014/main" id="{A9712963-CFF5-2499-AB36-E86357FC1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A5347-152C-27DA-1AC8-7A2E7D821221}"/>
              </a:ext>
            </a:extLst>
          </p:cNvPr>
          <p:cNvSpPr>
            <a:spLocks noGrp="1"/>
          </p:cNvSpPr>
          <p:nvPr>
            <p:ph type="sldNum" sz="quarter" idx="12"/>
          </p:nvPr>
        </p:nvSpPr>
        <p:spPr/>
        <p:txBody>
          <a:bodyPr/>
          <a:lstStyle/>
          <a:p>
            <a:fld id="{26F0FF80-00CA-6A42-998C-9611EB04EE20}" type="slidenum">
              <a:rPr lang="en-US" smtClean="0"/>
              <a:t>‹#›</a:t>
            </a:fld>
            <a:endParaRPr lang="en-US"/>
          </a:p>
        </p:txBody>
      </p:sp>
    </p:spTree>
    <p:extLst>
      <p:ext uri="{BB962C8B-B14F-4D97-AF65-F5344CB8AC3E}">
        <p14:creationId xmlns:p14="http://schemas.microsoft.com/office/powerpoint/2010/main" val="1928741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4" name="Title 1">
            <a:extLst>
              <a:ext uri="{FF2B5EF4-FFF2-40B4-BE49-F238E27FC236}">
                <a16:creationId xmlns:a16="http://schemas.microsoft.com/office/drawing/2014/main" id="{35310A8F-55AF-B7FB-F328-F3BC6EE67BF7}"/>
              </a:ext>
            </a:extLst>
          </p:cNvPr>
          <p:cNvSpPr>
            <a:spLocks noGrp="1"/>
          </p:cNvSpPr>
          <p:nvPr>
            <p:ph type="title" hasCustomPrompt="1"/>
          </p:nvPr>
        </p:nvSpPr>
        <p:spPr>
          <a:xfrm>
            <a:off x="600075" y="372328"/>
            <a:ext cx="528314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B4064A3-BB56-9168-DAC7-CFD1B21FDB65}"/>
              </a:ext>
            </a:extLst>
          </p:cNvPr>
          <p:cNvSpPr/>
          <p:nvPr userDrawn="1"/>
        </p:nvSpPr>
        <p:spPr>
          <a:xfrm>
            <a:off x="6514011" y="-1"/>
            <a:ext cx="5677989"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908BBF4-C21B-4D9E-703C-CC67F623D559}"/>
              </a:ext>
            </a:extLst>
          </p:cNvPr>
          <p:cNvSpPr/>
          <p:nvPr userDrawn="1"/>
        </p:nvSpPr>
        <p:spPr>
          <a:xfrm rot="5400000">
            <a:off x="329054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2">
            <a:extLst>
              <a:ext uri="{FF2B5EF4-FFF2-40B4-BE49-F238E27FC236}">
                <a16:creationId xmlns:a16="http://schemas.microsoft.com/office/drawing/2014/main" id="{FCAAA1EC-D21A-5E02-7E03-597FF11FF487}"/>
              </a:ext>
            </a:extLst>
          </p:cNvPr>
          <p:cNvSpPr>
            <a:spLocks noGrp="1"/>
          </p:cNvSpPr>
          <p:nvPr>
            <p:ph idx="15"/>
          </p:nvPr>
        </p:nvSpPr>
        <p:spPr>
          <a:xfrm>
            <a:off x="600076" y="1639019"/>
            <a:ext cx="5283139" cy="4270076"/>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545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8" name="Title 1">
            <a:extLst>
              <a:ext uri="{FF2B5EF4-FFF2-40B4-BE49-F238E27FC236}">
                <a16:creationId xmlns:a16="http://schemas.microsoft.com/office/drawing/2014/main" id="{54B4C7FE-AFA8-5848-834B-A0102886AA28}"/>
              </a:ext>
            </a:extLst>
          </p:cNvPr>
          <p:cNvSpPr>
            <a:spLocks noGrp="1"/>
          </p:cNvSpPr>
          <p:nvPr>
            <p:ph type="title" hasCustomPrompt="1"/>
          </p:nvPr>
        </p:nvSpPr>
        <p:spPr>
          <a:xfrm>
            <a:off x="600076" y="372328"/>
            <a:ext cx="47053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9" name="Rectangle 8">
            <a:extLst>
              <a:ext uri="{FF2B5EF4-FFF2-40B4-BE49-F238E27FC236}">
                <a16:creationId xmlns:a16="http://schemas.microsoft.com/office/drawing/2014/main" id="{7768B2D6-684B-3657-D997-8287F918B700}"/>
              </a:ext>
            </a:extLst>
          </p:cNvPr>
          <p:cNvSpPr/>
          <p:nvPr userDrawn="1"/>
        </p:nvSpPr>
        <p:spPr>
          <a:xfrm>
            <a:off x="5867401" y="-1"/>
            <a:ext cx="6324600"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8015989-4870-34A4-61BC-52AC7FB11280}"/>
              </a:ext>
            </a:extLst>
          </p:cNvPr>
          <p:cNvSpPr/>
          <p:nvPr userDrawn="1"/>
        </p:nvSpPr>
        <p:spPr>
          <a:xfrm rot="5400000">
            <a:off x="269999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E9027010-0063-5692-B63F-D17E96C8A84C}"/>
              </a:ext>
            </a:extLst>
          </p:cNvPr>
          <p:cNvSpPr>
            <a:spLocks noGrp="1"/>
          </p:cNvSpPr>
          <p:nvPr>
            <p:ph idx="15"/>
          </p:nvPr>
        </p:nvSpPr>
        <p:spPr>
          <a:xfrm>
            <a:off x="600076" y="1639019"/>
            <a:ext cx="4705350" cy="4270076"/>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608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Header + Bulleted List + Teal Section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10" name="Title 1">
            <a:extLst>
              <a:ext uri="{FF2B5EF4-FFF2-40B4-BE49-F238E27FC236}">
                <a16:creationId xmlns:a16="http://schemas.microsoft.com/office/drawing/2014/main" id="{A139E55E-BCB2-405B-AF74-BA249F408646}"/>
              </a:ext>
            </a:extLst>
          </p:cNvPr>
          <p:cNvSpPr>
            <a:spLocks noGrp="1"/>
          </p:cNvSpPr>
          <p:nvPr>
            <p:ph type="title" hasCustomPrompt="1"/>
          </p:nvPr>
        </p:nvSpPr>
        <p:spPr>
          <a:xfrm>
            <a:off x="600075" y="372328"/>
            <a:ext cx="3880485"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0D747C7-DD25-BC67-4969-B592AC769DF8}"/>
              </a:ext>
            </a:extLst>
          </p:cNvPr>
          <p:cNvSpPr/>
          <p:nvPr userDrawn="1"/>
        </p:nvSpPr>
        <p:spPr>
          <a:xfrm>
            <a:off x="5026866" y="-1"/>
            <a:ext cx="7165135"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BBA66C4-2500-27E0-EEC2-BD9A4ADCA873}"/>
              </a:ext>
            </a:extLst>
          </p:cNvPr>
          <p:cNvSpPr/>
          <p:nvPr userDrawn="1"/>
        </p:nvSpPr>
        <p:spPr>
          <a:xfrm rot="5400000">
            <a:off x="1793910"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Content Placeholder 2">
            <a:extLst>
              <a:ext uri="{FF2B5EF4-FFF2-40B4-BE49-F238E27FC236}">
                <a16:creationId xmlns:a16="http://schemas.microsoft.com/office/drawing/2014/main" id="{EDAFAB7B-329D-7067-4E8C-753159A6BCDD}"/>
              </a:ext>
            </a:extLst>
          </p:cNvPr>
          <p:cNvSpPr>
            <a:spLocks noGrp="1"/>
          </p:cNvSpPr>
          <p:nvPr>
            <p:ph idx="15"/>
          </p:nvPr>
        </p:nvSpPr>
        <p:spPr>
          <a:xfrm>
            <a:off x="600076" y="1639019"/>
            <a:ext cx="3880484" cy="4270076"/>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957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Header + Bulleted List + Teal Section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10" name="Title 1">
            <a:extLst>
              <a:ext uri="{FF2B5EF4-FFF2-40B4-BE49-F238E27FC236}">
                <a16:creationId xmlns:a16="http://schemas.microsoft.com/office/drawing/2014/main" id="{A139E55E-BCB2-405B-AF74-BA249F408646}"/>
              </a:ext>
            </a:extLst>
          </p:cNvPr>
          <p:cNvSpPr>
            <a:spLocks noGrp="1"/>
          </p:cNvSpPr>
          <p:nvPr>
            <p:ph type="title" hasCustomPrompt="1"/>
          </p:nvPr>
        </p:nvSpPr>
        <p:spPr>
          <a:xfrm>
            <a:off x="600075" y="372328"/>
            <a:ext cx="4679291"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0D747C7-DD25-BC67-4969-B592AC769DF8}"/>
              </a:ext>
            </a:extLst>
          </p:cNvPr>
          <p:cNvSpPr/>
          <p:nvPr userDrawn="1"/>
        </p:nvSpPr>
        <p:spPr>
          <a:xfrm>
            <a:off x="5867401" y="-1"/>
            <a:ext cx="6324600"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BBA66C4-2500-27E0-EEC2-BD9A4ADCA873}"/>
              </a:ext>
            </a:extLst>
          </p:cNvPr>
          <p:cNvSpPr/>
          <p:nvPr userDrawn="1"/>
        </p:nvSpPr>
        <p:spPr>
          <a:xfrm rot="5400000">
            <a:off x="269999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Content Placeholder 2">
            <a:extLst>
              <a:ext uri="{FF2B5EF4-FFF2-40B4-BE49-F238E27FC236}">
                <a16:creationId xmlns:a16="http://schemas.microsoft.com/office/drawing/2014/main" id="{ADD15397-6A19-7163-87E3-1251992263C7}"/>
              </a:ext>
            </a:extLst>
          </p:cNvPr>
          <p:cNvSpPr>
            <a:spLocks noGrp="1"/>
          </p:cNvSpPr>
          <p:nvPr>
            <p:ph idx="15"/>
          </p:nvPr>
        </p:nvSpPr>
        <p:spPr>
          <a:xfrm>
            <a:off x="600076" y="1639019"/>
            <a:ext cx="4679290" cy="4270076"/>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17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Header + Numbered Lis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5" name="Content Placeholder 2">
            <a:extLst>
              <a:ext uri="{FF2B5EF4-FFF2-40B4-BE49-F238E27FC236}">
                <a16:creationId xmlns:a16="http://schemas.microsoft.com/office/drawing/2014/main" id="{B153B2D3-AE94-4B69-886B-8416E17F4B4E}"/>
              </a:ext>
            </a:extLst>
          </p:cNvPr>
          <p:cNvSpPr>
            <a:spLocks noGrp="1"/>
          </p:cNvSpPr>
          <p:nvPr>
            <p:ph idx="1"/>
          </p:nvPr>
        </p:nvSpPr>
        <p:spPr>
          <a:xfrm>
            <a:off x="600075" y="1609724"/>
            <a:ext cx="10991850" cy="4276725"/>
          </a:xfrm>
          <a:prstGeom prst="rect">
            <a:avLst/>
          </a:prstGeom>
        </p:spPr>
        <p:txBody>
          <a:bodyPr>
            <a:normAutofit/>
          </a:bodyPr>
          <a:lstStyle>
            <a:lvl1pPr marL="365760" indent="-365760">
              <a:lnSpc>
                <a:spcPct val="100000"/>
              </a:lnSpc>
              <a:buFont typeface="+mj-lt"/>
              <a:buAutoNum type="arabicPeriod"/>
              <a:defRPr sz="2400">
                <a:solidFill>
                  <a:schemeClr val="tx1"/>
                </a:solidFill>
              </a:defRPr>
            </a:lvl1pPr>
            <a:lvl2pPr marL="731520" indent="-365760">
              <a:lnSpc>
                <a:spcPct val="100000"/>
              </a:lnSpc>
              <a:buSzPct val="100000"/>
              <a:buFont typeface="+mj-lt"/>
              <a:buAutoNum type="alphaUcPeriod"/>
              <a:defRPr sz="2000">
                <a:solidFill>
                  <a:schemeClr val="tx1"/>
                </a:solidFill>
              </a:defRPr>
            </a:lvl2pPr>
            <a:lvl3pPr marL="1005840" indent="-228600">
              <a:lnSpc>
                <a:spcPct val="100000"/>
              </a:lnSpc>
              <a:buFont typeface="+mj-lt"/>
              <a:buAutoNum type="romanUcPeriod"/>
              <a:defRPr sz="1600">
                <a:solidFill>
                  <a:schemeClr val="tx1"/>
                </a:solidFill>
              </a:defRPr>
            </a:lvl3pPr>
            <a:lvl4pPr marL="1280160" indent="-274320">
              <a:lnSpc>
                <a:spcPct val="100000"/>
              </a:lnSpc>
              <a:buFont typeface="+mj-lt"/>
              <a:buAutoNum type="alphaLcPeriod"/>
              <a:defRPr sz="1400">
                <a:solidFill>
                  <a:schemeClr val="tx1"/>
                </a:solidFill>
              </a:defRPr>
            </a:lvl4pPr>
            <a:lvl5pPr marL="1481328" indent="-182880">
              <a:lnSpc>
                <a:spcPct val="100000"/>
              </a:lnSpc>
              <a:buFont typeface="+mj-lt"/>
              <a:buAutoNum type="romanLcPeriod"/>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C20B129A-2656-40D5-B2AB-EBACF4352C4A}"/>
              </a:ext>
            </a:extLst>
          </p:cNvPr>
          <p:cNvSpPr>
            <a:spLocks noGrp="1"/>
          </p:cNvSpPr>
          <p:nvPr>
            <p:ph type="title" hasCustomPrompt="1"/>
          </p:nvPr>
        </p:nvSpPr>
        <p:spPr>
          <a:xfrm>
            <a:off x="600075" y="372328"/>
            <a:ext cx="109918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Tree>
    <p:extLst>
      <p:ext uri="{BB962C8B-B14F-4D97-AF65-F5344CB8AC3E}">
        <p14:creationId xmlns:p14="http://schemas.microsoft.com/office/powerpoint/2010/main" val="1226298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Header + Bulleted List + Teal Section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10" name="Title 1">
            <a:extLst>
              <a:ext uri="{FF2B5EF4-FFF2-40B4-BE49-F238E27FC236}">
                <a16:creationId xmlns:a16="http://schemas.microsoft.com/office/drawing/2014/main" id="{A139E55E-BCB2-405B-AF74-BA249F408646}"/>
              </a:ext>
            </a:extLst>
          </p:cNvPr>
          <p:cNvSpPr>
            <a:spLocks noGrp="1"/>
          </p:cNvSpPr>
          <p:nvPr>
            <p:ph type="title" hasCustomPrompt="1"/>
          </p:nvPr>
        </p:nvSpPr>
        <p:spPr>
          <a:xfrm>
            <a:off x="600075" y="372328"/>
            <a:ext cx="3815373"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0D747C7-DD25-BC67-4969-B592AC769DF8}"/>
              </a:ext>
            </a:extLst>
          </p:cNvPr>
          <p:cNvSpPr/>
          <p:nvPr userDrawn="1"/>
        </p:nvSpPr>
        <p:spPr>
          <a:xfrm>
            <a:off x="5026866" y="-1"/>
            <a:ext cx="7165135"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BBA66C4-2500-27E0-EEC2-BD9A4ADCA873}"/>
              </a:ext>
            </a:extLst>
          </p:cNvPr>
          <p:cNvSpPr/>
          <p:nvPr userDrawn="1"/>
        </p:nvSpPr>
        <p:spPr>
          <a:xfrm rot="5400000">
            <a:off x="1793910"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Content Placeholder 2">
            <a:extLst>
              <a:ext uri="{FF2B5EF4-FFF2-40B4-BE49-F238E27FC236}">
                <a16:creationId xmlns:a16="http://schemas.microsoft.com/office/drawing/2014/main" id="{83168DB5-D450-C6CE-ED1F-FEC73E8E88C1}"/>
              </a:ext>
            </a:extLst>
          </p:cNvPr>
          <p:cNvSpPr>
            <a:spLocks noGrp="1"/>
          </p:cNvSpPr>
          <p:nvPr>
            <p:ph idx="15"/>
          </p:nvPr>
        </p:nvSpPr>
        <p:spPr>
          <a:xfrm>
            <a:off x="600076" y="1639019"/>
            <a:ext cx="3815372" cy="4270076"/>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5374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Header + Bulleted List + Teal Section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10" name="Title 1">
            <a:extLst>
              <a:ext uri="{FF2B5EF4-FFF2-40B4-BE49-F238E27FC236}">
                <a16:creationId xmlns:a16="http://schemas.microsoft.com/office/drawing/2014/main" id="{A139E55E-BCB2-405B-AF74-BA249F408646}"/>
              </a:ext>
            </a:extLst>
          </p:cNvPr>
          <p:cNvSpPr>
            <a:spLocks noGrp="1"/>
          </p:cNvSpPr>
          <p:nvPr>
            <p:ph type="title" hasCustomPrompt="1"/>
          </p:nvPr>
        </p:nvSpPr>
        <p:spPr>
          <a:xfrm>
            <a:off x="600075" y="372328"/>
            <a:ext cx="6335562"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83168DB5-D450-C6CE-ED1F-FEC73E8E88C1}"/>
              </a:ext>
            </a:extLst>
          </p:cNvPr>
          <p:cNvSpPr>
            <a:spLocks noGrp="1"/>
          </p:cNvSpPr>
          <p:nvPr>
            <p:ph idx="15"/>
          </p:nvPr>
        </p:nvSpPr>
        <p:spPr>
          <a:xfrm>
            <a:off x="600076" y="1639019"/>
            <a:ext cx="6335562" cy="4270076"/>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107F9C9-9337-79E3-0B37-D447F6722574}"/>
              </a:ext>
            </a:extLst>
          </p:cNvPr>
          <p:cNvSpPr/>
          <p:nvPr userDrawn="1"/>
        </p:nvSpPr>
        <p:spPr>
          <a:xfrm>
            <a:off x="7583195" y="0"/>
            <a:ext cx="4608806"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7520E1-7719-598B-06B5-989DCD2E3927}"/>
              </a:ext>
            </a:extLst>
          </p:cNvPr>
          <p:cNvSpPr/>
          <p:nvPr userDrawn="1"/>
        </p:nvSpPr>
        <p:spPr>
          <a:xfrm rot="5400000">
            <a:off x="4350238"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72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4" name="Title 1">
            <a:extLst>
              <a:ext uri="{FF2B5EF4-FFF2-40B4-BE49-F238E27FC236}">
                <a16:creationId xmlns:a16="http://schemas.microsoft.com/office/drawing/2014/main" id="{35310A8F-55AF-B7FB-F328-F3BC6EE67BF7}"/>
              </a:ext>
            </a:extLst>
          </p:cNvPr>
          <p:cNvSpPr>
            <a:spLocks noGrp="1"/>
          </p:cNvSpPr>
          <p:nvPr>
            <p:ph type="title" hasCustomPrompt="1"/>
          </p:nvPr>
        </p:nvSpPr>
        <p:spPr>
          <a:xfrm>
            <a:off x="600075" y="372328"/>
            <a:ext cx="5133535"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B4064A3-BB56-9168-DAC7-CFD1B21FDB65}"/>
              </a:ext>
            </a:extLst>
          </p:cNvPr>
          <p:cNvSpPr/>
          <p:nvPr userDrawn="1"/>
        </p:nvSpPr>
        <p:spPr>
          <a:xfrm>
            <a:off x="6514011" y="-1"/>
            <a:ext cx="5677989" cy="6402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908BBF4-C21B-4D9E-703C-CC67F623D559}"/>
              </a:ext>
            </a:extLst>
          </p:cNvPr>
          <p:cNvSpPr/>
          <p:nvPr userDrawn="1"/>
        </p:nvSpPr>
        <p:spPr>
          <a:xfrm rot="5400000">
            <a:off x="329054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2">
            <a:extLst>
              <a:ext uri="{FF2B5EF4-FFF2-40B4-BE49-F238E27FC236}">
                <a16:creationId xmlns:a16="http://schemas.microsoft.com/office/drawing/2014/main" id="{D56808DE-C1EC-D7CA-F39D-49849D7E34FE}"/>
              </a:ext>
            </a:extLst>
          </p:cNvPr>
          <p:cNvSpPr>
            <a:spLocks noGrp="1"/>
          </p:cNvSpPr>
          <p:nvPr>
            <p:ph idx="15"/>
          </p:nvPr>
        </p:nvSpPr>
        <p:spPr>
          <a:xfrm>
            <a:off x="600076" y="1639019"/>
            <a:ext cx="5133534" cy="4270076"/>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585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8" name="Title 1">
            <a:extLst>
              <a:ext uri="{FF2B5EF4-FFF2-40B4-BE49-F238E27FC236}">
                <a16:creationId xmlns:a16="http://schemas.microsoft.com/office/drawing/2014/main" id="{54B4C7FE-AFA8-5848-834B-A0102886AA28}"/>
              </a:ext>
            </a:extLst>
          </p:cNvPr>
          <p:cNvSpPr>
            <a:spLocks noGrp="1"/>
          </p:cNvSpPr>
          <p:nvPr>
            <p:ph type="title" hasCustomPrompt="1"/>
          </p:nvPr>
        </p:nvSpPr>
        <p:spPr>
          <a:xfrm>
            <a:off x="600076" y="372328"/>
            <a:ext cx="47053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
        <p:nvSpPr>
          <p:cNvPr id="9" name="Rectangle 8">
            <a:extLst>
              <a:ext uri="{FF2B5EF4-FFF2-40B4-BE49-F238E27FC236}">
                <a16:creationId xmlns:a16="http://schemas.microsoft.com/office/drawing/2014/main" id="{7768B2D6-684B-3657-D997-8287F918B700}"/>
              </a:ext>
            </a:extLst>
          </p:cNvPr>
          <p:cNvSpPr/>
          <p:nvPr userDrawn="1"/>
        </p:nvSpPr>
        <p:spPr>
          <a:xfrm>
            <a:off x="5867401" y="-1"/>
            <a:ext cx="6324600" cy="6402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8015989-4870-34A4-61BC-52AC7FB11280}"/>
              </a:ext>
            </a:extLst>
          </p:cNvPr>
          <p:cNvSpPr/>
          <p:nvPr userDrawn="1"/>
        </p:nvSpPr>
        <p:spPr>
          <a:xfrm rot="5400000">
            <a:off x="269999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B7339A8E-E588-8AE4-D937-2DB750249088}"/>
              </a:ext>
            </a:extLst>
          </p:cNvPr>
          <p:cNvSpPr>
            <a:spLocks noGrp="1"/>
          </p:cNvSpPr>
          <p:nvPr>
            <p:ph idx="15"/>
          </p:nvPr>
        </p:nvSpPr>
        <p:spPr>
          <a:xfrm>
            <a:off x="600076" y="1639019"/>
            <a:ext cx="4705350" cy="4270076"/>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471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48300" y="372329"/>
            <a:ext cx="6146032"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9" name="Rectangle 8">
            <a:extLst>
              <a:ext uri="{FF2B5EF4-FFF2-40B4-BE49-F238E27FC236}">
                <a16:creationId xmlns:a16="http://schemas.microsoft.com/office/drawing/2014/main" id="{892ACF59-056E-0F2D-67A2-44371B728B28}"/>
              </a:ext>
            </a:extLst>
          </p:cNvPr>
          <p:cNvSpPr/>
          <p:nvPr userDrawn="1"/>
        </p:nvSpPr>
        <p:spPr>
          <a:xfrm rot="5400000">
            <a:off x="921794"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aph on a computer screen&#10;&#10;Description automatically generated">
            <a:extLst>
              <a:ext uri="{FF2B5EF4-FFF2-40B4-BE49-F238E27FC236}">
                <a16:creationId xmlns:a16="http://schemas.microsoft.com/office/drawing/2014/main" id="{194C77F3-3A18-B465-4FF3-DCEAB9A7D4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840774" cy="6399460"/>
          </a:xfrm>
          <a:prstGeom prst="rect">
            <a:avLst/>
          </a:prstGeom>
        </p:spPr>
      </p:pic>
      <p:sp>
        <p:nvSpPr>
          <p:cNvPr id="10" name="Rectangle 9">
            <a:extLst>
              <a:ext uri="{FF2B5EF4-FFF2-40B4-BE49-F238E27FC236}">
                <a16:creationId xmlns:a16="http://schemas.microsoft.com/office/drawing/2014/main" id="{94C563E8-6ABA-1CDB-E7EA-FFB5C6313CE9}"/>
              </a:ext>
            </a:extLst>
          </p:cNvPr>
          <p:cNvSpPr/>
          <p:nvPr userDrawn="1"/>
        </p:nvSpPr>
        <p:spPr>
          <a:xfrm>
            <a:off x="0" y="-1339"/>
            <a:ext cx="4840774" cy="6402140"/>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E0B4D87-72E1-E430-E1B8-EC61A890D60C}"/>
              </a:ext>
            </a:extLst>
          </p:cNvPr>
          <p:cNvSpPr>
            <a:spLocks noGrp="1"/>
          </p:cNvSpPr>
          <p:nvPr>
            <p:ph idx="15"/>
          </p:nvPr>
        </p:nvSpPr>
        <p:spPr>
          <a:xfrm>
            <a:off x="5445892" y="1406107"/>
            <a:ext cx="6146032" cy="4502988"/>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487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48300" y="372329"/>
            <a:ext cx="6146032"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3221E19D-0CEE-E48E-D835-AECFCAC9CC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
          <a:stretch/>
        </p:blipFill>
        <p:spPr>
          <a:xfrm>
            <a:off x="1" y="0"/>
            <a:ext cx="4843175" cy="6402634"/>
          </a:xfrm>
          <a:prstGeom prst="rect">
            <a:avLst/>
          </a:prstGeom>
        </p:spPr>
      </p:pic>
      <p:sp>
        <p:nvSpPr>
          <p:cNvPr id="7" name="Rectangle 6">
            <a:extLst>
              <a:ext uri="{FF2B5EF4-FFF2-40B4-BE49-F238E27FC236}">
                <a16:creationId xmlns:a16="http://schemas.microsoft.com/office/drawing/2014/main" id="{3A5B0382-36A4-FC63-1F0E-87328FDF9CF6}"/>
              </a:ext>
            </a:extLst>
          </p:cNvPr>
          <p:cNvSpPr/>
          <p:nvPr userDrawn="1"/>
        </p:nvSpPr>
        <p:spPr>
          <a:xfrm>
            <a:off x="0" y="0"/>
            <a:ext cx="4843175" cy="6402493"/>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C037B8B-FB8E-E916-C07C-738F3C978EE7}"/>
              </a:ext>
            </a:extLst>
          </p:cNvPr>
          <p:cNvSpPr>
            <a:spLocks noGrp="1"/>
          </p:cNvSpPr>
          <p:nvPr>
            <p:ph idx="15"/>
          </p:nvPr>
        </p:nvSpPr>
        <p:spPr>
          <a:xfrm>
            <a:off x="5445892" y="1406107"/>
            <a:ext cx="6146032" cy="4502988"/>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275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48300" y="372329"/>
            <a:ext cx="6146032"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pic>
        <p:nvPicPr>
          <p:cNvPr id="2" name="Picture 1">
            <a:extLst>
              <a:ext uri="{FF2B5EF4-FFF2-40B4-BE49-F238E27FC236}">
                <a16:creationId xmlns:a16="http://schemas.microsoft.com/office/drawing/2014/main" id="{D3B5EF84-1888-587A-0501-9808F459E9D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
          <a:stretch/>
        </p:blipFill>
        <p:spPr>
          <a:xfrm>
            <a:off x="1" y="-1"/>
            <a:ext cx="4843176" cy="6402635"/>
          </a:xfrm>
          <a:prstGeom prst="rect">
            <a:avLst/>
          </a:prstGeom>
        </p:spPr>
      </p:pic>
      <p:sp>
        <p:nvSpPr>
          <p:cNvPr id="8" name="Rectangle 7">
            <a:extLst>
              <a:ext uri="{FF2B5EF4-FFF2-40B4-BE49-F238E27FC236}">
                <a16:creationId xmlns:a16="http://schemas.microsoft.com/office/drawing/2014/main" id="{A240D96E-86C5-47B7-3DF4-8D4005524420}"/>
              </a:ext>
            </a:extLst>
          </p:cNvPr>
          <p:cNvSpPr/>
          <p:nvPr userDrawn="1"/>
        </p:nvSpPr>
        <p:spPr>
          <a:xfrm>
            <a:off x="0" y="-142"/>
            <a:ext cx="4843176" cy="6402635"/>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57D401D-F769-572F-EDB3-C8E3349F1817}"/>
              </a:ext>
            </a:extLst>
          </p:cNvPr>
          <p:cNvSpPr>
            <a:spLocks noGrp="1"/>
          </p:cNvSpPr>
          <p:nvPr>
            <p:ph idx="15"/>
          </p:nvPr>
        </p:nvSpPr>
        <p:spPr>
          <a:xfrm>
            <a:off x="5445892" y="1406107"/>
            <a:ext cx="6146032" cy="4502988"/>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851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48300" y="372329"/>
            <a:ext cx="6146032"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2CB7CFE-3A92-BC61-24C5-CEA931F3FD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4843176" cy="6402635"/>
          </a:xfrm>
          <a:prstGeom prst="rect">
            <a:avLst/>
          </a:prstGeom>
        </p:spPr>
      </p:pic>
      <p:sp>
        <p:nvSpPr>
          <p:cNvPr id="7" name="Rectangle 6">
            <a:extLst>
              <a:ext uri="{FF2B5EF4-FFF2-40B4-BE49-F238E27FC236}">
                <a16:creationId xmlns:a16="http://schemas.microsoft.com/office/drawing/2014/main" id="{80A61DA3-C1F6-CCBD-ADED-534F865CC53B}"/>
              </a:ext>
            </a:extLst>
          </p:cNvPr>
          <p:cNvSpPr/>
          <p:nvPr userDrawn="1"/>
        </p:nvSpPr>
        <p:spPr>
          <a:xfrm>
            <a:off x="0" y="-9526"/>
            <a:ext cx="4843177"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7594F889-7C72-70AB-CDE8-DAD20AD0211E}"/>
              </a:ext>
            </a:extLst>
          </p:cNvPr>
          <p:cNvSpPr>
            <a:spLocks noGrp="1"/>
          </p:cNvSpPr>
          <p:nvPr>
            <p:ph idx="15"/>
          </p:nvPr>
        </p:nvSpPr>
        <p:spPr>
          <a:xfrm>
            <a:off x="5445892" y="1406107"/>
            <a:ext cx="6146032" cy="4502988"/>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981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284093" y="372329"/>
            <a:ext cx="6310239"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2" name="Content Placeholder 2">
            <a:extLst>
              <a:ext uri="{FF2B5EF4-FFF2-40B4-BE49-F238E27FC236}">
                <a16:creationId xmlns:a16="http://schemas.microsoft.com/office/drawing/2014/main" id="{7594F889-7C72-70AB-CDE8-DAD20AD0211E}"/>
              </a:ext>
            </a:extLst>
          </p:cNvPr>
          <p:cNvSpPr>
            <a:spLocks noGrp="1"/>
          </p:cNvSpPr>
          <p:nvPr>
            <p:ph idx="15"/>
          </p:nvPr>
        </p:nvSpPr>
        <p:spPr>
          <a:xfrm>
            <a:off x="5281685" y="1406107"/>
            <a:ext cx="6310239" cy="4502988"/>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Graphical user interface, application&#10;&#10;Description automatically generated">
            <a:extLst>
              <a:ext uri="{FF2B5EF4-FFF2-40B4-BE49-F238E27FC236}">
                <a16:creationId xmlns:a16="http://schemas.microsoft.com/office/drawing/2014/main" id="{9677E6FC-EE0E-B19B-2668-9A4990EE626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994" r="44740" b="6666"/>
          <a:stretch/>
        </p:blipFill>
        <p:spPr>
          <a:xfrm>
            <a:off x="0" y="0"/>
            <a:ext cx="4654297" cy="6400800"/>
          </a:xfrm>
          <a:prstGeom prst="rect">
            <a:avLst/>
          </a:prstGeom>
        </p:spPr>
      </p:pic>
      <p:sp>
        <p:nvSpPr>
          <p:cNvPr id="8" name="Rectangle 7">
            <a:extLst>
              <a:ext uri="{FF2B5EF4-FFF2-40B4-BE49-F238E27FC236}">
                <a16:creationId xmlns:a16="http://schemas.microsoft.com/office/drawing/2014/main" id="{36BD27FD-F728-86AD-DFBA-7C1AD20B503A}"/>
              </a:ext>
            </a:extLst>
          </p:cNvPr>
          <p:cNvSpPr/>
          <p:nvPr userDrawn="1"/>
        </p:nvSpPr>
        <p:spPr>
          <a:xfrm>
            <a:off x="0" y="0"/>
            <a:ext cx="4654297" cy="6400800"/>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BEED29-B8D3-E97F-1890-119EA51EE090}"/>
              </a:ext>
            </a:extLst>
          </p:cNvPr>
          <p:cNvSpPr/>
          <p:nvPr userDrawn="1"/>
        </p:nvSpPr>
        <p:spPr>
          <a:xfrm rot="5400000">
            <a:off x="1426892"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909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7896225" y="372329"/>
            <a:ext cx="3698107"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pic>
        <p:nvPicPr>
          <p:cNvPr id="2" name="Picture 1" descr="A person typing on a computer&#10;&#10;Description automatically generated">
            <a:extLst>
              <a:ext uri="{FF2B5EF4-FFF2-40B4-BE49-F238E27FC236}">
                <a16:creationId xmlns:a16="http://schemas.microsoft.com/office/drawing/2014/main" id="{DAE7889D-2498-FC46-C982-727A4E51C3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7362825" cy="6400800"/>
          </a:xfrm>
          <a:prstGeom prst="rect">
            <a:avLst/>
          </a:prstGeom>
        </p:spPr>
      </p:pic>
      <p:sp>
        <p:nvSpPr>
          <p:cNvPr id="8" name="Rectangle 7">
            <a:extLst>
              <a:ext uri="{FF2B5EF4-FFF2-40B4-BE49-F238E27FC236}">
                <a16:creationId xmlns:a16="http://schemas.microsoft.com/office/drawing/2014/main" id="{8863E6ED-667B-0A11-537E-BC3DFBEC146B}"/>
              </a:ext>
            </a:extLst>
          </p:cNvPr>
          <p:cNvSpPr/>
          <p:nvPr userDrawn="1"/>
        </p:nvSpPr>
        <p:spPr>
          <a:xfrm>
            <a:off x="0" y="0"/>
            <a:ext cx="7362824" cy="6402493"/>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1467A8C0-FA52-19DD-B1AA-A876174A29BB}"/>
              </a:ext>
            </a:extLst>
          </p:cNvPr>
          <p:cNvSpPr>
            <a:spLocks noGrp="1"/>
          </p:cNvSpPr>
          <p:nvPr>
            <p:ph idx="15"/>
          </p:nvPr>
        </p:nvSpPr>
        <p:spPr>
          <a:xfrm>
            <a:off x="7893816" y="1871932"/>
            <a:ext cx="3698108" cy="4037163"/>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170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eader Only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9" name="Title 1">
            <a:extLst>
              <a:ext uri="{FF2B5EF4-FFF2-40B4-BE49-F238E27FC236}">
                <a16:creationId xmlns:a16="http://schemas.microsoft.com/office/drawing/2014/main" id="{6F7EEB39-7D67-4964-8088-0C5110B5FA46}"/>
              </a:ext>
            </a:extLst>
          </p:cNvPr>
          <p:cNvSpPr>
            <a:spLocks noGrp="1"/>
          </p:cNvSpPr>
          <p:nvPr>
            <p:ph type="title" hasCustomPrompt="1"/>
          </p:nvPr>
        </p:nvSpPr>
        <p:spPr>
          <a:xfrm>
            <a:off x="600075" y="372328"/>
            <a:ext cx="109918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Tree>
    <p:extLst>
      <p:ext uri="{BB962C8B-B14F-4D97-AF65-F5344CB8AC3E}">
        <p14:creationId xmlns:p14="http://schemas.microsoft.com/office/powerpoint/2010/main" val="568372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7439025" y="372329"/>
            <a:ext cx="4155307"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57791389-3F4E-D908-AEDD-23EF52E184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7"/>
          <a:stretch/>
        </p:blipFill>
        <p:spPr>
          <a:xfrm>
            <a:off x="4762" y="-21557"/>
            <a:ext cx="6872287" cy="6421902"/>
          </a:xfrm>
          <a:prstGeom prst="rect">
            <a:avLst/>
          </a:prstGeom>
        </p:spPr>
      </p:pic>
      <p:sp>
        <p:nvSpPr>
          <p:cNvPr id="7" name="Rectangle 6">
            <a:extLst>
              <a:ext uri="{FF2B5EF4-FFF2-40B4-BE49-F238E27FC236}">
                <a16:creationId xmlns:a16="http://schemas.microsoft.com/office/drawing/2014/main" id="{5F6F4ACD-E970-5087-98FF-A82AF5480AE9}"/>
              </a:ext>
            </a:extLst>
          </p:cNvPr>
          <p:cNvSpPr/>
          <p:nvPr userDrawn="1"/>
        </p:nvSpPr>
        <p:spPr>
          <a:xfrm>
            <a:off x="0" y="-9526"/>
            <a:ext cx="6881811"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993780E4-C394-6AA9-D10D-429BDDB29DEB}"/>
              </a:ext>
            </a:extLst>
          </p:cNvPr>
          <p:cNvSpPr>
            <a:spLocks noGrp="1"/>
          </p:cNvSpPr>
          <p:nvPr>
            <p:ph idx="15"/>
          </p:nvPr>
        </p:nvSpPr>
        <p:spPr>
          <a:xfrm>
            <a:off x="7436617" y="1871932"/>
            <a:ext cx="4155307" cy="4037163"/>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42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5010150"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pic>
        <p:nvPicPr>
          <p:cNvPr id="9" name="Picture 8">
            <a:extLst>
              <a:ext uri="{FF2B5EF4-FFF2-40B4-BE49-F238E27FC236}">
                <a16:creationId xmlns:a16="http://schemas.microsoft.com/office/drawing/2014/main" id="{BBA86372-FC7C-3F75-F569-DD35F83D3A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096000" y="0"/>
            <a:ext cx="6096000" cy="6400602"/>
          </a:xfrm>
          <a:prstGeom prst="rect">
            <a:avLst/>
          </a:prstGeom>
        </p:spPr>
      </p:pic>
      <p:sp>
        <p:nvSpPr>
          <p:cNvPr id="10" name="Rectangle 9">
            <a:extLst>
              <a:ext uri="{FF2B5EF4-FFF2-40B4-BE49-F238E27FC236}">
                <a16:creationId xmlns:a16="http://schemas.microsoft.com/office/drawing/2014/main" id="{980F63CF-401D-B4E4-DC2B-E80FAED5E9AB}"/>
              </a:ext>
            </a:extLst>
          </p:cNvPr>
          <p:cNvSpPr/>
          <p:nvPr userDrawn="1"/>
        </p:nvSpPr>
        <p:spPr>
          <a:xfrm>
            <a:off x="6096000" y="-11417"/>
            <a:ext cx="6096000"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6FE5B1D8-FC98-2386-8DFD-A90B1FCBFB5C}"/>
              </a:ext>
            </a:extLst>
          </p:cNvPr>
          <p:cNvSpPr>
            <a:spLocks noGrp="1"/>
          </p:cNvSpPr>
          <p:nvPr>
            <p:ph idx="15"/>
          </p:nvPr>
        </p:nvSpPr>
        <p:spPr>
          <a:xfrm>
            <a:off x="542925" y="1871932"/>
            <a:ext cx="5010150" cy="4037163"/>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737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6229350"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pic>
        <p:nvPicPr>
          <p:cNvPr id="4" name="Picture 3">
            <a:extLst>
              <a:ext uri="{FF2B5EF4-FFF2-40B4-BE49-F238E27FC236}">
                <a16:creationId xmlns:a16="http://schemas.microsoft.com/office/drawing/2014/main" id="{44CBD786-656F-A0B9-BA37-118F5276CA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86625" y="0"/>
            <a:ext cx="4905375" cy="6400602"/>
          </a:xfrm>
          <a:prstGeom prst="rect">
            <a:avLst/>
          </a:prstGeom>
        </p:spPr>
      </p:pic>
      <p:sp>
        <p:nvSpPr>
          <p:cNvPr id="7" name="Rectangle 6">
            <a:extLst>
              <a:ext uri="{FF2B5EF4-FFF2-40B4-BE49-F238E27FC236}">
                <a16:creationId xmlns:a16="http://schemas.microsoft.com/office/drawing/2014/main" id="{BB1C76C2-FEF5-3C65-E285-3817778C75CC}"/>
              </a:ext>
            </a:extLst>
          </p:cNvPr>
          <p:cNvSpPr/>
          <p:nvPr userDrawn="1"/>
        </p:nvSpPr>
        <p:spPr>
          <a:xfrm>
            <a:off x="7286625" y="-9526"/>
            <a:ext cx="4905374"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D529B223-5364-D5DE-B690-B70339128A9C}"/>
              </a:ext>
            </a:extLst>
          </p:cNvPr>
          <p:cNvSpPr>
            <a:spLocks noGrp="1"/>
          </p:cNvSpPr>
          <p:nvPr>
            <p:ph idx="15"/>
          </p:nvPr>
        </p:nvSpPr>
        <p:spPr>
          <a:xfrm>
            <a:off x="542925" y="1311216"/>
            <a:ext cx="6229350" cy="4597880"/>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1294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6953430"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2" name="Content Placeholder 2">
            <a:extLst>
              <a:ext uri="{FF2B5EF4-FFF2-40B4-BE49-F238E27FC236}">
                <a16:creationId xmlns:a16="http://schemas.microsoft.com/office/drawing/2014/main" id="{D529B223-5364-D5DE-B690-B70339128A9C}"/>
              </a:ext>
            </a:extLst>
          </p:cNvPr>
          <p:cNvSpPr>
            <a:spLocks noGrp="1"/>
          </p:cNvSpPr>
          <p:nvPr>
            <p:ph idx="15"/>
          </p:nvPr>
        </p:nvSpPr>
        <p:spPr>
          <a:xfrm>
            <a:off x="542925" y="1311216"/>
            <a:ext cx="6953430" cy="4597880"/>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Graphical user interface, website&#10;&#10;Description automatically generated">
            <a:extLst>
              <a:ext uri="{FF2B5EF4-FFF2-40B4-BE49-F238E27FC236}">
                <a16:creationId xmlns:a16="http://schemas.microsoft.com/office/drawing/2014/main" id="{8FFBA167-5580-45CB-4E6A-00E466943F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121360" y="1"/>
            <a:ext cx="4070640" cy="6400800"/>
          </a:xfrm>
          <a:prstGeom prst="rect">
            <a:avLst/>
          </a:prstGeom>
        </p:spPr>
      </p:pic>
      <p:sp>
        <p:nvSpPr>
          <p:cNvPr id="8" name="Rectangle 7">
            <a:extLst>
              <a:ext uri="{FF2B5EF4-FFF2-40B4-BE49-F238E27FC236}">
                <a16:creationId xmlns:a16="http://schemas.microsoft.com/office/drawing/2014/main" id="{199159F2-C942-3A6D-5D40-E005321F6696}"/>
              </a:ext>
            </a:extLst>
          </p:cNvPr>
          <p:cNvSpPr/>
          <p:nvPr userDrawn="1"/>
        </p:nvSpPr>
        <p:spPr>
          <a:xfrm>
            <a:off x="8092895" y="0"/>
            <a:ext cx="4099105" cy="64008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CE4204-C480-8AC1-8A83-A81205FF01DA}"/>
              </a:ext>
            </a:extLst>
          </p:cNvPr>
          <p:cNvSpPr/>
          <p:nvPr userDrawn="1"/>
        </p:nvSpPr>
        <p:spPr>
          <a:xfrm rot="5400000">
            <a:off x="491940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971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5010150"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pic>
        <p:nvPicPr>
          <p:cNvPr id="9" name="Picture 8">
            <a:extLst>
              <a:ext uri="{FF2B5EF4-FFF2-40B4-BE49-F238E27FC236}">
                <a16:creationId xmlns:a16="http://schemas.microsoft.com/office/drawing/2014/main" id="{BBA86372-FC7C-3F75-F569-DD35F83D3A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096000" y="0"/>
            <a:ext cx="6096000" cy="6400602"/>
          </a:xfrm>
          <a:prstGeom prst="rect">
            <a:avLst/>
          </a:prstGeom>
        </p:spPr>
      </p:pic>
      <p:sp>
        <p:nvSpPr>
          <p:cNvPr id="10" name="Rectangle 9">
            <a:extLst>
              <a:ext uri="{FF2B5EF4-FFF2-40B4-BE49-F238E27FC236}">
                <a16:creationId xmlns:a16="http://schemas.microsoft.com/office/drawing/2014/main" id="{980F63CF-401D-B4E4-DC2B-E80FAED5E9AB}"/>
              </a:ext>
            </a:extLst>
          </p:cNvPr>
          <p:cNvSpPr/>
          <p:nvPr userDrawn="1"/>
        </p:nvSpPr>
        <p:spPr>
          <a:xfrm>
            <a:off x="6096000" y="-11417"/>
            <a:ext cx="6096000"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C82CCF25-A9DA-9982-7094-EE7F841DDD7E}"/>
              </a:ext>
            </a:extLst>
          </p:cNvPr>
          <p:cNvSpPr>
            <a:spLocks noGrp="1"/>
          </p:cNvSpPr>
          <p:nvPr>
            <p:ph idx="15"/>
          </p:nvPr>
        </p:nvSpPr>
        <p:spPr>
          <a:xfrm>
            <a:off x="542925" y="1811546"/>
            <a:ext cx="5010150" cy="4097549"/>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025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 Bulleted List + Imagery 7">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9" name="Content Placeholder 2">
            <a:extLst>
              <a:ext uri="{FF2B5EF4-FFF2-40B4-BE49-F238E27FC236}">
                <a16:creationId xmlns:a16="http://schemas.microsoft.com/office/drawing/2014/main" id="{D3EBB45A-D442-45D6-A17B-B5D9C3B1E954}"/>
              </a:ext>
            </a:extLst>
          </p:cNvPr>
          <p:cNvSpPr>
            <a:spLocks noGrp="1"/>
          </p:cNvSpPr>
          <p:nvPr>
            <p:ph idx="1"/>
          </p:nvPr>
        </p:nvSpPr>
        <p:spPr>
          <a:xfrm>
            <a:off x="600074" y="1457325"/>
            <a:ext cx="5334900"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5B644B7-6633-4010-98BF-58637E432C71}"/>
              </a:ext>
            </a:extLst>
          </p:cNvPr>
          <p:cNvSpPr>
            <a:spLocks noGrp="1"/>
          </p:cNvSpPr>
          <p:nvPr>
            <p:ph type="title" hasCustomPrompt="1"/>
          </p:nvPr>
        </p:nvSpPr>
        <p:spPr>
          <a:xfrm>
            <a:off x="600075" y="372328"/>
            <a:ext cx="5334899"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pic>
        <p:nvPicPr>
          <p:cNvPr id="4" name="Picture 3" descr="A group of people in a room&#10;&#10;Description automatically generated">
            <a:extLst>
              <a:ext uri="{FF2B5EF4-FFF2-40B4-BE49-F238E27FC236}">
                <a16:creationId xmlns:a16="http://schemas.microsoft.com/office/drawing/2014/main" id="{57C12125-62E6-1C0A-CB6D-2E9DC20AA1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514011" y="0"/>
            <a:ext cx="5677989" cy="6400798"/>
          </a:xfrm>
          <a:prstGeom prst="rect">
            <a:avLst/>
          </a:prstGeom>
        </p:spPr>
      </p:pic>
      <p:sp>
        <p:nvSpPr>
          <p:cNvPr id="5" name="Rectangle 4">
            <a:extLst>
              <a:ext uri="{FF2B5EF4-FFF2-40B4-BE49-F238E27FC236}">
                <a16:creationId xmlns:a16="http://schemas.microsoft.com/office/drawing/2014/main" id="{2CB1C732-BBEF-6DEF-8319-7A03746AF9A9}"/>
              </a:ext>
            </a:extLst>
          </p:cNvPr>
          <p:cNvSpPr/>
          <p:nvPr userDrawn="1"/>
        </p:nvSpPr>
        <p:spPr>
          <a:xfrm>
            <a:off x="6514011" y="-1"/>
            <a:ext cx="5677989" cy="640263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99576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Header + Bulleted List + Imagery 8">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10" name="Title 1">
            <a:extLst>
              <a:ext uri="{FF2B5EF4-FFF2-40B4-BE49-F238E27FC236}">
                <a16:creationId xmlns:a16="http://schemas.microsoft.com/office/drawing/2014/main" id="{C29CB7B1-38FE-40DD-914D-49E89D0DB296}"/>
              </a:ext>
            </a:extLst>
          </p:cNvPr>
          <p:cNvSpPr>
            <a:spLocks noGrp="1"/>
          </p:cNvSpPr>
          <p:nvPr>
            <p:ph type="title" hasCustomPrompt="1"/>
          </p:nvPr>
        </p:nvSpPr>
        <p:spPr>
          <a:xfrm>
            <a:off x="600075" y="372328"/>
            <a:ext cx="5317646"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pic>
        <p:nvPicPr>
          <p:cNvPr id="4" name="Picture 3" descr="A person standing in front of a group of people&#10;&#10;Description automatically generated">
            <a:extLst>
              <a:ext uri="{FF2B5EF4-FFF2-40B4-BE49-F238E27FC236}">
                <a16:creationId xmlns:a16="http://schemas.microsoft.com/office/drawing/2014/main" id="{19B92407-5A4F-BDCE-38C8-D7C4083018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514011" y="1"/>
            <a:ext cx="5677989" cy="6402634"/>
          </a:xfrm>
          <a:prstGeom prst="rect">
            <a:avLst/>
          </a:prstGeom>
        </p:spPr>
      </p:pic>
      <p:sp>
        <p:nvSpPr>
          <p:cNvPr id="5" name="Rectangle 4">
            <a:extLst>
              <a:ext uri="{FF2B5EF4-FFF2-40B4-BE49-F238E27FC236}">
                <a16:creationId xmlns:a16="http://schemas.microsoft.com/office/drawing/2014/main" id="{B94E96B2-0550-9734-3ACF-B6600FD3F075}"/>
              </a:ext>
            </a:extLst>
          </p:cNvPr>
          <p:cNvSpPr/>
          <p:nvPr userDrawn="1"/>
        </p:nvSpPr>
        <p:spPr>
          <a:xfrm>
            <a:off x="6514011" y="-1"/>
            <a:ext cx="5677989" cy="640263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DFD686CE-F70D-F199-FD31-37828A86E3AB}"/>
              </a:ext>
            </a:extLst>
          </p:cNvPr>
          <p:cNvSpPr>
            <a:spLocks noGrp="1"/>
          </p:cNvSpPr>
          <p:nvPr>
            <p:ph idx="1"/>
          </p:nvPr>
        </p:nvSpPr>
        <p:spPr>
          <a:xfrm>
            <a:off x="600074" y="1457325"/>
            <a:ext cx="5334900"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16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600073" y="631115"/>
            <a:ext cx="4953002" cy="718413"/>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pic>
        <p:nvPicPr>
          <p:cNvPr id="9" name="Picture 8">
            <a:extLst>
              <a:ext uri="{FF2B5EF4-FFF2-40B4-BE49-F238E27FC236}">
                <a16:creationId xmlns:a16="http://schemas.microsoft.com/office/drawing/2014/main" id="{BBA86372-FC7C-3F75-F569-DD35F83D3A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096000" y="0"/>
            <a:ext cx="6096000" cy="6400602"/>
          </a:xfrm>
          <a:prstGeom prst="rect">
            <a:avLst/>
          </a:prstGeom>
        </p:spPr>
      </p:pic>
      <p:sp>
        <p:nvSpPr>
          <p:cNvPr id="10" name="Rectangle 9">
            <a:extLst>
              <a:ext uri="{FF2B5EF4-FFF2-40B4-BE49-F238E27FC236}">
                <a16:creationId xmlns:a16="http://schemas.microsoft.com/office/drawing/2014/main" id="{980F63CF-401D-B4E4-DC2B-E80FAED5E9AB}"/>
              </a:ext>
            </a:extLst>
          </p:cNvPr>
          <p:cNvSpPr/>
          <p:nvPr userDrawn="1"/>
        </p:nvSpPr>
        <p:spPr>
          <a:xfrm>
            <a:off x="6096000" y="-11417"/>
            <a:ext cx="6096000"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D81EEC5-3F24-8F82-7D09-09FFB3E8641F}"/>
              </a:ext>
            </a:extLst>
          </p:cNvPr>
          <p:cNvSpPr>
            <a:spLocks noGrp="1"/>
          </p:cNvSpPr>
          <p:nvPr>
            <p:ph idx="1"/>
          </p:nvPr>
        </p:nvSpPr>
        <p:spPr>
          <a:xfrm>
            <a:off x="600074" y="1682151"/>
            <a:ext cx="4953001" cy="4120268"/>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2317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3990975" cy="12754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pic>
        <p:nvPicPr>
          <p:cNvPr id="2" name="Picture 1" descr="A city skyline with lights&#10;&#10;Description automatically generated with medium confidence">
            <a:extLst>
              <a:ext uri="{FF2B5EF4-FFF2-40B4-BE49-F238E27FC236}">
                <a16:creationId xmlns:a16="http://schemas.microsoft.com/office/drawing/2014/main" id="{A55A2055-F251-4A21-1100-279CFF4A85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48250" y="0"/>
            <a:ext cx="7143750" cy="6410325"/>
          </a:xfrm>
          <a:prstGeom prst="rect">
            <a:avLst/>
          </a:prstGeom>
        </p:spPr>
      </p:pic>
      <p:sp>
        <p:nvSpPr>
          <p:cNvPr id="4" name="Rectangle 3">
            <a:extLst>
              <a:ext uri="{FF2B5EF4-FFF2-40B4-BE49-F238E27FC236}">
                <a16:creationId xmlns:a16="http://schemas.microsoft.com/office/drawing/2014/main" id="{1292AF2B-D0FD-2F5E-C2E0-C002488B1CEB}"/>
              </a:ext>
            </a:extLst>
          </p:cNvPr>
          <p:cNvSpPr/>
          <p:nvPr userDrawn="1"/>
        </p:nvSpPr>
        <p:spPr>
          <a:xfrm>
            <a:off x="5048250" y="-1694"/>
            <a:ext cx="7143750" cy="6412019"/>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A5B9AF8-4F99-C42E-E974-6E6786F94690}"/>
              </a:ext>
            </a:extLst>
          </p:cNvPr>
          <p:cNvSpPr>
            <a:spLocks noGrp="1"/>
          </p:cNvSpPr>
          <p:nvPr>
            <p:ph idx="1"/>
          </p:nvPr>
        </p:nvSpPr>
        <p:spPr>
          <a:xfrm>
            <a:off x="542925" y="1733909"/>
            <a:ext cx="3990975" cy="4068510"/>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141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4819650"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pic>
        <p:nvPicPr>
          <p:cNvPr id="2" name="Picture 1" descr="A hand drawing a graph on a glass board&#10;&#10;Description automatically generated">
            <a:extLst>
              <a:ext uri="{FF2B5EF4-FFF2-40B4-BE49-F238E27FC236}">
                <a16:creationId xmlns:a16="http://schemas.microsoft.com/office/drawing/2014/main" id="{67A99DA2-EDED-5EEF-8563-FFB1DE801CB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888" b="6888"/>
          <a:stretch/>
        </p:blipFill>
        <p:spPr>
          <a:xfrm>
            <a:off x="6132788" y="468263"/>
            <a:ext cx="5486400" cy="5486400"/>
          </a:xfrm>
          <a:prstGeom prst="ellipse">
            <a:avLst/>
          </a:prstGeom>
        </p:spPr>
      </p:pic>
      <p:sp>
        <p:nvSpPr>
          <p:cNvPr id="8" name="Oval 7">
            <a:extLst>
              <a:ext uri="{FF2B5EF4-FFF2-40B4-BE49-F238E27FC236}">
                <a16:creationId xmlns:a16="http://schemas.microsoft.com/office/drawing/2014/main" id="{F7AFC01F-1814-2AF1-AF18-09AC456796F0}"/>
              </a:ext>
            </a:extLst>
          </p:cNvPr>
          <p:cNvSpPr/>
          <p:nvPr userDrawn="1"/>
        </p:nvSpPr>
        <p:spPr>
          <a:xfrm>
            <a:off x="6132788" y="468263"/>
            <a:ext cx="5486400" cy="5486400"/>
          </a:xfrm>
          <a:prstGeom prst="ellipse">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984E6AEC-EEEB-C258-DC3D-C3AF1BFF1568}"/>
              </a:ext>
            </a:extLst>
          </p:cNvPr>
          <p:cNvSpPr>
            <a:spLocks noGrp="1"/>
          </p:cNvSpPr>
          <p:nvPr>
            <p:ph idx="1"/>
          </p:nvPr>
        </p:nvSpPr>
        <p:spPr>
          <a:xfrm>
            <a:off x="542926" y="1897811"/>
            <a:ext cx="4819650" cy="3904608"/>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420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eader + Background Data Imagery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7B3D07-97F0-4828-AF15-3443AA2FC73E}"/>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6" name="Title 1">
            <a:extLst>
              <a:ext uri="{FF2B5EF4-FFF2-40B4-BE49-F238E27FC236}">
                <a16:creationId xmlns:a16="http://schemas.microsoft.com/office/drawing/2014/main" id="{463728DF-6C18-4123-B3CB-BDD79F1DAB3C}"/>
              </a:ext>
            </a:extLst>
          </p:cNvPr>
          <p:cNvSpPr>
            <a:spLocks noGrp="1"/>
          </p:cNvSpPr>
          <p:nvPr>
            <p:ph type="title" hasCustomPrompt="1"/>
          </p:nvPr>
        </p:nvSpPr>
        <p:spPr>
          <a:xfrm>
            <a:off x="600075" y="372328"/>
            <a:ext cx="109918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Tree>
    <p:extLst>
      <p:ext uri="{BB962C8B-B14F-4D97-AF65-F5344CB8AC3E}">
        <p14:creationId xmlns:p14="http://schemas.microsoft.com/office/powerpoint/2010/main" val="3848783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5" y="372329"/>
            <a:ext cx="4819650"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pic>
        <p:nvPicPr>
          <p:cNvPr id="2" name="Picture 1">
            <a:extLst>
              <a:ext uri="{FF2B5EF4-FFF2-40B4-BE49-F238E27FC236}">
                <a16:creationId xmlns:a16="http://schemas.microsoft.com/office/drawing/2014/main" id="{67A99DA2-EDED-5EEF-8563-FFB1DE801C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129885" y="473025"/>
            <a:ext cx="5486400" cy="5486400"/>
          </a:xfrm>
          <a:prstGeom prst="ellipse">
            <a:avLst/>
          </a:prstGeom>
        </p:spPr>
      </p:pic>
      <p:sp>
        <p:nvSpPr>
          <p:cNvPr id="11" name="Oval 10">
            <a:extLst>
              <a:ext uri="{FF2B5EF4-FFF2-40B4-BE49-F238E27FC236}">
                <a16:creationId xmlns:a16="http://schemas.microsoft.com/office/drawing/2014/main" id="{AEEDFF04-5477-165C-D4F7-F51C4F2C0382}"/>
              </a:ext>
            </a:extLst>
          </p:cNvPr>
          <p:cNvSpPr/>
          <p:nvPr userDrawn="1"/>
        </p:nvSpPr>
        <p:spPr>
          <a:xfrm>
            <a:off x="6129885" y="473025"/>
            <a:ext cx="5486400" cy="5486400"/>
          </a:xfrm>
          <a:prstGeom prst="ellipse">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40F60443-0860-7960-1C60-3F465468B930}"/>
              </a:ext>
            </a:extLst>
          </p:cNvPr>
          <p:cNvSpPr>
            <a:spLocks noGrp="1"/>
          </p:cNvSpPr>
          <p:nvPr>
            <p:ph idx="1"/>
          </p:nvPr>
        </p:nvSpPr>
        <p:spPr>
          <a:xfrm>
            <a:off x="542926" y="1897811"/>
            <a:ext cx="4819650" cy="3904608"/>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878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4" y="372329"/>
            <a:ext cx="5476875"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4" name="Rectangle 3">
            <a:extLst>
              <a:ext uri="{FF2B5EF4-FFF2-40B4-BE49-F238E27FC236}">
                <a16:creationId xmlns:a16="http://schemas.microsoft.com/office/drawing/2014/main" id="{8F222F2B-F2F8-B82D-F352-C836B2469C68}"/>
              </a:ext>
            </a:extLst>
          </p:cNvPr>
          <p:cNvSpPr/>
          <p:nvPr userDrawn="1"/>
        </p:nvSpPr>
        <p:spPr>
          <a:xfrm>
            <a:off x="6438900" y="54102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DAA3BB-3FBC-B39F-6B3E-715E60E481FD}"/>
              </a:ext>
            </a:extLst>
          </p:cNvPr>
          <p:cNvSpPr/>
          <p:nvPr userDrawn="1"/>
        </p:nvSpPr>
        <p:spPr>
          <a:xfrm>
            <a:off x="7630837" y="54102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42A3AF-2B57-1F95-0FDA-1F25928AAF60}"/>
              </a:ext>
            </a:extLst>
          </p:cNvPr>
          <p:cNvSpPr/>
          <p:nvPr userDrawn="1"/>
        </p:nvSpPr>
        <p:spPr>
          <a:xfrm>
            <a:off x="8822774" y="54102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D81D0C-69C5-E14E-7C2C-88DC6CD33E62}"/>
              </a:ext>
            </a:extLst>
          </p:cNvPr>
          <p:cNvSpPr/>
          <p:nvPr userDrawn="1"/>
        </p:nvSpPr>
        <p:spPr>
          <a:xfrm>
            <a:off x="10014711" y="54102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37EEF7-780C-593B-1C7A-F1694DEC2224}"/>
              </a:ext>
            </a:extLst>
          </p:cNvPr>
          <p:cNvSpPr/>
          <p:nvPr userDrawn="1"/>
        </p:nvSpPr>
        <p:spPr>
          <a:xfrm>
            <a:off x="11206648" y="54102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B0516A-741A-466B-C0C5-76C681A9AAF2}"/>
              </a:ext>
            </a:extLst>
          </p:cNvPr>
          <p:cNvSpPr/>
          <p:nvPr userDrawn="1"/>
        </p:nvSpPr>
        <p:spPr>
          <a:xfrm>
            <a:off x="7627127" y="42100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D6CDEE-EB4F-9744-C6E8-EC98932BE5EE}"/>
              </a:ext>
            </a:extLst>
          </p:cNvPr>
          <p:cNvSpPr/>
          <p:nvPr userDrawn="1"/>
        </p:nvSpPr>
        <p:spPr>
          <a:xfrm>
            <a:off x="8819064" y="42100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86D8268-F3BC-F76B-2874-297F166C64C5}"/>
              </a:ext>
            </a:extLst>
          </p:cNvPr>
          <p:cNvSpPr/>
          <p:nvPr userDrawn="1"/>
        </p:nvSpPr>
        <p:spPr>
          <a:xfrm>
            <a:off x="11202938" y="42100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AD47F11-5E41-E409-C2A3-9866822FAEB1}"/>
              </a:ext>
            </a:extLst>
          </p:cNvPr>
          <p:cNvSpPr/>
          <p:nvPr userDrawn="1"/>
        </p:nvSpPr>
        <p:spPr>
          <a:xfrm>
            <a:off x="7627127" y="30099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BF1032C-7F5E-6DA6-06C9-EE4773227FE1}"/>
              </a:ext>
            </a:extLst>
          </p:cNvPr>
          <p:cNvSpPr/>
          <p:nvPr userDrawn="1"/>
        </p:nvSpPr>
        <p:spPr>
          <a:xfrm>
            <a:off x="8819064" y="30099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0A2D259-B4A6-7089-769D-1F568EA28045}"/>
              </a:ext>
            </a:extLst>
          </p:cNvPr>
          <p:cNvSpPr/>
          <p:nvPr userDrawn="1"/>
        </p:nvSpPr>
        <p:spPr>
          <a:xfrm>
            <a:off x="11202938" y="30099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B8B210-F384-D843-26A7-1EA96FEAA317}"/>
              </a:ext>
            </a:extLst>
          </p:cNvPr>
          <p:cNvSpPr/>
          <p:nvPr userDrawn="1"/>
        </p:nvSpPr>
        <p:spPr>
          <a:xfrm>
            <a:off x="7630837" y="18097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E706E4B-EC48-32DA-609C-DBC7CE740464}"/>
              </a:ext>
            </a:extLst>
          </p:cNvPr>
          <p:cNvSpPr/>
          <p:nvPr userDrawn="1"/>
        </p:nvSpPr>
        <p:spPr>
          <a:xfrm>
            <a:off x="8822774" y="18097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F25304-52A3-B4E6-7523-C74CA74AD3CE}"/>
              </a:ext>
            </a:extLst>
          </p:cNvPr>
          <p:cNvSpPr/>
          <p:nvPr userDrawn="1"/>
        </p:nvSpPr>
        <p:spPr>
          <a:xfrm>
            <a:off x="10011001" y="42100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A6B788-5D72-0DF6-4FDA-6048A59069CB}"/>
              </a:ext>
            </a:extLst>
          </p:cNvPr>
          <p:cNvSpPr/>
          <p:nvPr userDrawn="1"/>
        </p:nvSpPr>
        <p:spPr>
          <a:xfrm>
            <a:off x="11206648" y="18097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54F2396-BF78-8E94-4548-A60A799FAA3F}"/>
              </a:ext>
            </a:extLst>
          </p:cNvPr>
          <p:cNvSpPr/>
          <p:nvPr userDrawn="1"/>
        </p:nvSpPr>
        <p:spPr>
          <a:xfrm>
            <a:off x="6435190" y="421005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9DF603E-098B-AA36-E7D7-1A3417618B89}"/>
              </a:ext>
            </a:extLst>
          </p:cNvPr>
          <p:cNvSpPr/>
          <p:nvPr userDrawn="1"/>
        </p:nvSpPr>
        <p:spPr>
          <a:xfrm>
            <a:off x="8819064" y="6096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2930791-3F77-97F7-61FC-860CC137D932}"/>
              </a:ext>
            </a:extLst>
          </p:cNvPr>
          <p:cNvSpPr/>
          <p:nvPr userDrawn="1"/>
        </p:nvSpPr>
        <p:spPr>
          <a:xfrm>
            <a:off x="11202938" y="6096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0241DDD-652D-D232-FB94-3B4E530A9538}"/>
              </a:ext>
            </a:extLst>
          </p:cNvPr>
          <p:cNvSpPr/>
          <p:nvPr userDrawn="1"/>
        </p:nvSpPr>
        <p:spPr>
          <a:xfrm>
            <a:off x="10011001" y="3009900"/>
            <a:ext cx="989062" cy="9890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A848A6DC-91C7-46CD-9424-27B233B14194}"/>
              </a:ext>
            </a:extLst>
          </p:cNvPr>
          <p:cNvSpPr>
            <a:spLocks noGrp="1"/>
          </p:cNvSpPr>
          <p:nvPr>
            <p:ph idx="1"/>
          </p:nvPr>
        </p:nvSpPr>
        <p:spPr>
          <a:xfrm>
            <a:off x="542925" y="1897811"/>
            <a:ext cx="5476873" cy="3904608"/>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091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6A06DADC-5DA7-6CB3-F7B6-7AB305EB17FA}"/>
              </a:ext>
            </a:extLst>
          </p:cNvPr>
          <p:cNvSpPr>
            <a:spLocks noGrp="1"/>
          </p:cNvSpPr>
          <p:nvPr>
            <p:ph type="title" hasCustomPrompt="1"/>
          </p:nvPr>
        </p:nvSpPr>
        <p:spPr>
          <a:xfrm>
            <a:off x="542924" y="372329"/>
            <a:ext cx="5476875" cy="1313596"/>
          </a:xfrm>
          <a:prstGeom prst="rect">
            <a:avLst/>
          </a:prstGeom>
        </p:spPr>
        <p:txBody>
          <a:bodyPr anchor="ctr"/>
          <a:lstStyle>
            <a:lvl1pPr>
              <a:lnSpc>
                <a:spcPct val="100000"/>
              </a:lnSpc>
              <a:defRPr sz="3200" b="1">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4" name="Rectangle 3">
            <a:extLst>
              <a:ext uri="{FF2B5EF4-FFF2-40B4-BE49-F238E27FC236}">
                <a16:creationId xmlns:a16="http://schemas.microsoft.com/office/drawing/2014/main" id="{8F222F2B-F2F8-B82D-F352-C836B2469C68}"/>
              </a:ext>
            </a:extLst>
          </p:cNvPr>
          <p:cNvSpPr/>
          <p:nvPr userDrawn="1"/>
        </p:nvSpPr>
        <p:spPr>
          <a:xfrm>
            <a:off x="6438900" y="54102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DAA3BB-3FBC-B39F-6B3E-715E60E481FD}"/>
              </a:ext>
            </a:extLst>
          </p:cNvPr>
          <p:cNvSpPr/>
          <p:nvPr userDrawn="1"/>
        </p:nvSpPr>
        <p:spPr>
          <a:xfrm>
            <a:off x="7630837" y="54102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42A3AF-2B57-1F95-0FDA-1F25928AAF60}"/>
              </a:ext>
            </a:extLst>
          </p:cNvPr>
          <p:cNvSpPr/>
          <p:nvPr userDrawn="1"/>
        </p:nvSpPr>
        <p:spPr>
          <a:xfrm>
            <a:off x="8822774" y="54102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D81D0C-69C5-E14E-7C2C-88DC6CD33E62}"/>
              </a:ext>
            </a:extLst>
          </p:cNvPr>
          <p:cNvSpPr/>
          <p:nvPr userDrawn="1"/>
        </p:nvSpPr>
        <p:spPr>
          <a:xfrm>
            <a:off x="10014711" y="54102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37EEF7-780C-593B-1C7A-F1694DEC2224}"/>
              </a:ext>
            </a:extLst>
          </p:cNvPr>
          <p:cNvSpPr/>
          <p:nvPr userDrawn="1"/>
        </p:nvSpPr>
        <p:spPr>
          <a:xfrm>
            <a:off x="11206648" y="54102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B0516A-741A-466B-C0C5-76C681A9AAF2}"/>
              </a:ext>
            </a:extLst>
          </p:cNvPr>
          <p:cNvSpPr/>
          <p:nvPr userDrawn="1"/>
        </p:nvSpPr>
        <p:spPr>
          <a:xfrm>
            <a:off x="7627127" y="42100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D6CDEE-EB4F-9744-C6E8-EC98932BE5EE}"/>
              </a:ext>
            </a:extLst>
          </p:cNvPr>
          <p:cNvSpPr/>
          <p:nvPr userDrawn="1"/>
        </p:nvSpPr>
        <p:spPr>
          <a:xfrm>
            <a:off x="8819064" y="42100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86D8268-F3BC-F76B-2874-297F166C64C5}"/>
              </a:ext>
            </a:extLst>
          </p:cNvPr>
          <p:cNvSpPr/>
          <p:nvPr userDrawn="1"/>
        </p:nvSpPr>
        <p:spPr>
          <a:xfrm>
            <a:off x="11202938" y="42100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AD47F11-5E41-E409-C2A3-9866822FAEB1}"/>
              </a:ext>
            </a:extLst>
          </p:cNvPr>
          <p:cNvSpPr/>
          <p:nvPr userDrawn="1"/>
        </p:nvSpPr>
        <p:spPr>
          <a:xfrm>
            <a:off x="7627127" y="30099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BF1032C-7F5E-6DA6-06C9-EE4773227FE1}"/>
              </a:ext>
            </a:extLst>
          </p:cNvPr>
          <p:cNvSpPr/>
          <p:nvPr userDrawn="1"/>
        </p:nvSpPr>
        <p:spPr>
          <a:xfrm>
            <a:off x="8819064" y="30099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0A2D259-B4A6-7089-769D-1F568EA28045}"/>
              </a:ext>
            </a:extLst>
          </p:cNvPr>
          <p:cNvSpPr/>
          <p:nvPr userDrawn="1"/>
        </p:nvSpPr>
        <p:spPr>
          <a:xfrm>
            <a:off x="11202938" y="30099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3B8B210-F384-D843-26A7-1EA96FEAA317}"/>
              </a:ext>
            </a:extLst>
          </p:cNvPr>
          <p:cNvSpPr/>
          <p:nvPr userDrawn="1"/>
        </p:nvSpPr>
        <p:spPr>
          <a:xfrm>
            <a:off x="7630837" y="18097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E706E4B-EC48-32DA-609C-DBC7CE740464}"/>
              </a:ext>
            </a:extLst>
          </p:cNvPr>
          <p:cNvSpPr/>
          <p:nvPr userDrawn="1"/>
        </p:nvSpPr>
        <p:spPr>
          <a:xfrm>
            <a:off x="8822774" y="18097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F25304-52A3-B4E6-7523-C74CA74AD3CE}"/>
              </a:ext>
            </a:extLst>
          </p:cNvPr>
          <p:cNvSpPr/>
          <p:nvPr userDrawn="1"/>
        </p:nvSpPr>
        <p:spPr>
          <a:xfrm>
            <a:off x="10011001" y="42100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A6B788-5D72-0DF6-4FDA-6048A59069CB}"/>
              </a:ext>
            </a:extLst>
          </p:cNvPr>
          <p:cNvSpPr/>
          <p:nvPr userDrawn="1"/>
        </p:nvSpPr>
        <p:spPr>
          <a:xfrm>
            <a:off x="11206648" y="18097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54F2396-BF78-8E94-4548-A60A799FAA3F}"/>
              </a:ext>
            </a:extLst>
          </p:cNvPr>
          <p:cNvSpPr/>
          <p:nvPr userDrawn="1"/>
        </p:nvSpPr>
        <p:spPr>
          <a:xfrm>
            <a:off x="6435190" y="421005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9DF603E-098B-AA36-E7D7-1A3417618B89}"/>
              </a:ext>
            </a:extLst>
          </p:cNvPr>
          <p:cNvSpPr/>
          <p:nvPr userDrawn="1"/>
        </p:nvSpPr>
        <p:spPr>
          <a:xfrm>
            <a:off x="8819064" y="6096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2930791-3F77-97F7-61FC-860CC137D932}"/>
              </a:ext>
            </a:extLst>
          </p:cNvPr>
          <p:cNvSpPr/>
          <p:nvPr userDrawn="1"/>
        </p:nvSpPr>
        <p:spPr>
          <a:xfrm>
            <a:off x="11202938" y="6096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0241DDD-652D-D232-FB94-3B4E530A9538}"/>
              </a:ext>
            </a:extLst>
          </p:cNvPr>
          <p:cNvSpPr/>
          <p:nvPr userDrawn="1"/>
        </p:nvSpPr>
        <p:spPr>
          <a:xfrm>
            <a:off x="10011001" y="3009900"/>
            <a:ext cx="989062" cy="9890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2FEE45A3-1266-43CA-4039-864C0B6E1662}"/>
              </a:ext>
            </a:extLst>
          </p:cNvPr>
          <p:cNvSpPr>
            <a:spLocks noGrp="1"/>
          </p:cNvSpPr>
          <p:nvPr>
            <p:ph idx="1"/>
          </p:nvPr>
        </p:nvSpPr>
        <p:spPr>
          <a:xfrm>
            <a:off x="542925" y="1897811"/>
            <a:ext cx="5476873" cy="3904608"/>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035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1891BFDD-110D-6F2D-EF77-A59FA6F3975B}"/>
              </a:ext>
            </a:extLst>
          </p:cNvPr>
          <p:cNvGrpSpPr/>
          <p:nvPr userDrawn="1"/>
        </p:nvGrpSpPr>
        <p:grpSpPr>
          <a:xfrm>
            <a:off x="713620" y="1360709"/>
            <a:ext cx="4482643" cy="4408623"/>
            <a:chOff x="979353" y="962481"/>
            <a:chExt cx="3892746" cy="3828467"/>
          </a:xfrm>
          <a:solidFill>
            <a:schemeClr val="bg1">
              <a:lumMod val="95000"/>
            </a:schemeClr>
          </a:solidFill>
        </p:grpSpPr>
        <p:sp>
          <p:nvSpPr>
            <p:cNvPr id="4" name="Rectangle 3">
              <a:extLst>
                <a:ext uri="{FF2B5EF4-FFF2-40B4-BE49-F238E27FC236}">
                  <a16:creationId xmlns:a16="http://schemas.microsoft.com/office/drawing/2014/main" id="{2421F01C-02AC-DE5C-D6DE-218717321852}"/>
                </a:ext>
              </a:extLst>
            </p:cNvPr>
            <p:cNvSpPr/>
            <p:nvPr/>
          </p:nvSpPr>
          <p:spPr>
            <a:xfrm>
              <a:off x="2697412"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E19AFE0-F7EF-E7CA-F349-6CD22D5B503E}"/>
                </a:ext>
              </a:extLst>
            </p:cNvPr>
            <p:cNvSpPr/>
            <p:nvPr/>
          </p:nvSpPr>
          <p:spPr>
            <a:xfrm>
              <a:off x="3272595"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C2B96D6-1C0C-4291-DD16-7B02CCFB9AC9}"/>
                </a:ext>
              </a:extLst>
            </p:cNvPr>
            <p:cNvSpPr/>
            <p:nvPr/>
          </p:nvSpPr>
          <p:spPr>
            <a:xfrm>
              <a:off x="3847777"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31304E1-6128-53E5-A6A4-A2AEBD2A896C}"/>
                </a:ext>
              </a:extLst>
            </p:cNvPr>
            <p:cNvSpPr/>
            <p:nvPr/>
          </p:nvSpPr>
          <p:spPr>
            <a:xfrm>
              <a:off x="442295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E1D5A66C-AAB1-9FA5-9E45-BD02EAA8DDC5}"/>
                </a:ext>
              </a:extLst>
            </p:cNvPr>
            <p:cNvSpPr/>
            <p:nvPr/>
          </p:nvSpPr>
          <p:spPr>
            <a:xfrm>
              <a:off x="212222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A73B104-548C-1695-0146-64A511F2B4EA}"/>
                </a:ext>
              </a:extLst>
            </p:cNvPr>
            <p:cNvSpPr/>
            <p:nvPr/>
          </p:nvSpPr>
          <p:spPr>
            <a:xfrm>
              <a:off x="1549881"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F3F522DF-EA3B-5C09-98B4-1719258BE20D}"/>
                </a:ext>
              </a:extLst>
            </p:cNvPr>
            <p:cNvSpPr/>
            <p:nvPr/>
          </p:nvSpPr>
          <p:spPr>
            <a:xfrm>
              <a:off x="979353"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F70A84D4-F488-DC96-98C9-F8DC758E6347}"/>
                </a:ext>
              </a:extLst>
            </p:cNvPr>
            <p:cNvSpPr/>
            <p:nvPr/>
          </p:nvSpPr>
          <p:spPr>
            <a:xfrm>
              <a:off x="2697412"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19058820-17AD-8089-4C4B-B611F7D6E5DD}"/>
                </a:ext>
              </a:extLst>
            </p:cNvPr>
            <p:cNvSpPr/>
            <p:nvPr/>
          </p:nvSpPr>
          <p:spPr>
            <a:xfrm>
              <a:off x="3272595"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F4E23F88-7A7F-8300-03AE-76EF5E9A9EF8}"/>
                </a:ext>
              </a:extLst>
            </p:cNvPr>
            <p:cNvSpPr/>
            <p:nvPr/>
          </p:nvSpPr>
          <p:spPr>
            <a:xfrm>
              <a:off x="3847777"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5DD23FAA-AEB5-95CE-3942-8E4518FD8378}"/>
                </a:ext>
              </a:extLst>
            </p:cNvPr>
            <p:cNvSpPr/>
            <p:nvPr/>
          </p:nvSpPr>
          <p:spPr>
            <a:xfrm>
              <a:off x="442295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A7B90C02-AD32-5668-3F20-DC554237B66E}"/>
                </a:ext>
              </a:extLst>
            </p:cNvPr>
            <p:cNvSpPr/>
            <p:nvPr/>
          </p:nvSpPr>
          <p:spPr>
            <a:xfrm>
              <a:off x="212222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0620C557-D68E-F143-966A-ECF3326C8C46}"/>
                </a:ext>
              </a:extLst>
            </p:cNvPr>
            <p:cNvSpPr/>
            <p:nvPr/>
          </p:nvSpPr>
          <p:spPr>
            <a:xfrm>
              <a:off x="1549881"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25FEF1EA-BFF3-5649-8E12-084E52F527E6}"/>
                </a:ext>
              </a:extLst>
            </p:cNvPr>
            <p:cNvSpPr/>
            <p:nvPr/>
          </p:nvSpPr>
          <p:spPr>
            <a:xfrm>
              <a:off x="979353"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6D160343-2569-9D3C-0471-96CBDCF69CC3}"/>
                </a:ext>
              </a:extLst>
            </p:cNvPr>
            <p:cNvSpPr/>
            <p:nvPr/>
          </p:nvSpPr>
          <p:spPr>
            <a:xfrm>
              <a:off x="2697412"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FA274D73-881B-9778-1EC6-07F0D60ACB00}"/>
                </a:ext>
              </a:extLst>
            </p:cNvPr>
            <p:cNvSpPr/>
            <p:nvPr/>
          </p:nvSpPr>
          <p:spPr>
            <a:xfrm>
              <a:off x="3272595"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F31D83F7-938F-7E53-3D45-B5EAEE052A3A}"/>
                </a:ext>
              </a:extLst>
            </p:cNvPr>
            <p:cNvSpPr/>
            <p:nvPr/>
          </p:nvSpPr>
          <p:spPr>
            <a:xfrm>
              <a:off x="3847777"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B65AAB1D-6B9E-ED0B-FEED-D42C0D61178D}"/>
                </a:ext>
              </a:extLst>
            </p:cNvPr>
            <p:cNvSpPr/>
            <p:nvPr/>
          </p:nvSpPr>
          <p:spPr>
            <a:xfrm>
              <a:off x="442295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45B36767-AEC8-9553-9B22-49D86CB1CDBF}"/>
                </a:ext>
              </a:extLst>
            </p:cNvPr>
            <p:cNvSpPr/>
            <p:nvPr/>
          </p:nvSpPr>
          <p:spPr>
            <a:xfrm>
              <a:off x="212222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623D2EB0-43E1-440E-ACC7-67AD618E1E91}"/>
                </a:ext>
              </a:extLst>
            </p:cNvPr>
            <p:cNvSpPr/>
            <p:nvPr/>
          </p:nvSpPr>
          <p:spPr>
            <a:xfrm>
              <a:off x="1549881"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884006C1-CBE2-91B3-4DC1-445E42BAB2CE}"/>
                </a:ext>
              </a:extLst>
            </p:cNvPr>
            <p:cNvSpPr/>
            <p:nvPr/>
          </p:nvSpPr>
          <p:spPr>
            <a:xfrm>
              <a:off x="979353"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F2040B57-A3D7-A73B-6004-51D761F0EEC2}"/>
                </a:ext>
              </a:extLst>
            </p:cNvPr>
            <p:cNvSpPr/>
            <p:nvPr/>
          </p:nvSpPr>
          <p:spPr>
            <a:xfrm>
              <a:off x="2697412"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6FD900AD-F36F-706A-5BFE-71CEF183BB69}"/>
                </a:ext>
              </a:extLst>
            </p:cNvPr>
            <p:cNvSpPr/>
            <p:nvPr/>
          </p:nvSpPr>
          <p:spPr>
            <a:xfrm>
              <a:off x="3272595"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1D49321C-1446-5266-5B47-5C72AD581A0E}"/>
                </a:ext>
              </a:extLst>
            </p:cNvPr>
            <p:cNvSpPr/>
            <p:nvPr/>
          </p:nvSpPr>
          <p:spPr>
            <a:xfrm>
              <a:off x="3847777"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DDBA5736-E914-D1C4-9079-15C6719100E5}"/>
                </a:ext>
              </a:extLst>
            </p:cNvPr>
            <p:cNvSpPr/>
            <p:nvPr/>
          </p:nvSpPr>
          <p:spPr>
            <a:xfrm>
              <a:off x="442295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455065B6-57A9-3C96-5C0A-C756FD89B110}"/>
                </a:ext>
              </a:extLst>
            </p:cNvPr>
            <p:cNvSpPr/>
            <p:nvPr/>
          </p:nvSpPr>
          <p:spPr>
            <a:xfrm>
              <a:off x="212222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91CCD54A-0BED-18F2-5CA9-4A1717EEA313}"/>
                </a:ext>
              </a:extLst>
            </p:cNvPr>
            <p:cNvSpPr/>
            <p:nvPr/>
          </p:nvSpPr>
          <p:spPr>
            <a:xfrm>
              <a:off x="1549881"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876484E2-F675-CD76-06FB-E0DE46AC375E}"/>
                </a:ext>
              </a:extLst>
            </p:cNvPr>
            <p:cNvSpPr/>
            <p:nvPr/>
          </p:nvSpPr>
          <p:spPr>
            <a:xfrm>
              <a:off x="979353"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B6447603-9CA0-0935-A7C6-87F38E4613A6}"/>
                </a:ext>
              </a:extLst>
            </p:cNvPr>
            <p:cNvSpPr/>
            <p:nvPr/>
          </p:nvSpPr>
          <p:spPr>
            <a:xfrm>
              <a:off x="2697412"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A95BCD9D-C849-076E-B7DB-FBD3C73BFEFB}"/>
                </a:ext>
              </a:extLst>
            </p:cNvPr>
            <p:cNvSpPr/>
            <p:nvPr/>
          </p:nvSpPr>
          <p:spPr>
            <a:xfrm>
              <a:off x="3272595"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75D431DB-5FB1-4FB6-2F01-FD1BD6BE9D52}"/>
                </a:ext>
              </a:extLst>
            </p:cNvPr>
            <p:cNvSpPr/>
            <p:nvPr/>
          </p:nvSpPr>
          <p:spPr>
            <a:xfrm>
              <a:off x="3847777"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735CD7B5-2CCF-887D-6996-94AC281E664D}"/>
                </a:ext>
              </a:extLst>
            </p:cNvPr>
            <p:cNvSpPr/>
            <p:nvPr/>
          </p:nvSpPr>
          <p:spPr>
            <a:xfrm>
              <a:off x="442295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60E261BA-1922-2BEF-BC65-EC88A8F59F1A}"/>
                </a:ext>
              </a:extLst>
            </p:cNvPr>
            <p:cNvSpPr/>
            <p:nvPr/>
          </p:nvSpPr>
          <p:spPr>
            <a:xfrm>
              <a:off x="212222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C0861ADE-0372-DA0A-2619-9245DA9DFFD0}"/>
                </a:ext>
              </a:extLst>
            </p:cNvPr>
            <p:cNvSpPr/>
            <p:nvPr/>
          </p:nvSpPr>
          <p:spPr>
            <a:xfrm>
              <a:off x="1549881"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69DC5084-307F-D759-D8BE-4189DBE07EAA}"/>
                </a:ext>
              </a:extLst>
            </p:cNvPr>
            <p:cNvSpPr/>
            <p:nvPr/>
          </p:nvSpPr>
          <p:spPr>
            <a:xfrm>
              <a:off x="979353"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5D8E141F-E19E-4AD0-C02D-60A15EB58C35}"/>
                </a:ext>
              </a:extLst>
            </p:cNvPr>
            <p:cNvSpPr/>
            <p:nvPr/>
          </p:nvSpPr>
          <p:spPr>
            <a:xfrm>
              <a:off x="2697412"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5D01B3A3-7B52-1443-37DA-47BBE747765A}"/>
                </a:ext>
              </a:extLst>
            </p:cNvPr>
            <p:cNvSpPr/>
            <p:nvPr/>
          </p:nvSpPr>
          <p:spPr>
            <a:xfrm>
              <a:off x="3272595"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9B9534F0-C726-B850-00FF-A5B54A0D314B}"/>
                </a:ext>
              </a:extLst>
            </p:cNvPr>
            <p:cNvSpPr/>
            <p:nvPr/>
          </p:nvSpPr>
          <p:spPr>
            <a:xfrm>
              <a:off x="3847777"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AB3C1E5F-5115-F65D-D607-6EF36345096D}"/>
                </a:ext>
              </a:extLst>
            </p:cNvPr>
            <p:cNvSpPr/>
            <p:nvPr/>
          </p:nvSpPr>
          <p:spPr>
            <a:xfrm>
              <a:off x="442295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33E454B9-C2CB-F695-F702-FCD93CCC78B8}"/>
                </a:ext>
              </a:extLst>
            </p:cNvPr>
            <p:cNvSpPr/>
            <p:nvPr/>
          </p:nvSpPr>
          <p:spPr>
            <a:xfrm>
              <a:off x="212222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3F0E0E5F-7D52-7783-B757-A363FF99CB05}"/>
                </a:ext>
              </a:extLst>
            </p:cNvPr>
            <p:cNvSpPr/>
            <p:nvPr/>
          </p:nvSpPr>
          <p:spPr>
            <a:xfrm>
              <a:off x="1549881"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FEFC38CA-3868-C161-3200-F3D58CED2B19}"/>
                </a:ext>
              </a:extLst>
            </p:cNvPr>
            <p:cNvSpPr/>
            <p:nvPr/>
          </p:nvSpPr>
          <p:spPr>
            <a:xfrm>
              <a:off x="979353"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A26671E6-B7B0-2E6B-12ED-C66C9683A768}"/>
                </a:ext>
              </a:extLst>
            </p:cNvPr>
            <p:cNvSpPr/>
            <p:nvPr/>
          </p:nvSpPr>
          <p:spPr>
            <a:xfrm>
              <a:off x="2697412"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B44A7580-1F9E-00B3-C940-EB8E297394CA}"/>
                </a:ext>
              </a:extLst>
            </p:cNvPr>
            <p:cNvSpPr/>
            <p:nvPr/>
          </p:nvSpPr>
          <p:spPr>
            <a:xfrm>
              <a:off x="3272595"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91DFD1C3-3EE7-6C17-51F7-0C7D91A57289}"/>
                </a:ext>
              </a:extLst>
            </p:cNvPr>
            <p:cNvSpPr/>
            <p:nvPr/>
          </p:nvSpPr>
          <p:spPr>
            <a:xfrm>
              <a:off x="3847777"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095DDCD6-84E6-DAA9-5760-001A01FE2FC4}"/>
                </a:ext>
              </a:extLst>
            </p:cNvPr>
            <p:cNvSpPr/>
            <p:nvPr/>
          </p:nvSpPr>
          <p:spPr>
            <a:xfrm>
              <a:off x="442295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4591E190-5B46-7BF3-E4D8-91F289770682}"/>
                </a:ext>
              </a:extLst>
            </p:cNvPr>
            <p:cNvSpPr/>
            <p:nvPr/>
          </p:nvSpPr>
          <p:spPr>
            <a:xfrm>
              <a:off x="212222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6FCB4AE4-832F-8A8F-850D-4BC4529BA499}"/>
                </a:ext>
              </a:extLst>
            </p:cNvPr>
            <p:cNvSpPr/>
            <p:nvPr/>
          </p:nvSpPr>
          <p:spPr>
            <a:xfrm>
              <a:off x="1549881"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5C7D70F3-24D5-DD59-2C4B-56B7C5F95744}"/>
                </a:ext>
              </a:extLst>
            </p:cNvPr>
            <p:cNvSpPr/>
            <p:nvPr/>
          </p:nvSpPr>
          <p:spPr>
            <a:xfrm>
              <a:off x="979353"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56" name="Picture 55">
            <a:extLst>
              <a:ext uri="{FF2B5EF4-FFF2-40B4-BE49-F238E27FC236}">
                <a16:creationId xmlns:a16="http://schemas.microsoft.com/office/drawing/2014/main" id="{E61E9D0E-0068-9E95-4D86-75DFCAA53597}"/>
              </a:ext>
            </a:extLst>
          </p:cNvPr>
          <p:cNvPicPr>
            <a:picLocks noChangeAspect="1"/>
          </p:cNvPicPr>
          <p:nvPr userDrawn="1"/>
        </p:nvPicPr>
        <p:blipFill>
          <a:blip r:embed="rId2"/>
          <a:stretch>
            <a:fillRect/>
          </a:stretch>
        </p:blipFill>
        <p:spPr>
          <a:xfrm>
            <a:off x="1196600" y="1568397"/>
            <a:ext cx="3419745" cy="4003343"/>
          </a:xfrm>
          <a:prstGeom prst="rect">
            <a:avLst/>
          </a:prstGeom>
        </p:spPr>
      </p:pic>
      <p:grpSp>
        <p:nvGrpSpPr>
          <p:cNvPr id="57" name="Group 56">
            <a:extLst>
              <a:ext uri="{FF2B5EF4-FFF2-40B4-BE49-F238E27FC236}">
                <a16:creationId xmlns:a16="http://schemas.microsoft.com/office/drawing/2014/main" id="{A3CF879E-5EE9-C657-6D3F-386C034DDF25}"/>
              </a:ext>
            </a:extLst>
          </p:cNvPr>
          <p:cNvGrpSpPr/>
          <p:nvPr userDrawn="1"/>
        </p:nvGrpSpPr>
        <p:grpSpPr>
          <a:xfrm>
            <a:off x="1333217" y="1893849"/>
            <a:ext cx="3498669" cy="3040052"/>
            <a:chOff x="1333217" y="1669261"/>
            <a:chExt cx="3498669" cy="3040052"/>
          </a:xfrm>
        </p:grpSpPr>
        <p:sp>
          <p:nvSpPr>
            <p:cNvPr id="58" name="TextBox 57">
              <a:extLst>
                <a:ext uri="{FF2B5EF4-FFF2-40B4-BE49-F238E27FC236}">
                  <a16:creationId xmlns:a16="http://schemas.microsoft.com/office/drawing/2014/main" id="{FC6C0D68-DA7D-3EE7-6FE4-30B0FED14E88}"/>
                </a:ext>
              </a:extLst>
            </p:cNvPr>
            <p:cNvSpPr txBox="1"/>
            <p:nvPr/>
          </p:nvSpPr>
          <p:spPr>
            <a:xfrm>
              <a:off x="1333217" y="166926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EXPERTISE</a:t>
              </a:r>
            </a:p>
          </p:txBody>
        </p:sp>
        <p:sp>
          <p:nvSpPr>
            <p:cNvPr id="59" name="TextBox 58">
              <a:extLst>
                <a:ext uri="{FF2B5EF4-FFF2-40B4-BE49-F238E27FC236}">
                  <a16:creationId xmlns:a16="http://schemas.microsoft.com/office/drawing/2014/main" id="{111A97C4-2FF8-DA0C-6DF3-CDF8837B7644}"/>
                </a:ext>
              </a:extLst>
            </p:cNvPr>
            <p:cNvSpPr txBox="1"/>
            <p:nvPr/>
          </p:nvSpPr>
          <p:spPr>
            <a:xfrm>
              <a:off x="1333217" y="256637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EXPERIENCE</a:t>
              </a:r>
            </a:p>
          </p:txBody>
        </p:sp>
        <p:sp>
          <p:nvSpPr>
            <p:cNvPr id="60" name="TextBox 59">
              <a:extLst>
                <a:ext uri="{FF2B5EF4-FFF2-40B4-BE49-F238E27FC236}">
                  <a16:creationId xmlns:a16="http://schemas.microsoft.com/office/drawing/2014/main" id="{F9986251-D1E6-0AA8-6968-C374DA966EBA}"/>
                </a:ext>
              </a:extLst>
            </p:cNvPr>
            <p:cNvSpPr txBox="1"/>
            <p:nvPr/>
          </p:nvSpPr>
          <p:spPr>
            <a:xfrm>
              <a:off x="1333217" y="3522928"/>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SERVICES</a:t>
              </a:r>
            </a:p>
          </p:txBody>
        </p:sp>
        <p:sp>
          <p:nvSpPr>
            <p:cNvPr id="61" name="TextBox 60">
              <a:extLst>
                <a:ext uri="{FF2B5EF4-FFF2-40B4-BE49-F238E27FC236}">
                  <a16:creationId xmlns:a16="http://schemas.microsoft.com/office/drawing/2014/main" id="{D57281D9-1CD2-5549-4604-5E6779144485}"/>
                </a:ext>
              </a:extLst>
            </p:cNvPr>
            <p:cNvSpPr txBox="1"/>
            <p:nvPr/>
          </p:nvSpPr>
          <p:spPr>
            <a:xfrm>
              <a:off x="1333217" y="433998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CUSTOMERS</a:t>
              </a:r>
            </a:p>
          </p:txBody>
        </p:sp>
      </p:grpSp>
      <p:sp>
        <p:nvSpPr>
          <p:cNvPr id="62" name="Rectangle: Rounded Corners 61">
            <a:extLst>
              <a:ext uri="{FF2B5EF4-FFF2-40B4-BE49-F238E27FC236}">
                <a16:creationId xmlns:a16="http://schemas.microsoft.com/office/drawing/2014/main" id="{AB608FD2-C514-1674-460F-4C272FE4D6AA}"/>
              </a:ext>
            </a:extLst>
          </p:cNvPr>
          <p:cNvSpPr/>
          <p:nvPr userDrawn="1"/>
        </p:nvSpPr>
        <p:spPr>
          <a:xfrm>
            <a:off x="5728471" y="1335722"/>
            <a:ext cx="5749909" cy="1122343"/>
          </a:xfrm>
          <a:prstGeom prst="roundRect">
            <a:avLst>
              <a:gd name="adj" fmla="val 1059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Deep expertise in the health and human service markets serving consumers with chronic conditions and/or complex support needs.</a:t>
            </a:r>
          </a:p>
        </p:txBody>
      </p:sp>
      <p:sp>
        <p:nvSpPr>
          <p:cNvPr id="63" name="Rectangle: Rounded Corners 62">
            <a:extLst>
              <a:ext uri="{FF2B5EF4-FFF2-40B4-BE49-F238E27FC236}">
                <a16:creationId xmlns:a16="http://schemas.microsoft.com/office/drawing/2014/main" id="{853A33ED-4F67-C96A-1F62-BA3F56F123E0}"/>
              </a:ext>
            </a:extLst>
          </p:cNvPr>
          <p:cNvSpPr/>
          <p:nvPr userDrawn="1"/>
        </p:nvSpPr>
        <p:spPr>
          <a:xfrm>
            <a:off x="5664971" y="2458066"/>
            <a:ext cx="5749909" cy="3311850"/>
          </a:xfrm>
          <a:prstGeom prst="roundRect">
            <a:avLst>
              <a:gd name="adj" fmla="val 7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Mental health</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Addictions</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Chronic disease management</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Autism</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Intellectual/development disability</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Alzheimer’s/dementia</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Traumatic brain injury</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Aging ADL support services</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Special education</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Child welfare</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Juvenile justice</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Health services for justice-involved consumers</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Housing support programs</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Social service/support programs</a:t>
            </a:r>
          </a:p>
        </p:txBody>
      </p:sp>
      <p:sp>
        <p:nvSpPr>
          <p:cNvPr id="64" name="TextBox 63">
            <a:extLst>
              <a:ext uri="{FF2B5EF4-FFF2-40B4-BE49-F238E27FC236}">
                <a16:creationId xmlns:a16="http://schemas.microsoft.com/office/drawing/2014/main" id="{C81F1DBC-8894-249D-AC22-3597DF62121E}"/>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Focused On Deep Expertise</a:t>
            </a:r>
          </a:p>
        </p:txBody>
      </p:sp>
    </p:spTree>
    <p:extLst>
      <p:ext uri="{BB962C8B-B14F-4D97-AF65-F5344CB8AC3E}">
        <p14:creationId xmlns:p14="http://schemas.microsoft.com/office/powerpoint/2010/main" val="3874599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93704EA6-6272-8BF9-0D21-17A8FC5C1CE1}"/>
              </a:ext>
            </a:extLst>
          </p:cNvPr>
          <p:cNvSpPr/>
          <p:nvPr userDrawn="1"/>
        </p:nvSpPr>
        <p:spPr>
          <a:xfrm>
            <a:off x="5664971" y="2719130"/>
            <a:ext cx="5813407" cy="3050785"/>
          </a:xfrm>
          <a:prstGeom prst="roundRect">
            <a:avLst>
              <a:gd name="adj" fmla="val 7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Executives with in-the-field experience to go beyond the market developments to market insights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 team with the collective tradecraft to translate market insights into successful strategies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Executives with hands-on experience to make strategy a reality</a:t>
            </a:r>
          </a:p>
        </p:txBody>
      </p:sp>
      <p:grpSp>
        <p:nvGrpSpPr>
          <p:cNvPr id="64" name="Group 63">
            <a:extLst>
              <a:ext uri="{FF2B5EF4-FFF2-40B4-BE49-F238E27FC236}">
                <a16:creationId xmlns:a16="http://schemas.microsoft.com/office/drawing/2014/main" id="{D8B09A6E-920F-252A-2938-7D617710C0D0}"/>
              </a:ext>
            </a:extLst>
          </p:cNvPr>
          <p:cNvGrpSpPr/>
          <p:nvPr userDrawn="1"/>
        </p:nvGrpSpPr>
        <p:grpSpPr>
          <a:xfrm>
            <a:off x="713620" y="1360709"/>
            <a:ext cx="4482643" cy="4408623"/>
            <a:chOff x="979353" y="962481"/>
            <a:chExt cx="3892746" cy="3828467"/>
          </a:xfrm>
          <a:solidFill>
            <a:schemeClr val="bg1">
              <a:lumMod val="95000"/>
            </a:schemeClr>
          </a:solidFill>
        </p:grpSpPr>
        <p:sp>
          <p:nvSpPr>
            <p:cNvPr id="65" name="Rectangle 64">
              <a:extLst>
                <a:ext uri="{FF2B5EF4-FFF2-40B4-BE49-F238E27FC236}">
                  <a16:creationId xmlns:a16="http://schemas.microsoft.com/office/drawing/2014/main" id="{1C083C6D-1D4E-8A5B-3C5D-EE48376E3BF6}"/>
                </a:ext>
              </a:extLst>
            </p:cNvPr>
            <p:cNvSpPr/>
            <p:nvPr/>
          </p:nvSpPr>
          <p:spPr>
            <a:xfrm>
              <a:off x="2697412"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Rectangle 65">
              <a:extLst>
                <a:ext uri="{FF2B5EF4-FFF2-40B4-BE49-F238E27FC236}">
                  <a16:creationId xmlns:a16="http://schemas.microsoft.com/office/drawing/2014/main" id="{7449C181-A2BD-CA2F-7C62-6B8437A1AD15}"/>
                </a:ext>
              </a:extLst>
            </p:cNvPr>
            <p:cNvSpPr/>
            <p:nvPr/>
          </p:nvSpPr>
          <p:spPr>
            <a:xfrm>
              <a:off x="3272595"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Rectangle 66">
              <a:extLst>
                <a:ext uri="{FF2B5EF4-FFF2-40B4-BE49-F238E27FC236}">
                  <a16:creationId xmlns:a16="http://schemas.microsoft.com/office/drawing/2014/main" id="{F6EB8538-67A7-8820-0267-C20D54C42F75}"/>
                </a:ext>
              </a:extLst>
            </p:cNvPr>
            <p:cNvSpPr/>
            <p:nvPr/>
          </p:nvSpPr>
          <p:spPr>
            <a:xfrm>
              <a:off x="3847777"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Rectangle 67">
              <a:extLst>
                <a:ext uri="{FF2B5EF4-FFF2-40B4-BE49-F238E27FC236}">
                  <a16:creationId xmlns:a16="http://schemas.microsoft.com/office/drawing/2014/main" id="{B9E8E1A2-2714-E387-F2EC-ACD9C427605D}"/>
                </a:ext>
              </a:extLst>
            </p:cNvPr>
            <p:cNvSpPr/>
            <p:nvPr/>
          </p:nvSpPr>
          <p:spPr>
            <a:xfrm>
              <a:off x="442295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Rectangle 68">
              <a:extLst>
                <a:ext uri="{FF2B5EF4-FFF2-40B4-BE49-F238E27FC236}">
                  <a16:creationId xmlns:a16="http://schemas.microsoft.com/office/drawing/2014/main" id="{EE94B60D-BB22-E6D4-1CA8-66293255DBDC}"/>
                </a:ext>
              </a:extLst>
            </p:cNvPr>
            <p:cNvSpPr/>
            <p:nvPr/>
          </p:nvSpPr>
          <p:spPr>
            <a:xfrm>
              <a:off x="212222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Rectangle 69">
              <a:extLst>
                <a:ext uri="{FF2B5EF4-FFF2-40B4-BE49-F238E27FC236}">
                  <a16:creationId xmlns:a16="http://schemas.microsoft.com/office/drawing/2014/main" id="{FE0A81D4-CBDE-7752-E6FF-9FF02E82A805}"/>
                </a:ext>
              </a:extLst>
            </p:cNvPr>
            <p:cNvSpPr/>
            <p:nvPr/>
          </p:nvSpPr>
          <p:spPr>
            <a:xfrm>
              <a:off x="1549881"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Rectangle 70">
              <a:extLst>
                <a:ext uri="{FF2B5EF4-FFF2-40B4-BE49-F238E27FC236}">
                  <a16:creationId xmlns:a16="http://schemas.microsoft.com/office/drawing/2014/main" id="{97CA32B4-CF5C-F123-8E6D-EA5E0275DFD5}"/>
                </a:ext>
              </a:extLst>
            </p:cNvPr>
            <p:cNvSpPr/>
            <p:nvPr/>
          </p:nvSpPr>
          <p:spPr>
            <a:xfrm>
              <a:off x="979353"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1360AA74-F3FB-25F8-BB05-626B8859A432}"/>
                </a:ext>
              </a:extLst>
            </p:cNvPr>
            <p:cNvSpPr/>
            <p:nvPr/>
          </p:nvSpPr>
          <p:spPr>
            <a:xfrm>
              <a:off x="2697412"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9269D16F-69D3-D246-1DED-F0F698D950B9}"/>
                </a:ext>
              </a:extLst>
            </p:cNvPr>
            <p:cNvSpPr/>
            <p:nvPr/>
          </p:nvSpPr>
          <p:spPr>
            <a:xfrm>
              <a:off x="3272595"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Rectangle 73">
              <a:extLst>
                <a:ext uri="{FF2B5EF4-FFF2-40B4-BE49-F238E27FC236}">
                  <a16:creationId xmlns:a16="http://schemas.microsoft.com/office/drawing/2014/main" id="{9BC1925E-6961-116A-51B5-724971EDAD93}"/>
                </a:ext>
              </a:extLst>
            </p:cNvPr>
            <p:cNvSpPr/>
            <p:nvPr/>
          </p:nvSpPr>
          <p:spPr>
            <a:xfrm>
              <a:off x="3847777"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Rectangle 74">
              <a:extLst>
                <a:ext uri="{FF2B5EF4-FFF2-40B4-BE49-F238E27FC236}">
                  <a16:creationId xmlns:a16="http://schemas.microsoft.com/office/drawing/2014/main" id="{9C635BD4-AC36-73D6-0EE6-F84338AF8E70}"/>
                </a:ext>
              </a:extLst>
            </p:cNvPr>
            <p:cNvSpPr/>
            <p:nvPr/>
          </p:nvSpPr>
          <p:spPr>
            <a:xfrm>
              <a:off x="442295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26F55799-E6E2-4380-E265-611158FA15D6}"/>
                </a:ext>
              </a:extLst>
            </p:cNvPr>
            <p:cNvSpPr/>
            <p:nvPr/>
          </p:nvSpPr>
          <p:spPr>
            <a:xfrm>
              <a:off x="212222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6D928FAD-26ED-69B3-9808-2394F30AE78E}"/>
                </a:ext>
              </a:extLst>
            </p:cNvPr>
            <p:cNvSpPr/>
            <p:nvPr/>
          </p:nvSpPr>
          <p:spPr>
            <a:xfrm>
              <a:off x="1549881"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Rectangle 77">
              <a:extLst>
                <a:ext uri="{FF2B5EF4-FFF2-40B4-BE49-F238E27FC236}">
                  <a16:creationId xmlns:a16="http://schemas.microsoft.com/office/drawing/2014/main" id="{B12AE09C-D5E5-2289-E87E-40FFDD033C7A}"/>
                </a:ext>
              </a:extLst>
            </p:cNvPr>
            <p:cNvSpPr/>
            <p:nvPr/>
          </p:nvSpPr>
          <p:spPr>
            <a:xfrm>
              <a:off x="979353"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9" name="Rectangle 78">
              <a:extLst>
                <a:ext uri="{FF2B5EF4-FFF2-40B4-BE49-F238E27FC236}">
                  <a16:creationId xmlns:a16="http://schemas.microsoft.com/office/drawing/2014/main" id="{21EC0546-66B2-E166-E132-DA139A2DB175}"/>
                </a:ext>
              </a:extLst>
            </p:cNvPr>
            <p:cNvSpPr/>
            <p:nvPr/>
          </p:nvSpPr>
          <p:spPr>
            <a:xfrm>
              <a:off x="2697412"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0" name="Rectangle 79">
              <a:extLst>
                <a:ext uri="{FF2B5EF4-FFF2-40B4-BE49-F238E27FC236}">
                  <a16:creationId xmlns:a16="http://schemas.microsoft.com/office/drawing/2014/main" id="{5913E8B2-E28F-10A8-D6A2-EA21BAC9945D}"/>
                </a:ext>
              </a:extLst>
            </p:cNvPr>
            <p:cNvSpPr/>
            <p:nvPr/>
          </p:nvSpPr>
          <p:spPr>
            <a:xfrm>
              <a:off x="3272595"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8DCD4CAF-551E-57DF-E471-642A865D2092}"/>
                </a:ext>
              </a:extLst>
            </p:cNvPr>
            <p:cNvSpPr/>
            <p:nvPr/>
          </p:nvSpPr>
          <p:spPr>
            <a:xfrm>
              <a:off x="3847777"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02442ABB-93F6-9E8D-FACE-FD0851143D60}"/>
                </a:ext>
              </a:extLst>
            </p:cNvPr>
            <p:cNvSpPr/>
            <p:nvPr/>
          </p:nvSpPr>
          <p:spPr>
            <a:xfrm>
              <a:off x="442295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3" name="Rectangle 82">
              <a:extLst>
                <a:ext uri="{FF2B5EF4-FFF2-40B4-BE49-F238E27FC236}">
                  <a16:creationId xmlns:a16="http://schemas.microsoft.com/office/drawing/2014/main" id="{2E81AB4E-B42C-1001-6796-A90D8EE7E3B0}"/>
                </a:ext>
              </a:extLst>
            </p:cNvPr>
            <p:cNvSpPr/>
            <p:nvPr/>
          </p:nvSpPr>
          <p:spPr>
            <a:xfrm>
              <a:off x="212222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4" name="Rectangle 83">
              <a:extLst>
                <a:ext uri="{FF2B5EF4-FFF2-40B4-BE49-F238E27FC236}">
                  <a16:creationId xmlns:a16="http://schemas.microsoft.com/office/drawing/2014/main" id="{0FD5EF8D-C23D-9C3C-91E0-CD79274213E3}"/>
                </a:ext>
              </a:extLst>
            </p:cNvPr>
            <p:cNvSpPr/>
            <p:nvPr/>
          </p:nvSpPr>
          <p:spPr>
            <a:xfrm>
              <a:off x="1549881"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5" name="Rectangle 84">
              <a:extLst>
                <a:ext uri="{FF2B5EF4-FFF2-40B4-BE49-F238E27FC236}">
                  <a16:creationId xmlns:a16="http://schemas.microsoft.com/office/drawing/2014/main" id="{325C99A9-B8D7-632A-4966-060A7E45917A}"/>
                </a:ext>
              </a:extLst>
            </p:cNvPr>
            <p:cNvSpPr/>
            <p:nvPr/>
          </p:nvSpPr>
          <p:spPr>
            <a:xfrm>
              <a:off x="979353"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6" name="Rectangle 85">
              <a:extLst>
                <a:ext uri="{FF2B5EF4-FFF2-40B4-BE49-F238E27FC236}">
                  <a16:creationId xmlns:a16="http://schemas.microsoft.com/office/drawing/2014/main" id="{53DE14BA-5449-CB09-B9CB-999239386FB9}"/>
                </a:ext>
              </a:extLst>
            </p:cNvPr>
            <p:cNvSpPr/>
            <p:nvPr/>
          </p:nvSpPr>
          <p:spPr>
            <a:xfrm>
              <a:off x="2697412"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7" name="Rectangle 86">
              <a:extLst>
                <a:ext uri="{FF2B5EF4-FFF2-40B4-BE49-F238E27FC236}">
                  <a16:creationId xmlns:a16="http://schemas.microsoft.com/office/drawing/2014/main" id="{AFE266DB-694C-7113-989F-80A4DB6EEEAF}"/>
                </a:ext>
              </a:extLst>
            </p:cNvPr>
            <p:cNvSpPr/>
            <p:nvPr/>
          </p:nvSpPr>
          <p:spPr>
            <a:xfrm>
              <a:off x="3272595"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8" name="Rectangle 87">
              <a:extLst>
                <a:ext uri="{FF2B5EF4-FFF2-40B4-BE49-F238E27FC236}">
                  <a16:creationId xmlns:a16="http://schemas.microsoft.com/office/drawing/2014/main" id="{6457D9FD-EBAF-B7C6-9845-EF0DD67477DA}"/>
                </a:ext>
              </a:extLst>
            </p:cNvPr>
            <p:cNvSpPr/>
            <p:nvPr/>
          </p:nvSpPr>
          <p:spPr>
            <a:xfrm>
              <a:off x="3847777"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9" name="Rectangle 88">
              <a:extLst>
                <a:ext uri="{FF2B5EF4-FFF2-40B4-BE49-F238E27FC236}">
                  <a16:creationId xmlns:a16="http://schemas.microsoft.com/office/drawing/2014/main" id="{74293DCA-219F-6628-CB76-8515CF7ADF5E}"/>
                </a:ext>
              </a:extLst>
            </p:cNvPr>
            <p:cNvSpPr/>
            <p:nvPr/>
          </p:nvSpPr>
          <p:spPr>
            <a:xfrm>
              <a:off x="442295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90CEB9FC-7DA1-7B84-E978-DF595EB4F4B9}"/>
                </a:ext>
              </a:extLst>
            </p:cNvPr>
            <p:cNvSpPr/>
            <p:nvPr/>
          </p:nvSpPr>
          <p:spPr>
            <a:xfrm>
              <a:off x="212222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1" name="Rectangle 90">
              <a:extLst>
                <a:ext uri="{FF2B5EF4-FFF2-40B4-BE49-F238E27FC236}">
                  <a16:creationId xmlns:a16="http://schemas.microsoft.com/office/drawing/2014/main" id="{224A7631-A35B-4933-17D4-B20180E41BEB}"/>
                </a:ext>
              </a:extLst>
            </p:cNvPr>
            <p:cNvSpPr/>
            <p:nvPr/>
          </p:nvSpPr>
          <p:spPr>
            <a:xfrm>
              <a:off x="1549881"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2" name="Rectangle 91">
              <a:extLst>
                <a:ext uri="{FF2B5EF4-FFF2-40B4-BE49-F238E27FC236}">
                  <a16:creationId xmlns:a16="http://schemas.microsoft.com/office/drawing/2014/main" id="{92FA1A9F-0FB7-BF49-E181-ACA160B6169A}"/>
                </a:ext>
              </a:extLst>
            </p:cNvPr>
            <p:cNvSpPr/>
            <p:nvPr/>
          </p:nvSpPr>
          <p:spPr>
            <a:xfrm>
              <a:off x="979353"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3" name="Rectangle 92">
              <a:extLst>
                <a:ext uri="{FF2B5EF4-FFF2-40B4-BE49-F238E27FC236}">
                  <a16:creationId xmlns:a16="http://schemas.microsoft.com/office/drawing/2014/main" id="{B1883217-060F-F5B7-B827-40B8C1F8D465}"/>
                </a:ext>
              </a:extLst>
            </p:cNvPr>
            <p:cNvSpPr/>
            <p:nvPr/>
          </p:nvSpPr>
          <p:spPr>
            <a:xfrm>
              <a:off x="2697412"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4" name="Rectangle 93">
              <a:extLst>
                <a:ext uri="{FF2B5EF4-FFF2-40B4-BE49-F238E27FC236}">
                  <a16:creationId xmlns:a16="http://schemas.microsoft.com/office/drawing/2014/main" id="{006FF3F6-984F-43C5-4578-0C3886EE5A6B}"/>
                </a:ext>
              </a:extLst>
            </p:cNvPr>
            <p:cNvSpPr/>
            <p:nvPr/>
          </p:nvSpPr>
          <p:spPr>
            <a:xfrm>
              <a:off x="3272595"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5" name="Rectangle 94">
              <a:extLst>
                <a:ext uri="{FF2B5EF4-FFF2-40B4-BE49-F238E27FC236}">
                  <a16:creationId xmlns:a16="http://schemas.microsoft.com/office/drawing/2014/main" id="{76EB64F9-82A0-BF99-0045-4F9B59D98A49}"/>
                </a:ext>
              </a:extLst>
            </p:cNvPr>
            <p:cNvSpPr/>
            <p:nvPr/>
          </p:nvSpPr>
          <p:spPr>
            <a:xfrm>
              <a:off x="3847777"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6" name="Rectangle 95">
              <a:extLst>
                <a:ext uri="{FF2B5EF4-FFF2-40B4-BE49-F238E27FC236}">
                  <a16:creationId xmlns:a16="http://schemas.microsoft.com/office/drawing/2014/main" id="{A3F03AD8-CD82-B29D-36C9-4A58F1E03384}"/>
                </a:ext>
              </a:extLst>
            </p:cNvPr>
            <p:cNvSpPr/>
            <p:nvPr/>
          </p:nvSpPr>
          <p:spPr>
            <a:xfrm>
              <a:off x="442295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7" name="Rectangle 96">
              <a:extLst>
                <a:ext uri="{FF2B5EF4-FFF2-40B4-BE49-F238E27FC236}">
                  <a16:creationId xmlns:a16="http://schemas.microsoft.com/office/drawing/2014/main" id="{38227329-FDFD-FBEC-68BB-21B56EEEACA5}"/>
                </a:ext>
              </a:extLst>
            </p:cNvPr>
            <p:cNvSpPr/>
            <p:nvPr/>
          </p:nvSpPr>
          <p:spPr>
            <a:xfrm>
              <a:off x="212222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8" name="Rectangle 97">
              <a:extLst>
                <a:ext uri="{FF2B5EF4-FFF2-40B4-BE49-F238E27FC236}">
                  <a16:creationId xmlns:a16="http://schemas.microsoft.com/office/drawing/2014/main" id="{8F94EC70-9DED-2E69-12A8-B56FD30E43FB}"/>
                </a:ext>
              </a:extLst>
            </p:cNvPr>
            <p:cNvSpPr/>
            <p:nvPr/>
          </p:nvSpPr>
          <p:spPr>
            <a:xfrm>
              <a:off x="1549881"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9" name="Rectangle 98">
              <a:extLst>
                <a:ext uri="{FF2B5EF4-FFF2-40B4-BE49-F238E27FC236}">
                  <a16:creationId xmlns:a16="http://schemas.microsoft.com/office/drawing/2014/main" id="{8841229C-F4ED-33FC-A9FF-74B97B47C763}"/>
                </a:ext>
              </a:extLst>
            </p:cNvPr>
            <p:cNvSpPr/>
            <p:nvPr/>
          </p:nvSpPr>
          <p:spPr>
            <a:xfrm>
              <a:off x="979353"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0" name="Rectangle 99">
              <a:extLst>
                <a:ext uri="{FF2B5EF4-FFF2-40B4-BE49-F238E27FC236}">
                  <a16:creationId xmlns:a16="http://schemas.microsoft.com/office/drawing/2014/main" id="{98D61D28-F770-BEA9-B843-E3E44525982B}"/>
                </a:ext>
              </a:extLst>
            </p:cNvPr>
            <p:cNvSpPr/>
            <p:nvPr/>
          </p:nvSpPr>
          <p:spPr>
            <a:xfrm>
              <a:off x="2697412"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27C47C39-238E-5D00-9009-D69A37B6EBCA}"/>
                </a:ext>
              </a:extLst>
            </p:cNvPr>
            <p:cNvSpPr/>
            <p:nvPr/>
          </p:nvSpPr>
          <p:spPr>
            <a:xfrm>
              <a:off x="3272595"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2" name="Rectangle 101">
              <a:extLst>
                <a:ext uri="{FF2B5EF4-FFF2-40B4-BE49-F238E27FC236}">
                  <a16:creationId xmlns:a16="http://schemas.microsoft.com/office/drawing/2014/main" id="{86DC0D14-DD08-D283-245E-F6D925604427}"/>
                </a:ext>
              </a:extLst>
            </p:cNvPr>
            <p:cNvSpPr/>
            <p:nvPr/>
          </p:nvSpPr>
          <p:spPr>
            <a:xfrm>
              <a:off x="3847777"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 name="Rectangle 102">
              <a:extLst>
                <a:ext uri="{FF2B5EF4-FFF2-40B4-BE49-F238E27FC236}">
                  <a16:creationId xmlns:a16="http://schemas.microsoft.com/office/drawing/2014/main" id="{E0BB1287-51E1-281E-789B-267D59C26780}"/>
                </a:ext>
              </a:extLst>
            </p:cNvPr>
            <p:cNvSpPr/>
            <p:nvPr/>
          </p:nvSpPr>
          <p:spPr>
            <a:xfrm>
              <a:off x="442295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 name="Rectangle 103">
              <a:extLst>
                <a:ext uri="{FF2B5EF4-FFF2-40B4-BE49-F238E27FC236}">
                  <a16:creationId xmlns:a16="http://schemas.microsoft.com/office/drawing/2014/main" id="{C4AFECC2-5A9F-98EE-664C-B4CD8D073846}"/>
                </a:ext>
              </a:extLst>
            </p:cNvPr>
            <p:cNvSpPr/>
            <p:nvPr/>
          </p:nvSpPr>
          <p:spPr>
            <a:xfrm>
              <a:off x="212222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5" name="Rectangle 104">
              <a:extLst>
                <a:ext uri="{FF2B5EF4-FFF2-40B4-BE49-F238E27FC236}">
                  <a16:creationId xmlns:a16="http://schemas.microsoft.com/office/drawing/2014/main" id="{EFE1D8BB-1C22-7366-4B61-48AFBA60DC2C}"/>
                </a:ext>
              </a:extLst>
            </p:cNvPr>
            <p:cNvSpPr/>
            <p:nvPr/>
          </p:nvSpPr>
          <p:spPr>
            <a:xfrm>
              <a:off x="1549881"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6" name="Rectangle 105">
              <a:extLst>
                <a:ext uri="{FF2B5EF4-FFF2-40B4-BE49-F238E27FC236}">
                  <a16:creationId xmlns:a16="http://schemas.microsoft.com/office/drawing/2014/main" id="{68BDCE8B-FE6F-8B7E-E171-C691774713F6}"/>
                </a:ext>
              </a:extLst>
            </p:cNvPr>
            <p:cNvSpPr/>
            <p:nvPr/>
          </p:nvSpPr>
          <p:spPr>
            <a:xfrm>
              <a:off x="979353"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7" name="Rectangle 106">
              <a:extLst>
                <a:ext uri="{FF2B5EF4-FFF2-40B4-BE49-F238E27FC236}">
                  <a16:creationId xmlns:a16="http://schemas.microsoft.com/office/drawing/2014/main" id="{4B0E7142-ECA7-5C1E-11DC-78239273AF4D}"/>
                </a:ext>
              </a:extLst>
            </p:cNvPr>
            <p:cNvSpPr/>
            <p:nvPr/>
          </p:nvSpPr>
          <p:spPr>
            <a:xfrm>
              <a:off x="2697412"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8" name="Rectangle 107">
              <a:extLst>
                <a:ext uri="{FF2B5EF4-FFF2-40B4-BE49-F238E27FC236}">
                  <a16:creationId xmlns:a16="http://schemas.microsoft.com/office/drawing/2014/main" id="{34A2ECD9-56B6-5BC0-569F-ADAFED3FA637}"/>
                </a:ext>
              </a:extLst>
            </p:cNvPr>
            <p:cNvSpPr/>
            <p:nvPr/>
          </p:nvSpPr>
          <p:spPr>
            <a:xfrm>
              <a:off x="3272595"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9" name="Rectangle 108">
              <a:extLst>
                <a:ext uri="{FF2B5EF4-FFF2-40B4-BE49-F238E27FC236}">
                  <a16:creationId xmlns:a16="http://schemas.microsoft.com/office/drawing/2014/main" id="{0FE138A6-754D-46A6-CF6A-48ED20AD17A4}"/>
                </a:ext>
              </a:extLst>
            </p:cNvPr>
            <p:cNvSpPr/>
            <p:nvPr/>
          </p:nvSpPr>
          <p:spPr>
            <a:xfrm>
              <a:off x="3847777"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B20B7245-AEFB-57D2-040B-519498D44282}"/>
                </a:ext>
              </a:extLst>
            </p:cNvPr>
            <p:cNvSpPr/>
            <p:nvPr/>
          </p:nvSpPr>
          <p:spPr>
            <a:xfrm>
              <a:off x="442295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1" name="Rectangle 110">
              <a:extLst>
                <a:ext uri="{FF2B5EF4-FFF2-40B4-BE49-F238E27FC236}">
                  <a16:creationId xmlns:a16="http://schemas.microsoft.com/office/drawing/2014/main" id="{8E067A65-DC21-A2E5-5EF6-76AF28975D23}"/>
                </a:ext>
              </a:extLst>
            </p:cNvPr>
            <p:cNvSpPr/>
            <p:nvPr/>
          </p:nvSpPr>
          <p:spPr>
            <a:xfrm>
              <a:off x="212222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2" name="Rectangle 111">
              <a:extLst>
                <a:ext uri="{FF2B5EF4-FFF2-40B4-BE49-F238E27FC236}">
                  <a16:creationId xmlns:a16="http://schemas.microsoft.com/office/drawing/2014/main" id="{18E9D1C9-DDD8-0C4C-ABDC-5F6D2B3CB2C2}"/>
                </a:ext>
              </a:extLst>
            </p:cNvPr>
            <p:cNvSpPr/>
            <p:nvPr/>
          </p:nvSpPr>
          <p:spPr>
            <a:xfrm>
              <a:off x="1549881"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 name="Rectangle 112">
              <a:extLst>
                <a:ext uri="{FF2B5EF4-FFF2-40B4-BE49-F238E27FC236}">
                  <a16:creationId xmlns:a16="http://schemas.microsoft.com/office/drawing/2014/main" id="{6B8F28CE-7205-95BE-1B48-994D9B611124}"/>
                </a:ext>
              </a:extLst>
            </p:cNvPr>
            <p:cNvSpPr/>
            <p:nvPr/>
          </p:nvSpPr>
          <p:spPr>
            <a:xfrm>
              <a:off x="979353"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14" name="Picture 113">
            <a:extLst>
              <a:ext uri="{FF2B5EF4-FFF2-40B4-BE49-F238E27FC236}">
                <a16:creationId xmlns:a16="http://schemas.microsoft.com/office/drawing/2014/main" id="{E5F10120-8E2B-E667-3F8B-8132EF1789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96600" y="1570478"/>
            <a:ext cx="3419745" cy="3999181"/>
          </a:xfrm>
          <a:prstGeom prst="rect">
            <a:avLst/>
          </a:prstGeom>
        </p:spPr>
      </p:pic>
      <p:grpSp>
        <p:nvGrpSpPr>
          <p:cNvPr id="115" name="Group 114">
            <a:extLst>
              <a:ext uri="{FF2B5EF4-FFF2-40B4-BE49-F238E27FC236}">
                <a16:creationId xmlns:a16="http://schemas.microsoft.com/office/drawing/2014/main" id="{00EC0994-9830-F6E9-A249-385170F99C3D}"/>
              </a:ext>
            </a:extLst>
          </p:cNvPr>
          <p:cNvGrpSpPr/>
          <p:nvPr userDrawn="1"/>
        </p:nvGrpSpPr>
        <p:grpSpPr>
          <a:xfrm>
            <a:off x="1333217" y="1893849"/>
            <a:ext cx="3498669" cy="3040052"/>
            <a:chOff x="1333217" y="1669261"/>
            <a:chExt cx="3498669" cy="3040052"/>
          </a:xfrm>
        </p:grpSpPr>
        <p:sp>
          <p:nvSpPr>
            <p:cNvPr id="116" name="TextBox 115">
              <a:extLst>
                <a:ext uri="{FF2B5EF4-FFF2-40B4-BE49-F238E27FC236}">
                  <a16:creationId xmlns:a16="http://schemas.microsoft.com/office/drawing/2014/main" id="{B80D425D-EBEF-4B32-9F39-939184E7AE3C}"/>
                </a:ext>
              </a:extLst>
            </p:cNvPr>
            <p:cNvSpPr txBox="1"/>
            <p:nvPr/>
          </p:nvSpPr>
          <p:spPr>
            <a:xfrm>
              <a:off x="1333217" y="166926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EXPERTISE</a:t>
              </a:r>
            </a:p>
          </p:txBody>
        </p:sp>
        <p:sp>
          <p:nvSpPr>
            <p:cNvPr id="117" name="TextBox 116">
              <a:extLst>
                <a:ext uri="{FF2B5EF4-FFF2-40B4-BE49-F238E27FC236}">
                  <a16:creationId xmlns:a16="http://schemas.microsoft.com/office/drawing/2014/main" id="{C61E2B33-0EBB-2084-B682-AAAB794AA92A}"/>
                </a:ext>
              </a:extLst>
            </p:cNvPr>
            <p:cNvSpPr txBox="1"/>
            <p:nvPr/>
          </p:nvSpPr>
          <p:spPr>
            <a:xfrm>
              <a:off x="1333217" y="256637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EXPERIENCE</a:t>
              </a:r>
            </a:p>
          </p:txBody>
        </p:sp>
        <p:sp>
          <p:nvSpPr>
            <p:cNvPr id="118" name="TextBox 117">
              <a:extLst>
                <a:ext uri="{FF2B5EF4-FFF2-40B4-BE49-F238E27FC236}">
                  <a16:creationId xmlns:a16="http://schemas.microsoft.com/office/drawing/2014/main" id="{5E50FA44-9832-E0CE-1421-08F7A8F0CC9C}"/>
                </a:ext>
              </a:extLst>
            </p:cNvPr>
            <p:cNvSpPr txBox="1"/>
            <p:nvPr/>
          </p:nvSpPr>
          <p:spPr>
            <a:xfrm>
              <a:off x="1333217" y="3522928"/>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SERVICES</a:t>
              </a:r>
            </a:p>
          </p:txBody>
        </p:sp>
        <p:sp>
          <p:nvSpPr>
            <p:cNvPr id="119" name="TextBox 118">
              <a:extLst>
                <a:ext uri="{FF2B5EF4-FFF2-40B4-BE49-F238E27FC236}">
                  <a16:creationId xmlns:a16="http://schemas.microsoft.com/office/drawing/2014/main" id="{B6FD284C-8986-7F18-CE80-FFA9AC47BFF5}"/>
                </a:ext>
              </a:extLst>
            </p:cNvPr>
            <p:cNvSpPr txBox="1"/>
            <p:nvPr/>
          </p:nvSpPr>
          <p:spPr>
            <a:xfrm>
              <a:off x="1333217" y="433998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CUSTOMERS</a:t>
              </a:r>
            </a:p>
          </p:txBody>
        </p:sp>
      </p:grpSp>
      <p:sp>
        <p:nvSpPr>
          <p:cNvPr id="120" name="Rectangle: Rounded Corners 119">
            <a:extLst>
              <a:ext uri="{FF2B5EF4-FFF2-40B4-BE49-F238E27FC236}">
                <a16:creationId xmlns:a16="http://schemas.microsoft.com/office/drawing/2014/main" id="{79BDB1E6-641F-A8C6-FB88-64A844175714}"/>
              </a:ext>
            </a:extLst>
          </p:cNvPr>
          <p:cNvSpPr/>
          <p:nvPr userDrawn="1"/>
        </p:nvSpPr>
        <p:spPr>
          <a:xfrm>
            <a:off x="5731986" y="1335720"/>
            <a:ext cx="5751576" cy="1383410"/>
          </a:xfrm>
          <a:prstGeom prst="roundRect">
            <a:avLst>
              <a:gd name="adj" fmla="val 84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The</a:t>
            </a:r>
            <a:r>
              <a:rPr kumimoji="0" lang="en-US" sz="1800" b="1" i="1" u="none" strike="noStrike" kern="1200" cap="none" spc="0" normalizeH="0" baseline="0" noProof="0">
                <a:ln>
                  <a:noFill/>
                </a:ln>
                <a:solidFill>
                  <a:prstClr val="white"/>
                </a:solidFill>
                <a:effectLst/>
                <a:uLnTx/>
                <a:uFillTx/>
                <a:latin typeface="Arial" panose="020B0604020202020204"/>
                <a:ea typeface="+mn-ea"/>
                <a:cs typeface="+mn-cs"/>
              </a:rPr>
              <a:t> OPEN MINDS </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team is powered by a unique national team of +200 senior advisors, subject matter experts, and analysts with hands-on management experience.</a:t>
            </a:r>
          </a:p>
        </p:txBody>
      </p:sp>
      <p:sp>
        <p:nvSpPr>
          <p:cNvPr id="121" name="TextBox 120">
            <a:extLst>
              <a:ext uri="{FF2B5EF4-FFF2-40B4-BE49-F238E27FC236}">
                <a16:creationId xmlns:a16="http://schemas.microsoft.com/office/drawing/2014/main" id="{33E8B398-279C-574F-B8D2-FA9CB1A15FEA}"/>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Powered By In-The-Field Experience</a:t>
            </a:r>
          </a:p>
        </p:txBody>
      </p:sp>
    </p:spTree>
    <p:extLst>
      <p:ext uri="{BB962C8B-B14F-4D97-AF65-F5344CB8AC3E}">
        <p14:creationId xmlns:p14="http://schemas.microsoft.com/office/powerpoint/2010/main" val="988446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B0740CF0-25CA-F00A-D32A-6D64454CEA8C}"/>
              </a:ext>
            </a:extLst>
          </p:cNvPr>
          <p:cNvGrpSpPr/>
          <p:nvPr userDrawn="1"/>
        </p:nvGrpSpPr>
        <p:grpSpPr>
          <a:xfrm>
            <a:off x="713620" y="1360709"/>
            <a:ext cx="4482643" cy="4408623"/>
            <a:chOff x="979353" y="962481"/>
            <a:chExt cx="3892746" cy="3828467"/>
          </a:xfrm>
          <a:solidFill>
            <a:schemeClr val="bg1">
              <a:lumMod val="95000"/>
            </a:schemeClr>
          </a:solidFill>
        </p:grpSpPr>
        <p:sp>
          <p:nvSpPr>
            <p:cNvPr id="4" name="Rectangle 3">
              <a:extLst>
                <a:ext uri="{FF2B5EF4-FFF2-40B4-BE49-F238E27FC236}">
                  <a16:creationId xmlns:a16="http://schemas.microsoft.com/office/drawing/2014/main" id="{5A02C37C-FCCD-48DD-9AB7-D56BDB7C1BB0}"/>
                </a:ext>
              </a:extLst>
            </p:cNvPr>
            <p:cNvSpPr/>
            <p:nvPr/>
          </p:nvSpPr>
          <p:spPr>
            <a:xfrm>
              <a:off x="2697412"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BE10F32-B45B-49F3-641E-D0E484E5C7BC}"/>
                </a:ext>
              </a:extLst>
            </p:cNvPr>
            <p:cNvSpPr/>
            <p:nvPr/>
          </p:nvSpPr>
          <p:spPr>
            <a:xfrm>
              <a:off x="3272595"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82E450DF-9FAB-B7C6-2436-0349BDA18893}"/>
                </a:ext>
              </a:extLst>
            </p:cNvPr>
            <p:cNvSpPr/>
            <p:nvPr/>
          </p:nvSpPr>
          <p:spPr>
            <a:xfrm>
              <a:off x="3847777"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75D10A1-B330-1875-9029-2A1EFE56545E}"/>
                </a:ext>
              </a:extLst>
            </p:cNvPr>
            <p:cNvSpPr/>
            <p:nvPr/>
          </p:nvSpPr>
          <p:spPr>
            <a:xfrm>
              <a:off x="442295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C28FAF33-A2A2-3FFC-69D8-71714CC81FF0}"/>
                </a:ext>
              </a:extLst>
            </p:cNvPr>
            <p:cNvSpPr/>
            <p:nvPr/>
          </p:nvSpPr>
          <p:spPr>
            <a:xfrm>
              <a:off x="212222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02AA52A-5F04-C0A2-6B80-830E55603E14}"/>
                </a:ext>
              </a:extLst>
            </p:cNvPr>
            <p:cNvSpPr/>
            <p:nvPr/>
          </p:nvSpPr>
          <p:spPr>
            <a:xfrm>
              <a:off x="1549881"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25084556-2755-9069-2EC7-6166243CA733}"/>
                </a:ext>
              </a:extLst>
            </p:cNvPr>
            <p:cNvSpPr/>
            <p:nvPr/>
          </p:nvSpPr>
          <p:spPr>
            <a:xfrm>
              <a:off x="979353"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F6C59CD-D8F7-3CC6-59E5-FFCEDBE22625}"/>
                </a:ext>
              </a:extLst>
            </p:cNvPr>
            <p:cNvSpPr/>
            <p:nvPr/>
          </p:nvSpPr>
          <p:spPr>
            <a:xfrm>
              <a:off x="2697412"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A58A5104-8152-D4AF-66B0-EC3CE3B66CF4}"/>
                </a:ext>
              </a:extLst>
            </p:cNvPr>
            <p:cNvSpPr/>
            <p:nvPr/>
          </p:nvSpPr>
          <p:spPr>
            <a:xfrm>
              <a:off x="3272595"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ECB229A5-72AC-4F71-DCD5-01231AC04CD5}"/>
                </a:ext>
              </a:extLst>
            </p:cNvPr>
            <p:cNvSpPr/>
            <p:nvPr/>
          </p:nvSpPr>
          <p:spPr>
            <a:xfrm>
              <a:off x="3847777"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4C1D910C-C587-966C-506C-F5FCA4A75E3B}"/>
                </a:ext>
              </a:extLst>
            </p:cNvPr>
            <p:cNvSpPr/>
            <p:nvPr/>
          </p:nvSpPr>
          <p:spPr>
            <a:xfrm>
              <a:off x="442295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5D05355-D59B-4BB1-46DB-C64A10197013}"/>
                </a:ext>
              </a:extLst>
            </p:cNvPr>
            <p:cNvSpPr/>
            <p:nvPr/>
          </p:nvSpPr>
          <p:spPr>
            <a:xfrm>
              <a:off x="212222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18CE71B1-AACF-EC8E-BF45-EE5B567D8D52}"/>
                </a:ext>
              </a:extLst>
            </p:cNvPr>
            <p:cNvSpPr/>
            <p:nvPr/>
          </p:nvSpPr>
          <p:spPr>
            <a:xfrm>
              <a:off x="1549881"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D958BE48-7E92-B181-8BF7-2E215BE28471}"/>
                </a:ext>
              </a:extLst>
            </p:cNvPr>
            <p:cNvSpPr/>
            <p:nvPr/>
          </p:nvSpPr>
          <p:spPr>
            <a:xfrm>
              <a:off x="979353"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ADCE1F9E-E9C7-0B5D-0DC0-B245E2A7A98C}"/>
                </a:ext>
              </a:extLst>
            </p:cNvPr>
            <p:cNvSpPr/>
            <p:nvPr/>
          </p:nvSpPr>
          <p:spPr>
            <a:xfrm>
              <a:off x="2697412"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E7399DC7-B21E-C3EA-DEF5-947BF714D214}"/>
                </a:ext>
              </a:extLst>
            </p:cNvPr>
            <p:cNvSpPr/>
            <p:nvPr/>
          </p:nvSpPr>
          <p:spPr>
            <a:xfrm>
              <a:off x="3272595"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6794F710-AF08-285C-7181-2E8954D5F39C}"/>
                </a:ext>
              </a:extLst>
            </p:cNvPr>
            <p:cNvSpPr/>
            <p:nvPr/>
          </p:nvSpPr>
          <p:spPr>
            <a:xfrm>
              <a:off x="3847777"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D17E32D0-0F49-1D73-5589-EDE36F434135}"/>
                </a:ext>
              </a:extLst>
            </p:cNvPr>
            <p:cNvSpPr/>
            <p:nvPr/>
          </p:nvSpPr>
          <p:spPr>
            <a:xfrm>
              <a:off x="442295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A2215461-EE58-C708-D650-6EB2E4000A7A}"/>
                </a:ext>
              </a:extLst>
            </p:cNvPr>
            <p:cNvSpPr/>
            <p:nvPr/>
          </p:nvSpPr>
          <p:spPr>
            <a:xfrm>
              <a:off x="212222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E97F204F-E247-87AB-FD5B-1B28F11B7B35}"/>
                </a:ext>
              </a:extLst>
            </p:cNvPr>
            <p:cNvSpPr/>
            <p:nvPr/>
          </p:nvSpPr>
          <p:spPr>
            <a:xfrm>
              <a:off x="1549881"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DF8A56D8-871B-8E0E-A65D-5EF10F918B6A}"/>
                </a:ext>
              </a:extLst>
            </p:cNvPr>
            <p:cNvSpPr/>
            <p:nvPr/>
          </p:nvSpPr>
          <p:spPr>
            <a:xfrm>
              <a:off x="979353"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577ADD24-E561-2083-018B-F5CCA454EE65}"/>
                </a:ext>
              </a:extLst>
            </p:cNvPr>
            <p:cNvSpPr/>
            <p:nvPr/>
          </p:nvSpPr>
          <p:spPr>
            <a:xfrm>
              <a:off x="2697412"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0D067367-B0FC-32BF-0D7F-CB71E59EA365}"/>
                </a:ext>
              </a:extLst>
            </p:cNvPr>
            <p:cNvSpPr/>
            <p:nvPr/>
          </p:nvSpPr>
          <p:spPr>
            <a:xfrm>
              <a:off x="3272595"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B69B3F07-E21E-5DFE-B079-2F8BDF47C0D0}"/>
                </a:ext>
              </a:extLst>
            </p:cNvPr>
            <p:cNvSpPr/>
            <p:nvPr/>
          </p:nvSpPr>
          <p:spPr>
            <a:xfrm>
              <a:off x="3847777"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7E748F2F-1421-5E22-850C-461E99521758}"/>
                </a:ext>
              </a:extLst>
            </p:cNvPr>
            <p:cNvSpPr/>
            <p:nvPr/>
          </p:nvSpPr>
          <p:spPr>
            <a:xfrm>
              <a:off x="442295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1" name="Rectangle 120">
              <a:extLst>
                <a:ext uri="{FF2B5EF4-FFF2-40B4-BE49-F238E27FC236}">
                  <a16:creationId xmlns:a16="http://schemas.microsoft.com/office/drawing/2014/main" id="{016BAC2C-2D03-E970-7992-92C791CCBF8F}"/>
                </a:ext>
              </a:extLst>
            </p:cNvPr>
            <p:cNvSpPr/>
            <p:nvPr/>
          </p:nvSpPr>
          <p:spPr>
            <a:xfrm>
              <a:off x="212222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2" name="Rectangle 121">
              <a:extLst>
                <a:ext uri="{FF2B5EF4-FFF2-40B4-BE49-F238E27FC236}">
                  <a16:creationId xmlns:a16="http://schemas.microsoft.com/office/drawing/2014/main" id="{9851DA9E-3E49-447B-334F-BE3B8DBB741C}"/>
                </a:ext>
              </a:extLst>
            </p:cNvPr>
            <p:cNvSpPr/>
            <p:nvPr/>
          </p:nvSpPr>
          <p:spPr>
            <a:xfrm>
              <a:off x="1549881"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3" name="Rectangle 122">
              <a:extLst>
                <a:ext uri="{FF2B5EF4-FFF2-40B4-BE49-F238E27FC236}">
                  <a16:creationId xmlns:a16="http://schemas.microsoft.com/office/drawing/2014/main" id="{B3D2F4B4-6AB9-829D-0B9A-E8E866180309}"/>
                </a:ext>
              </a:extLst>
            </p:cNvPr>
            <p:cNvSpPr/>
            <p:nvPr/>
          </p:nvSpPr>
          <p:spPr>
            <a:xfrm>
              <a:off x="979353"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4" name="Rectangle 123">
              <a:extLst>
                <a:ext uri="{FF2B5EF4-FFF2-40B4-BE49-F238E27FC236}">
                  <a16:creationId xmlns:a16="http://schemas.microsoft.com/office/drawing/2014/main" id="{941082EB-658C-FA7A-B125-748BDA05CEDC}"/>
                </a:ext>
              </a:extLst>
            </p:cNvPr>
            <p:cNvSpPr/>
            <p:nvPr/>
          </p:nvSpPr>
          <p:spPr>
            <a:xfrm>
              <a:off x="2697412"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5" name="Rectangle 124">
              <a:extLst>
                <a:ext uri="{FF2B5EF4-FFF2-40B4-BE49-F238E27FC236}">
                  <a16:creationId xmlns:a16="http://schemas.microsoft.com/office/drawing/2014/main" id="{1133F252-27A7-B553-6C39-2690AD8D59B4}"/>
                </a:ext>
              </a:extLst>
            </p:cNvPr>
            <p:cNvSpPr/>
            <p:nvPr/>
          </p:nvSpPr>
          <p:spPr>
            <a:xfrm>
              <a:off x="3272595"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6" name="Rectangle 125">
              <a:extLst>
                <a:ext uri="{FF2B5EF4-FFF2-40B4-BE49-F238E27FC236}">
                  <a16:creationId xmlns:a16="http://schemas.microsoft.com/office/drawing/2014/main" id="{107A3629-C196-3331-71C1-870AD080FF2E}"/>
                </a:ext>
              </a:extLst>
            </p:cNvPr>
            <p:cNvSpPr/>
            <p:nvPr/>
          </p:nvSpPr>
          <p:spPr>
            <a:xfrm>
              <a:off x="3847777"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 name="Rectangle 126">
              <a:extLst>
                <a:ext uri="{FF2B5EF4-FFF2-40B4-BE49-F238E27FC236}">
                  <a16:creationId xmlns:a16="http://schemas.microsoft.com/office/drawing/2014/main" id="{29D20C87-E974-F491-B414-6E704C349F12}"/>
                </a:ext>
              </a:extLst>
            </p:cNvPr>
            <p:cNvSpPr/>
            <p:nvPr/>
          </p:nvSpPr>
          <p:spPr>
            <a:xfrm>
              <a:off x="442295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 name="Rectangle 127">
              <a:extLst>
                <a:ext uri="{FF2B5EF4-FFF2-40B4-BE49-F238E27FC236}">
                  <a16:creationId xmlns:a16="http://schemas.microsoft.com/office/drawing/2014/main" id="{A2B9ACD6-6DA0-2C4E-B5CD-5708D4471F92}"/>
                </a:ext>
              </a:extLst>
            </p:cNvPr>
            <p:cNvSpPr/>
            <p:nvPr/>
          </p:nvSpPr>
          <p:spPr>
            <a:xfrm>
              <a:off x="212222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9" name="Rectangle 128">
              <a:extLst>
                <a:ext uri="{FF2B5EF4-FFF2-40B4-BE49-F238E27FC236}">
                  <a16:creationId xmlns:a16="http://schemas.microsoft.com/office/drawing/2014/main" id="{27B47B63-9DE3-6FA4-9A47-B71885F92890}"/>
                </a:ext>
              </a:extLst>
            </p:cNvPr>
            <p:cNvSpPr/>
            <p:nvPr/>
          </p:nvSpPr>
          <p:spPr>
            <a:xfrm>
              <a:off x="1549881"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0" name="Rectangle 129">
              <a:extLst>
                <a:ext uri="{FF2B5EF4-FFF2-40B4-BE49-F238E27FC236}">
                  <a16:creationId xmlns:a16="http://schemas.microsoft.com/office/drawing/2014/main" id="{F0C9059C-9BBA-B4E6-EE08-7F70EDC42150}"/>
                </a:ext>
              </a:extLst>
            </p:cNvPr>
            <p:cNvSpPr/>
            <p:nvPr/>
          </p:nvSpPr>
          <p:spPr>
            <a:xfrm>
              <a:off x="979353"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1" name="Rectangle 130">
              <a:extLst>
                <a:ext uri="{FF2B5EF4-FFF2-40B4-BE49-F238E27FC236}">
                  <a16:creationId xmlns:a16="http://schemas.microsoft.com/office/drawing/2014/main" id="{78CB6843-942B-2DE2-54C9-4786F06EEAC3}"/>
                </a:ext>
              </a:extLst>
            </p:cNvPr>
            <p:cNvSpPr/>
            <p:nvPr/>
          </p:nvSpPr>
          <p:spPr>
            <a:xfrm>
              <a:off x="2697412"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2" name="Rectangle 131">
              <a:extLst>
                <a:ext uri="{FF2B5EF4-FFF2-40B4-BE49-F238E27FC236}">
                  <a16:creationId xmlns:a16="http://schemas.microsoft.com/office/drawing/2014/main" id="{CBFDC636-A5FD-E9ED-26B6-EEA3F00F796C}"/>
                </a:ext>
              </a:extLst>
            </p:cNvPr>
            <p:cNvSpPr/>
            <p:nvPr/>
          </p:nvSpPr>
          <p:spPr>
            <a:xfrm>
              <a:off x="3272595"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3" name="Rectangle 132">
              <a:extLst>
                <a:ext uri="{FF2B5EF4-FFF2-40B4-BE49-F238E27FC236}">
                  <a16:creationId xmlns:a16="http://schemas.microsoft.com/office/drawing/2014/main" id="{AE1BF33D-B0A9-234C-A809-D0A1942CFC7F}"/>
                </a:ext>
              </a:extLst>
            </p:cNvPr>
            <p:cNvSpPr/>
            <p:nvPr/>
          </p:nvSpPr>
          <p:spPr>
            <a:xfrm>
              <a:off x="3847777"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4" name="Rectangle 133">
              <a:extLst>
                <a:ext uri="{FF2B5EF4-FFF2-40B4-BE49-F238E27FC236}">
                  <a16:creationId xmlns:a16="http://schemas.microsoft.com/office/drawing/2014/main" id="{96C6A9C5-0AED-D2A6-95A4-A6A86ADF184D}"/>
                </a:ext>
              </a:extLst>
            </p:cNvPr>
            <p:cNvSpPr/>
            <p:nvPr/>
          </p:nvSpPr>
          <p:spPr>
            <a:xfrm>
              <a:off x="442295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5" name="Rectangle 134">
              <a:extLst>
                <a:ext uri="{FF2B5EF4-FFF2-40B4-BE49-F238E27FC236}">
                  <a16:creationId xmlns:a16="http://schemas.microsoft.com/office/drawing/2014/main" id="{C2D87479-4708-96C8-9B8E-2167610391A6}"/>
                </a:ext>
              </a:extLst>
            </p:cNvPr>
            <p:cNvSpPr/>
            <p:nvPr/>
          </p:nvSpPr>
          <p:spPr>
            <a:xfrm>
              <a:off x="212222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6" name="Rectangle 135">
              <a:extLst>
                <a:ext uri="{FF2B5EF4-FFF2-40B4-BE49-F238E27FC236}">
                  <a16:creationId xmlns:a16="http://schemas.microsoft.com/office/drawing/2014/main" id="{9F2D4D2E-F44E-490D-E18C-AC0A181C72D9}"/>
                </a:ext>
              </a:extLst>
            </p:cNvPr>
            <p:cNvSpPr/>
            <p:nvPr/>
          </p:nvSpPr>
          <p:spPr>
            <a:xfrm>
              <a:off x="1549881"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7" name="Rectangle 136">
              <a:extLst>
                <a:ext uri="{FF2B5EF4-FFF2-40B4-BE49-F238E27FC236}">
                  <a16:creationId xmlns:a16="http://schemas.microsoft.com/office/drawing/2014/main" id="{FFE68B9F-05E5-AED4-35F6-F3EAD8D82A13}"/>
                </a:ext>
              </a:extLst>
            </p:cNvPr>
            <p:cNvSpPr/>
            <p:nvPr/>
          </p:nvSpPr>
          <p:spPr>
            <a:xfrm>
              <a:off x="979353"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8" name="Rectangle 137">
              <a:extLst>
                <a:ext uri="{FF2B5EF4-FFF2-40B4-BE49-F238E27FC236}">
                  <a16:creationId xmlns:a16="http://schemas.microsoft.com/office/drawing/2014/main" id="{E17D21EB-6718-E07C-06FE-44F3FA9A8CE9}"/>
                </a:ext>
              </a:extLst>
            </p:cNvPr>
            <p:cNvSpPr/>
            <p:nvPr/>
          </p:nvSpPr>
          <p:spPr>
            <a:xfrm>
              <a:off x="2697412"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9" name="Rectangle 138">
              <a:extLst>
                <a:ext uri="{FF2B5EF4-FFF2-40B4-BE49-F238E27FC236}">
                  <a16:creationId xmlns:a16="http://schemas.microsoft.com/office/drawing/2014/main" id="{9CB5ECAD-7D80-41DD-15A2-8AE258A1C21A}"/>
                </a:ext>
              </a:extLst>
            </p:cNvPr>
            <p:cNvSpPr/>
            <p:nvPr/>
          </p:nvSpPr>
          <p:spPr>
            <a:xfrm>
              <a:off x="3272595"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0" name="Rectangle 139">
              <a:extLst>
                <a:ext uri="{FF2B5EF4-FFF2-40B4-BE49-F238E27FC236}">
                  <a16:creationId xmlns:a16="http://schemas.microsoft.com/office/drawing/2014/main" id="{40438351-126A-BCEA-D2ED-1718DDF8AA2B}"/>
                </a:ext>
              </a:extLst>
            </p:cNvPr>
            <p:cNvSpPr/>
            <p:nvPr/>
          </p:nvSpPr>
          <p:spPr>
            <a:xfrm>
              <a:off x="3847777"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1" name="Rectangle 140">
              <a:extLst>
                <a:ext uri="{FF2B5EF4-FFF2-40B4-BE49-F238E27FC236}">
                  <a16:creationId xmlns:a16="http://schemas.microsoft.com/office/drawing/2014/main" id="{5B20764D-87FA-C74D-2AE5-6FE3FAD94DAF}"/>
                </a:ext>
              </a:extLst>
            </p:cNvPr>
            <p:cNvSpPr/>
            <p:nvPr/>
          </p:nvSpPr>
          <p:spPr>
            <a:xfrm>
              <a:off x="442295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2" name="Rectangle 141">
              <a:extLst>
                <a:ext uri="{FF2B5EF4-FFF2-40B4-BE49-F238E27FC236}">
                  <a16:creationId xmlns:a16="http://schemas.microsoft.com/office/drawing/2014/main" id="{E6DFC640-836A-A192-3579-73845D3CE607}"/>
                </a:ext>
              </a:extLst>
            </p:cNvPr>
            <p:cNvSpPr/>
            <p:nvPr/>
          </p:nvSpPr>
          <p:spPr>
            <a:xfrm>
              <a:off x="212222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3" name="Rectangle 142">
              <a:extLst>
                <a:ext uri="{FF2B5EF4-FFF2-40B4-BE49-F238E27FC236}">
                  <a16:creationId xmlns:a16="http://schemas.microsoft.com/office/drawing/2014/main" id="{62166F4A-F26B-0EA7-16DC-B1F76FB6466E}"/>
                </a:ext>
              </a:extLst>
            </p:cNvPr>
            <p:cNvSpPr/>
            <p:nvPr/>
          </p:nvSpPr>
          <p:spPr>
            <a:xfrm>
              <a:off x="1549881"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4" name="Rectangle 143">
              <a:extLst>
                <a:ext uri="{FF2B5EF4-FFF2-40B4-BE49-F238E27FC236}">
                  <a16:creationId xmlns:a16="http://schemas.microsoft.com/office/drawing/2014/main" id="{B6851E67-F035-B527-485C-7FB5676EF724}"/>
                </a:ext>
              </a:extLst>
            </p:cNvPr>
            <p:cNvSpPr/>
            <p:nvPr/>
          </p:nvSpPr>
          <p:spPr>
            <a:xfrm>
              <a:off x="979353"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45" name="Picture 144">
            <a:extLst>
              <a:ext uri="{FF2B5EF4-FFF2-40B4-BE49-F238E27FC236}">
                <a16:creationId xmlns:a16="http://schemas.microsoft.com/office/drawing/2014/main" id="{BE0A52F0-B3F1-3F77-7A7A-23C5082360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98378" y="1570478"/>
            <a:ext cx="3416189" cy="3999181"/>
          </a:xfrm>
          <a:prstGeom prst="rect">
            <a:avLst/>
          </a:prstGeom>
        </p:spPr>
      </p:pic>
      <p:grpSp>
        <p:nvGrpSpPr>
          <p:cNvPr id="146" name="Group 145">
            <a:extLst>
              <a:ext uri="{FF2B5EF4-FFF2-40B4-BE49-F238E27FC236}">
                <a16:creationId xmlns:a16="http://schemas.microsoft.com/office/drawing/2014/main" id="{166F2934-BDDD-2D38-1900-BD0B046764F3}"/>
              </a:ext>
            </a:extLst>
          </p:cNvPr>
          <p:cNvGrpSpPr/>
          <p:nvPr userDrawn="1"/>
        </p:nvGrpSpPr>
        <p:grpSpPr>
          <a:xfrm>
            <a:off x="1333217" y="1893849"/>
            <a:ext cx="3498669" cy="3040052"/>
            <a:chOff x="1333217" y="1669261"/>
            <a:chExt cx="3498669" cy="3040052"/>
          </a:xfrm>
        </p:grpSpPr>
        <p:sp>
          <p:nvSpPr>
            <p:cNvPr id="147" name="TextBox 146">
              <a:extLst>
                <a:ext uri="{FF2B5EF4-FFF2-40B4-BE49-F238E27FC236}">
                  <a16:creationId xmlns:a16="http://schemas.microsoft.com/office/drawing/2014/main" id="{8EF5895C-EDEB-9571-6D3F-9B6F44D15B3F}"/>
                </a:ext>
              </a:extLst>
            </p:cNvPr>
            <p:cNvSpPr txBox="1"/>
            <p:nvPr/>
          </p:nvSpPr>
          <p:spPr>
            <a:xfrm>
              <a:off x="1333217" y="166926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EXPERTISE</a:t>
              </a:r>
            </a:p>
          </p:txBody>
        </p:sp>
        <p:sp>
          <p:nvSpPr>
            <p:cNvPr id="148" name="TextBox 147">
              <a:extLst>
                <a:ext uri="{FF2B5EF4-FFF2-40B4-BE49-F238E27FC236}">
                  <a16:creationId xmlns:a16="http://schemas.microsoft.com/office/drawing/2014/main" id="{852DE228-5C63-9A04-E28F-C53C7DDCE8D3}"/>
                </a:ext>
              </a:extLst>
            </p:cNvPr>
            <p:cNvSpPr txBox="1"/>
            <p:nvPr/>
          </p:nvSpPr>
          <p:spPr>
            <a:xfrm>
              <a:off x="1333217" y="256637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EXPERIENCE</a:t>
              </a:r>
            </a:p>
          </p:txBody>
        </p:sp>
        <p:sp>
          <p:nvSpPr>
            <p:cNvPr id="149" name="TextBox 148">
              <a:extLst>
                <a:ext uri="{FF2B5EF4-FFF2-40B4-BE49-F238E27FC236}">
                  <a16:creationId xmlns:a16="http://schemas.microsoft.com/office/drawing/2014/main" id="{0251FFE7-5619-8555-347F-BFFCB90CA870}"/>
                </a:ext>
              </a:extLst>
            </p:cNvPr>
            <p:cNvSpPr txBox="1"/>
            <p:nvPr/>
          </p:nvSpPr>
          <p:spPr>
            <a:xfrm>
              <a:off x="1333217" y="3522928"/>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SERVICES</a:t>
              </a:r>
            </a:p>
          </p:txBody>
        </p:sp>
        <p:sp>
          <p:nvSpPr>
            <p:cNvPr id="150" name="TextBox 149">
              <a:extLst>
                <a:ext uri="{FF2B5EF4-FFF2-40B4-BE49-F238E27FC236}">
                  <a16:creationId xmlns:a16="http://schemas.microsoft.com/office/drawing/2014/main" id="{254C2669-73EF-E660-1D05-E16E8F7BE369}"/>
                </a:ext>
              </a:extLst>
            </p:cNvPr>
            <p:cNvSpPr txBox="1"/>
            <p:nvPr/>
          </p:nvSpPr>
          <p:spPr>
            <a:xfrm>
              <a:off x="1333217" y="433998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CUSTOMERS</a:t>
              </a:r>
            </a:p>
          </p:txBody>
        </p:sp>
      </p:grpSp>
      <p:sp>
        <p:nvSpPr>
          <p:cNvPr id="151" name="Rectangle: Rounded Corners 150">
            <a:extLst>
              <a:ext uri="{FF2B5EF4-FFF2-40B4-BE49-F238E27FC236}">
                <a16:creationId xmlns:a16="http://schemas.microsoft.com/office/drawing/2014/main" id="{5FA9C774-5CFA-34B8-D8BB-8BECE4EE6F5C}"/>
              </a:ext>
            </a:extLst>
          </p:cNvPr>
          <p:cNvSpPr/>
          <p:nvPr userDrawn="1"/>
        </p:nvSpPr>
        <p:spPr>
          <a:xfrm>
            <a:off x="5730229" y="1335722"/>
            <a:ext cx="5748145" cy="1380744"/>
          </a:xfrm>
          <a:prstGeom prst="roundRect">
            <a:avLst>
              <a:gd name="adj" fmla="val 759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A full-service firm providing comprehensive business solutions to organizations serving consumers with chronic conditions and/or complex support needs.</a:t>
            </a:r>
          </a:p>
        </p:txBody>
      </p:sp>
      <p:sp>
        <p:nvSpPr>
          <p:cNvPr id="152" name="Rectangle: Rounded Corners 151">
            <a:extLst>
              <a:ext uri="{FF2B5EF4-FFF2-40B4-BE49-F238E27FC236}">
                <a16:creationId xmlns:a16="http://schemas.microsoft.com/office/drawing/2014/main" id="{1A8B6736-34C1-ED44-FA90-FBCB20077A97}"/>
              </a:ext>
            </a:extLst>
          </p:cNvPr>
          <p:cNvSpPr/>
          <p:nvPr userDrawn="1"/>
        </p:nvSpPr>
        <p:spPr>
          <a:xfrm>
            <a:off x="5663193" y="2719130"/>
            <a:ext cx="5815185" cy="3050785"/>
          </a:xfrm>
          <a:prstGeom prst="roundRect">
            <a:avLst>
              <a:gd name="adj" fmla="val 7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Market intelligence — market monitoring, market analysis, and reference databases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Executive and management education programs and events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Management consultation and technical assistance</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Market research, strategic insights, and marketing and business development strategy</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Marketing and business development support and execution —communications, promotions, media buys, and business development support</a:t>
            </a:r>
          </a:p>
        </p:txBody>
      </p:sp>
      <p:sp>
        <p:nvSpPr>
          <p:cNvPr id="153" name="TextBox 152">
            <a:extLst>
              <a:ext uri="{FF2B5EF4-FFF2-40B4-BE49-F238E27FC236}">
                <a16:creationId xmlns:a16="http://schemas.microsoft.com/office/drawing/2014/main" id="{02271E28-FB99-7F02-25CB-7112A4B62E3E}"/>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A Full-Service Firm</a:t>
            </a:r>
          </a:p>
        </p:txBody>
      </p:sp>
    </p:spTree>
    <p:extLst>
      <p:ext uri="{BB962C8B-B14F-4D97-AF65-F5344CB8AC3E}">
        <p14:creationId xmlns:p14="http://schemas.microsoft.com/office/powerpoint/2010/main" val="3553432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108610E4-0AE1-BCD9-CC42-5E0C848F9CE3}"/>
              </a:ext>
            </a:extLst>
          </p:cNvPr>
          <p:cNvGrpSpPr/>
          <p:nvPr userDrawn="1"/>
        </p:nvGrpSpPr>
        <p:grpSpPr>
          <a:xfrm>
            <a:off x="713620" y="1360709"/>
            <a:ext cx="4482643" cy="4408623"/>
            <a:chOff x="979353" y="962481"/>
            <a:chExt cx="3892746" cy="3828467"/>
          </a:xfrm>
          <a:solidFill>
            <a:schemeClr val="bg1">
              <a:lumMod val="95000"/>
            </a:schemeClr>
          </a:solidFill>
        </p:grpSpPr>
        <p:sp>
          <p:nvSpPr>
            <p:cNvPr id="96" name="Rectangle 95">
              <a:extLst>
                <a:ext uri="{FF2B5EF4-FFF2-40B4-BE49-F238E27FC236}">
                  <a16:creationId xmlns:a16="http://schemas.microsoft.com/office/drawing/2014/main" id="{91062B98-5882-100B-3241-6EBA81C256DD}"/>
                </a:ext>
              </a:extLst>
            </p:cNvPr>
            <p:cNvSpPr/>
            <p:nvPr/>
          </p:nvSpPr>
          <p:spPr>
            <a:xfrm>
              <a:off x="2697412"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7" name="Rectangle 96">
              <a:extLst>
                <a:ext uri="{FF2B5EF4-FFF2-40B4-BE49-F238E27FC236}">
                  <a16:creationId xmlns:a16="http://schemas.microsoft.com/office/drawing/2014/main" id="{4F6F7BF4-C47D-B679-7C05-5403142F7C43}"/>
                </a:ext>
              </a:extLst>
            </p:cNvPr>
            <p:cNvSpPr/>
            <p:nvPr/>
          </p:nvSpPr>
          <p:spPr>
            <a:xfrm>
              <a:off x="3272595"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8" name="Rectangle 97">
              <a:extLst>
                <a:ext uri="{FF2B5EF4-FFF2-40B4-BE49-F238E27FC236}">
                  <a16:creationId xmlns:a16="http://schemas.microsoft.com/office/drawing/2014/main" id="{A06A93AB-DAB5-9BC1-7387-BCAF925740E7}"/>
                </a:ext>
              </a:extLst>
            </p:cNvPr>
            <p:cNvSpPr/>
            <p:nvPr/>
          </p:nvSpPr>
          <p:spPr>
            <a:xfrm>
              <a:off x="3847777"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9" name="Rectangle 98">
              <a:extLst>
                <a:ext uri="{FF2B5EF4-FFF2-40B4-BE49-F238E27FC236}">
                  <a16:creationId xmlns:a16="http://schemas.microsoft.com/office/drawing/2014/main" id="{3F865623-8716-C228-811E-3ED48F2EB272}"/>
                </a:ext>
              </a:extLst>
            </p:cNvPr>
            <p:cNvSpPr/>
            <p:nvPr/>
          </p:nvSpPr>
          <p:spPr>
            <a:xfrm>
              <a:off x="442295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0" name="Rectangle 99">
              <a:extLst>
                <a:ext uri="{FF2B5EF4-FFF2-40B4-BE49-F238E27FC236}">
                  <a16:creationId xmlns:a16="http://schemas.microsoft.com/office/drawing/2014/main" id="{F4FB6700-4AAC-38EB-C609-6A3425D18583}"/>
                </a:ext>
              </a:extLst>
            </p:cNvPr>
            <p:cNvSpPr/>
            <p:nvPr/>
          </p:nvSpPr>
          <p:spPr>
            <a:xfrm>
              <a:off x="212222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F78902A0-7A03-22A7-9EE3-4AF70A5EF44D}"/>
                </a:ext>
              </a:extLst>
            </p:cNvPr>
            <p:cNvSpPr/>
            <p:nvPr/>
          </p:nvSpPr>
          <p:spPr>
            <a:xfrm>
              <a:off x="1549881"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2" name="Rectangle 101">
              <a:extLst>
                <a:ext uri="{FF2B5EF4-FFF2-40B4-BE49-F238E27FC236}">
                  <a16:creationId xmlns:a16="http://schemas.microsoft.com/office/drawing/2014/main" id="{80315942-975D-BF43-D6CE-DE3F9E3D134D}"/>
                </a:ext>
              </a:extLst>
            </p:cNvPr>
            <p:cNvSpPr/>
            <p:nvPr/>
          </p:nvSpPr>
          <p:spPr>
            <a:xfrm>
              <a:off x="979353"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 name="Rectangle 102">
              <a:extLst>
                <a:ext uri="{FF2B5EF4-FFF2-40B4-BE49-F238E27FC236}">
                  <a16:creationId xmlns:a16="http://schemas.microsoft.com/office/drawing/2014/main" id="{2FF1F2FF-BC81-DF1F-E315-90967AFA3E87}"/>
                </a:ext>
              </a:extLst>
            </p:cNvPr>
            <p:cNvSpPr/>
            <p:nvPr/>
          </p:nvSpPr>
          <p:spPr>
            <a:xfrm>
              <a:off x="2697412"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 name="Rectangle 103">
              <a:extLst>
                <a:ext uri="{FF2B5EF4-FFF2-40B4-BE49-F238E27FC236}">
                  <a16:creationId xmlns:a16="http://schemas.microsoft.com/office/drawing/2014/main" id="{012C3B8C-7A57-4D18-9D60-4D4E3FA6C082}"/>
                </a:ext>
              </a:extLst>
            </p:cNvPr>
            <p:cNvSpPr/>
            <p:nvPr/>
          </p:nvSpPr>
          <p:spPr>
            <a:xfrm>
              <a:off x="3272595"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5" name="Rectangle 104">
              <a:extLst>
                <a:ext uri="{FF2B5EF4-FFF2-40B4-BE49-F238E27FC236}">
                  <a16:creationId xmlns:a16="http://schemas.microsoft.com/office/drawing/2014/main" id="{2EDB23B6-A41E-E6C2-87E1-E354DD961C01}"/>
                </a:ext>
              </a:extLst>
            </p:cNvPr>
            <p:cNvSpPr/>
            <p:nvPr/>
          </p:nvSpPr>
          <p:spPr>
            <a:xfrm>
              <a:off x="3847777"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6" name="Rectangle 105">
              <a:extLst>
                <a:ext uri="{FF2B5EF4-FFF2-40B4-BE49-F238E27FC236}">
                  <a16:creationId xmlns:a16="http://schemas.microsoft.com/office/drawing/2014/main" id="{42038AF9-C135-BAF7-E992-E23645E4D525}"/>
                </a:ext>
              </a:extLst>
            </p:cNvPr>
            <p:cNvSpPr/>
            <p:nvPr/>
          </p:nvSpPr>
          <p:spPr>
            <a:xfrm>
              <a:off x="442295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7" name="Rectangle 106">
              <a:extLst>
                <a:ext uri="{FF2B5EF4-FFF2-40B4-BE49-F238E27FC236}">
                  <a16:creationId xmlns:a16="http://schemas.microsoft.com/office/drawing/2014/main" id="{1F03AC81-0C54-9FB2-A8CC-9021606C63E8}"/>
                </a:ext>
              </a:extLst>
            </p:cNvPr>
            <p:cNvSpPr/>
            <p:nvPr/>
          </p:nvSpPr>
          <p:spPr>
            <a:xfrm>
              <a:off x="212222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8" name="Rectangle 107">
              <a:extLst>
                <a:ext uri="{FF2B5EF4-FFF2-40B4-BE49-F238E27FC236}">
                  <a16:creationId xmlns:a16="http://schemas.microsoft.com/office/drawing/2014/main" id="{2F780161-CC67-E21D-FEF7-E68D69254DC2}"/>
                </a:ext>
              </a:extLst>
            </p:cNvPr>
            <p:cNvSpPr/>
            <p:nvPr/>
          </p:nvSpPr>
          <p:spPr>
            <a:xfrm>
              <a:off x="1549881"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9" name="Rectangle 108">
              <a:extLst>
                <a:ext uri="{FF2B5EF4-FFF2-40B4-BE49-F238E27FC236}">
                  <a16:creationId xmlns:a16="http://schemas.microsoft.com/office/drawing/2014/main" id="{DD621F20-EF5B-CDC9-C269-0DD0C5829809}"/>
                </a:ext>
              </a:extLst>
            </p:cNvPr>
            <p:cNvSpPr/>
            <p:nvPr/>
          </p:nvSpPr>
          <p:spPr>
            <a:xfrm>
              <a:off x="979353"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DAA22836-CDD2-77CB-97AF-916744FC65A2}"/>
                </a:ext>
              </a:extLst>
            </p:cNvPr>
            <p:cNvSpPr/>
            <p:nvPr/>
          </p:nvSpPr>
          <p:spPr>
            <a:xfrm>
              <a:off x="2697412"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1" name="Rectangle 110">
              <a:extLst>
                <a:ext uri="{FF2B5EF4-FFF2-40B4-BE49-F238E27FC236}">
                  <a16:creationId xmlns:a16="http://schemas.microsoft.com/office/drawing/2014/main" id="{629CC2FF-AD08-4110-140C-97D28B285F3B}"/>
                </a:ext>
              </a:extLst>
            </p:cNvPr>
            <p:cNvSpPr/>
            <p:nvPr/>
          </p:nvSpPr>
          <p:spPr>
            <a:xfrm>
              <a:off x="3272595"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2" name="Rectangle 111">
              <a:extLst>
                <a:ext uri="{FF2B5EF4-FFF2-40B4-BE49-F238E27FC236}">
                  <a16:creationId xmlns:a16="http://schemas.microsoft.com/office/drawing/2014/main" id="{B74465D5-4D4A-2F2E-AB9C-010D11016DB6}"/>
                </a:ext>
              </a:extLst>
            </p:cNvPr>
            <p:cNvSpPr/>
            <p:nvPr/>
          </p:nvSpPr>
          <p:spPr>
            <a:xfrm>
              <a:off x="3847777"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 name="Rectangle 112">
              <a:extLst>
                <a:ext uri="{FF2B5EF4-FFF2-40B4-BE49-F238E27FC236}">
                  <a16:creationId xmlns:a16="http://schemas.microsoft.com/office/drawing/2014/main" id="{A404ADA5-8660-24BF-6BD7-30E512749709}"/>
                </a:ext>
              </a:extLst>
            </p:cNvPr>
            <p:cNvSpPr/>
            <p:nvPr/>
          </p:nvSpPr>
          <p:spPr>
            <a:xfrm>
              <a:off x="442295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4" name="Rectangle 113">
              <a:extLst>
                <a:ext uri="{FF2B5EF4-FFF2-40B4-BE49-F238E27FC236}">
                  <a16:creationId xmlns:a16="http://schemas.microsoft.com/office/drawing/2014/main" id="{B3174DFA-2275-7DCD-C571-EF9DEF13C187}"/>
                </a:ext>
              </a:extLst>
            </p:cNvPr>
            <p:cNvSpPr/>
            <p:nvPr/>
          </p:nvSpPr>
          <p:spPr>
            <a:xfrm>
              <a:off x="212222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5" name="Rectangle 114">
              <a:extLst>
                <a:ext uri="{FF2B5EF4-FFF2-40B4-BE49-F238E27FC236}">
                  <a16:creationId xmlns:a16="http://schemas.microsoft.com/office/drawing/2014/main" id="{DB45CE23-D6DC-29DF-B13C-A21CA9346905}"/>
                </a:ext>
              </a:extLst>
            </p:cNvPr>
            <p:cNvSpPr/>
            <p:nvPr/>
          </p:nvSpPr>
          <p:spPr>
            <a:xfrm>
              <a:off x="1549881"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6" name="Rectangle 115">
              <a:extLst>
                <a:ext uri="{FF2B5EF4-FFF2-40B4-BE49-F238E27FC236}">
                  <a16:creationId xmlns:a16="http://schemas.microsoft.com/office/drawing/2014/main" id="{391C9AAB-700B-93AC-59EB-C0F57C8967E3}"/>
                </a:ext>
              </a:extLst>
            </p:cNvPr>
            <p:cNvSpPr/>
            <p:nvPr/>
          </p:nvSpPr>
          <p:spPr>
            <a:xfrm>
              <a:off x="979353"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7" name="Rectangle 116">
              <a:extLst>
                <a:ext uri="{FF2B5EF4-FFF2-40B4-BE49-F238E27FC236}">
                  <a16:creationId xmlns:a16="http://schemas.microsoft.com/office/drawing/2014/main" id="{3DEBDE4E-BF92-EBDB-AC43-8AB3B5D35713}"/>
                </a:ext>
              </a:extLst>
            </p:cNvPr>
            <p:cNvSpPr/>
            <p:nvPr/>
          </p:nvSpPr>
          <p:spPr>
            <a:xfrm>
              <a:off x="2697412"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8" name="Rectangle 117">
              <a:extLst>
                <a:ext uri="{FF2B5EF4-FFF2-40B4-BE49-F238E27FC236}">
                  <a16:creationId xmlns:a16="http://schemas.microsoft.com/office/drawing/2014/main" id="{CB947DBA-BC80-FBD6-92F8-72456CBDE183}"/>
                </a:ext>
              </a:extLst>
            </p:cNvPr>
            <p:cNvSpPr/>
            <p:nvPr/>
          </p:nvSpPr>
          <p:spPr>
            <a:xfrm>
              <a:off x="3272595"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9" name="Rectangle 118">
              <a:extLst>
                <a:ext uri="{FF2B5EF4-FFF2-40B4-BE49-F238E27FC236}">
                  <a16:creationId xmlns:a16="http://schemas.microsoft.com/office/drawing/2014/main" id="{71CF14DB-8562-10FE-83BA-2E3868868CD0}"/>
                </a:ext>
              </a:extLst>
            </p:cNvPr>
            <p:cNvSpPr/>
            <p:nvPr/>
          </p:nvSpPr>
          <p:spPr>
            <a:xfrm>
              <a:off x="3847777"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0" name="Rectangle 119">
              <a:extLst>
                <a:ext uri="{FF2B5EF4-FFF2-40B4-BE49-F238E27FC236}">
                  <a16:creationId xmlns:a16="http://schemas.microsoft.com/office/drawing/2014/main" id="{1D8BE1A4-BC0A-726A-645D-728549FF9CF5}"/>
                </a:ext>
              </a:extLst>
            </p:cNvPr>
            <p:cNvSpPr/>
            <p:nvPr/>
          </p:nvSpPr>
          <p:spPr>
            <a:xfrm>
              <a:off x="442295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3" name="Rectangle 152">
              <a:extLst>
                <a:ext uri="{FF2B5EF4-FFF2-40B4-BE49-F238E27FC236}">
                  <a16:creationId xmlns:a16="http://schemas.microsoft.com/office/drawing/2014/main" id="{770DEDAC-86F9-C554-981B-CFF9546115A4}"/>
                </a:ext>
              </a:extLst>
            </p:cNvPr>
            <p:cNvSpPr/>
            <p:nvPr/>
          </p:nvSpPr>
          <p:spPr>
            <a:xfrm>
              <a:off x="212222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4" name="Rectangle 153">
              <a:extLst>
                <a:ext uri="{FF2B5EF4-FFF2-40B4-BE49-F238E27FC236}">
                  <a16:creationId xmlns:a16="http://schemas.microsoft.com/office/drawing/2014/main" id="{0D599DD1-5246-0E07-BC02-F7F333F77D88}"/>
                </a:ext>
              </a:extLst>
            </p:cNvPr>
            <p:cNvSpPr/>
            <p:nvPr/>
          </p:nvSpPr>
          <p:spPr>
            <a:xfrm>
              <a:off x="1549881"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5" name="Rectangle 154">
              <a:extLst>
                <a:ext uri="{FF2B5EF4-FFF2-40B4-BE49-F238E27FC236}">
                  <a16:creationId xmlns:a16="http://schemas.microsoft.com/office/drawing/2014/main" id="{300F3B2F-CA8F-F0E2-9F0F-D5979FF2C146}"/>
                </a:ext>
              </a:extLst>
            </p:cNvPr>
            <p:cNvSpPr/>
            <p:nvPr/>
          </p:nvSpPr>
          <p:spPr>
            <a:xfrm>
              <a:off x="979353"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6" name="Rectangle 155">
              <a:extLst>
                <a:ext uri="{FF2B5EF4-FFF2-40B4-BE49-F238E27FC236}">
                  <a16:creationId xmlns:a16="http://schemas.microsoft.com/office/drawing/2014/main" id="{63F875E0-0B87-CA9D-98EF-D0A1CC4241DB}"/>
                </a:ext>
              </a:extLst>
            </p:cNvPr>
            <p:cNvSpPr/>
            <p:nvPr/>
          </p:nvSpPr>
          <p:spPr>
            <a:xfrm>
              <a:off x="2697412"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7" name="Rectangle 156">
              <a:extLst>
                <a:ext uri="{FF2B5EF4-FFF2-40B4-BE49-F238E27FC236}">
                  <a16:creationId xmlns:a16="http://schemas.microsoft.com/office/drawing/2014/main" id="{69A7D49E-B792-5512-13AF-3C1C7E1535A3}"/>
                </a:ext>
              </a:extLst>
            </p:cNvPr>
            <p:cNvSpPr/>
            <p:nvPr/>
          </p:nvSpPr>
          <p:spPr>
            <a:xfrm>
              <a:off x="3272595"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8" name="Rectangle 157">
              <a:extLst>
                <a:ext uri="{FF2B5EF4-FFF2-40B4-BE49-F238E27FC236}">
                  <a16:creationId xmlns:a16="http://schemas.microsoft.com/office/drawing/2014/main" id="{B23617F5-D6F2-48EA-4C89-58683B02772A}"/>
                </a:ext>
              </a:extLst>
            </p:cNvPr>
            <p:cNvSpPr/>
            <p:nvPr/>
          </p:nvSpPr>
          <p:spPr>
            <a:xfrm>
              <a:off x="3847777"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9" name="Rectangle 158">
              <a:extLst>
                <a:ext uri="{FF2B5EF4-FFF2-40B4-BE49-F238E27FC236}">
                  <a16:creationId xmlns:a16="http://schemas.microsoft.com/office/drawing/2014/main" id="{B140A6F1-CCD5-E6D1-E48E-86E7835BF447}"/>
                </a:ext>
              </a:extLst>
            </p:cNvPr>
            <p:cNvSpPr/>
            <p:nvPr/>
          </p:nvSpPr>
          <p:spPr>
            <a:xfrm>
              <a:off x="442295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0" name="Rectangle 159">
              <a:extLst>
                <a:ext uri="{FF2B5EF4-FFF2-40B4-BE49-F238E27FC236}">
                  <a16:creationId xmlns:a16="http://schemas.microsoft.com/office/drawing/2014/main" id="{0F2BEB9D-B846-C002-6A59-7E5E5348325B}"/>
                </a:ext>
              </a:extLst>
            </p:cNvPr>
            <p:cNvSpPr/>
            <p:nvPr/>
          </p:nvSpPr>
          <p:spPr>
            <a:xfrm>
              <a:off x="212222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1" name="Rectangle 160">
              <a:extLst>
                <a:ext uri="{FF2B5EF4-FFF2-40B4-BE49-F238E27FC236}">
                  <a16:creationId xmlns:a16="http://schemas.microsoft.com/office/drawing/2014/main" id="{8A932D73-A47D-CC1D-DCAB-7F61C96BCC92}"/>
                </a:ext>
              </a:extLst>
            </p:cNvPr>
            <p:cNvSpPr/>
            <p:nvPr/>
          </p:nvSpPr>
          <p:spPr>
            <a:xfrm>
              <a:off x="1549881"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2" name="Rectangle 161">
              <a:extLst>
                <a:ext uri="{FF2B5EF4-FFF2-40B4-BE49-F238E27FC236}">
                  <a16:creationId xmlns:a16="http://schemas.microsoft.com/office/drawing/2014/main" id="{7F8D6360-80E1-D912-B65B-AB0884163523}"/>
                </a:ext>
              </a:extLst>
            </p:cNvPr>
            <p:cNvSpPr/>
            <p:nvPr/>
          </p:nvSpPr>
          <p:spPr>
            <a:xfrm>
              <a:off x="979353"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3" name="Rectangle 162">
              <a:extLst>
                <a:ext uri="{FF2B5EF4-FFF2-40B4-BE49-F238E27FC236}">
                  <a16:creationId xmlns:a16="http://schemas.microsoft.com/office/drawing/2014/main" id="{5E7417DD-53A5-2FAC-EA73-DE77BB40EB68}"/>
                </a:ext>
              </a:extLst>
            </p:cNvPr>
            <p:cNvSpPr/>
            <p:nvPr/>
          </p:nvSpPr>
          <p:spPr>
            <a:xfrm>
              <a:off x="2697412"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4" name="Rectangle 163">
              <a:extLst>
                <a:ext uri="{FF2B5EF4-FFF2-40B4-BE49-F238E27FC236}">
                  <a16:creationId xmlns:a16="http://schemas.microsoft.com/office/drawing/2014/main" id="{DB4F2C16-5159-A55D-B976-2E0A2C4A2D15}"/>
                </a:ext>
              </a:extLst>
            </p:cNvPr>
            <p:cNvSpPr/>
            <p:nvPr/>
          </p:nvSpPr>
          <p:spPr>
            <a:xfrm>
              <a:off x="3272595"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5" name="Rectangle 164">
              <a:extLst>
                <a:ext uri="{FF2B5EF4-FFF2-40B4-BE49-F238E27FC236}">
                  <a16:creationId xmlns:a16="http://schemas.microsoft.com/office/drawing/2014/main" id="{338143B0-ACA7-E1EB-FBC4-9CD6DA36357F}"/>
                </a:ext>
              </a:extLst>
            </p:cNvPr>
            <p:cNvSpPr/>
            <p:nvPr/>
          </p:nvSpPr>
          <p:spPr>
            <a:xfrm>
              <a:off x="3847777"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6" name="Rectangle 165">
              <a:extLst>
                <a:ext uri="{FF2B5EF4-FFF2-40B4-BE49-F238E27FC236}">
                  <a16:creationId xmlns:a16="http://schemas.microsoft.com/office/drawing/2014/main" id="{54768356-1FF8-4D75-B469-D816BB684778}"/>
                </a:ext>
              </a:extLst>
            </p:cNvPr>
            <p:cNvSpPr/>
            <p:nvPr/>
          </p:nvSpPr>
          <p:spPr>
            <a:xfrm>
              <a:off x="442295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7" name="Rectangle 166">
              <a:extLst>
                <a:ext uri="{FF2B5EF4-FFF2-40B4-BE49-F238E27FC236}">
                  <a16:creationId xmlns:a16="http://schemas.microsoft.com/office/drawing/2014/main" id="{46035224-99E7-B9F7-E711-3ADAA6F05123}"/>
                </a:ext>
              </a:extLst>
            </p:cNvPr>
            <p:cNvSpPr/>
            <p:nvPr/>
          </p:nvSpPr>
          <p:spPr>
            <a:xfrm>
              <a:off x="212222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8" name="Rectangle 167">
              <a:extLst>
                <a:ext uri="{FF2B5EF4-FFF2-40B4-BE49-F238E27FC236}">
                  <a16:creationId xmlns:a16="http://schemas.microsoft.com/office/drawing/2014/main" id="{6D152138-EB96-D99B-B551-53541D913E0A}"/>
                </a:ext>
              </a:extLst>
            </p:cNvPr>
            <p:cNvSpPr/>
            <p:nvPr/>
          </p:nvSpPr>
          <p:spPr>
            <a:xfrm>
              <a:off x="1549881"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9" name="Rectangle 168">
              <a:extLst>
                <a:ext uri="{FF2B5EF4-FFF2-40B4-BE49-F238E27FC236}">
                  <a16:creationId xmlns:a16="http://schemas.microsoft.com/office/drawing/2014/main" id="{D8C6BC0B-555F-A5D4-9EF2-8AB6B8425A1C}"/>
                </a:ext>
              </a:extLst>
            </p:cNvPr>
            <p:cNvSpPr/>
            <p:nvPr/>
          </p:nvSpPr>
          <p:spPr>
            <a:xfrm>
              <a:off x="979353"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0" name="Rectangle 169">
              <a:extLst>
                <a:ext uri="{FF2B5EF4-FFF2-40B4-BE49-F238E27FC236}">
                  <a16:creationId xmlns:a16="http://schemas.microsoft.com/office/drawing/2014/main" id="{391337D5-BBFF-F67F-8110-22359010987E}"/>
                </a:ext>
              </a:extLst>
            </p:cNvPr>
            <p:cNvSpPr/>
            <p:nvPr/>
          </p:nvSpPr>
          <p:spPr>
            <a:xfrm>
              <a:off x="2697412"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1" name="Rectangle 170">
              <a:extLst>
                <a:ext uri="{FF2B5EF4-FFF2-40B4-BE49-F238E27FC236}">
                  <a16:creationId xmlns:a16="http://schemas.microsoft.com/office/drawing/2014/main" id="{858DCE8C-0C13-1577-D676-F1AE14F65A23}"/>
                </a:ext>
              </a:extLst>
            </p:cNvPr>
            <p:cNvSpPr/>
            <p:nvPr/>
          </p:nvSpPr>
          <p:spPr>
            <a:xfrm>
              <a:off x="3272595"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2" name="Rectangle 171">
              <a:extLst>
                <a:ext uri="{FF2B5EF4-FFF2-40B4-BE49-F238E27FC236}">
                  <a16:creationId xmlns:a16="http://schemas.microsoft.com/office/drawing/2014/main" id="{960A1961-68A1-FF49-EE6D-088D517AFAA3}"/>
                </a:ext>
              </a:extLst>
            </p:cNvPr>
            <p:cNvSpPr/>
            <p:nvPr/>
          </p:nvSpPr>
          <p:spPr>
            <a:xfrm>
              <a:off x="3847777"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3" name="Rectangle 172">
              <a:extLst>
                <a:ext uri="{FF2B5EF4-FFF2-40B4-BE49-F238E27FC236}">
                  <a16:creationId xmlns:a16="http://schemas.microsoft.com/office/drawing/2014/main" id="{A560A6D5-9422-3E86-2911-BE9794592401}"/>
                </a:ext>
              </a:extLst>
            </p:cNvPr>
            <p:cNvSpPr/>
            <p:nvPr/>
          </p:nvSpPr>
          <p:spPr>
            <a:xfrm>
              <a:off x="442295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4" name="Rectangle 173">
              <a:extLst>
                <a:ext uri="{FF2B5EF4-FFF2-40B4-BE49-F238E27FC236}">
                  <a16:creationId xmlns:a16="http://schemas.microsoft.com/office/drawing/2014/main" id="{AFA84BF1-9CC3-DADA-622A-573508265017}"/>
                </a:ext>
              </a:extLst>
            </p:cNvPr>
            <p:cNvSpPr/>
            <p:nvPr/>
          </p:nvSpPr>
          <p:spPr>
            <a:xfrm>
              <a:off x="212222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5" name="Rectangle 174">
              <a:extLst>
                <a:ext uri="{FF2B5EF4-FFF2-40B4-BE49-F238E27FC236}">
                  <a16:creationId xmlns:a16="http://schemas.microsoft.com/office/drawing/2014/main" id="{A94FCD4C-A0E8-ED7D-9612-CD56A1396203}"/>
                </a:ext>
              </a:extLst>
            </p:cNvPr>
            <p:cNvSpPr/>
            <p:nvPr/>
          </p:nvSpPr>
          <p:spPr>
            <a:xfrm>
              <a:off x="1549881"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6" name="Rectangle 175">
              <a:extLst>
                <a:ext uri="{FF2B5EF4-FFF2-40B4-BE49-F238E27FC236}">
                  <a16:creationId xmlns:a16="http://schemas.microsoft.com/office/drawing/2014/main" id="{43FE60D0-2021-7C1C-D292-3B70F4B62EF8}"/>
                </a:ext>
              </a:extLst>
            </p:cNvPr>
            <p:cNvSpPr/>
            <p:nvPr/>
          </p:nvSpPr>
          <p:spPr>
            <a:xfrm>
              <a:off x="979353"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77" name="Picture 176">
            <a:extLst>
              <a:ext uri="{FF2B5EF4-FFF2-40B4-BE49-F238E27FC236}">
                <a16:creationId xmlns:a16="http://schemas.microsoft.com/office/drawing/2014/main" id="{C2D260B0-A0CA-4DA6-C36A-DAA7A90AFF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98378" y="1570478"/>
            <a:ext cx="3416189" cy="3999180"/>
          </a:xfrm>
          <a:prstGeom prst="rect">
            <a:avLst/>
          </a:prstGeom>
        </p:spPr>
      </p:pic>
      <p:grpSp>
        <p:nvGrpSpPr>
          <p:cNvPr id="178" name="Group 177">
            <a:extLst>
              <a:ext uri="{FF2B5EF4-FFF2-40B4-BE49-F238E27FC236}">
                <a16:creationId xmlns:a16="http://schemas.microsoft.com/office/drawing/2014/main" id="{B98F9B15-E15D-17B2-7AA1-372ADE54D8B9}"/>
              </a:ext>
            </a:extLst>
          </p:cNvPr>
          <p:cNvGrpSpPr/>
          <p:nvPr userDrawn="1"/>
        </p:nvGrpSpPr>
        <p:grpSpPr>
          <a:xfrm>
            <a:off x="1333217" y="1893849"/>
            <a:ext cx="3498669" cy="3040052"/>
            <a:chOff x="1333217" y="1669261"/>
            <a:chExt cx="3498669" cy="3040052"/>
          </a:xfrm>
        </p:grpSpPr>
        <p:sp>
          <p:nvSpPr>
            <p:cNvPr id="179" name="TextBox 178">
              <a:extLst>
                <a:ext uri="{FF2B5EF4-FFF2-40B4-BE49-F238E27FC236}">
                  <a16:creationId xmlns:a16="http://schemas.microsoft.com/office/drawing/2014/main" id="{E20CB0C0-C814-975A-B48D-9829B9087F69}"/>
                </a:ext>
              </a:extLst>
            </p:cNvPr>
            <p:cNvSpPr txBox="1"/>
            <p:nvPr/>
          </p:nvSpPr>
          <p:spPr>
            <a:xfrm>
              <a:off x="1333217" y="166926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EXPERTISE</a:t>
              </a:r>
            </a:p>
          </p:txBody>
        </p:sp>
        <p:sp>
          <p:nvSpPr>
            <p:cNvPr id="180" name="TextBox 179">
              <a:extLst>
                <a:ext uri="{FF2B5EF4-FFF2-40B4-BE49-F238E27FC236}">
                  <a16:creationId xmlns:a16="http://schemas.microsoft.com/office/drawing/2014/main" id="{F906082E-D0A4-6823-2A5F-BD98FDF78A97}"/>
                </a:ext>
              </a:extLst>
            </p:cNvPr>
            <p:cNvSpPr txBox="1"/>
            <p:nvPr/>
          </p:nvSpPr>
          <p:spPr>
            <a:xfrm>
              <a:off x="1333217" y="256637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EXPERIENCE</a:t>
              </a:r>
            </a:p>
          </p:txBody>
        </p:sp>
        <p:sp>
          <p:nvSpPr>
            <p:cNvPr id="181" name="TextBox 180">
              <a:extLst>
                <a:ext uri="{FF2B5EF4-FFF2-40B4-BE49-F238E27FC236}">
                  <a16:creationId xmlns:a16="http://schemas.microsoft.com/office/drawing/2014/main" id="{C9680859-9A1E-C3C5-FB35-A6AFF90CA552}"/>
                </a:ext>
              </a:extLst>
            </p:cNvPr>
            <p:cNvSpPr txBox="1"/>
            <p:nvPr/>
          </p:nvSpPr>
          <p:spPr>
            <a:xfrm>
              <a:off x="1333217" y="3522928"/>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SERVICES</a:t>
              </a:r>
            </a:p>
          </p:txBody>
        </p:sp>
        <p:sp>
          <p:nvSpPr>
            <p:cNvPr id="182" name="TextBox 181">
              <a:extLst>
                <a:ext uri="{FF2B5EF4-FFF2-40B4-BE49-F238E27FC236}">
                  <a16:creationId xmlns:a16="http://schemas.microsoft.com/office/drawing/2014/main" id="{9C0ACC4B-ED76-4F7B-DBF5-1615C487F276}"/>
                </a:ext>
              </a:extLst>
            </p:cNvPr>
            <p:cNvSpPr txBox="1"/>
            <p:nvPr/>
          </p:nvSpPr>
          <p:spPr>
            <a:xfrm>
              <a:off x="1333217" y="433998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CUSTOMERS</a:t>
              </a:r>
            </a:p>
          </p:txBody>
        </p:sp>
      </p:grpSp>
      <p:sp>
        <p:nvSpPr>
          <p:cNvPr id="183" name="Rectangle: Rounded Corners 182">
            <a:extLst>
              <a:ext uri="{FF2B5EF4-FFF2-40B4-BE49-F238E27FC236}">
                <a16:creationId xmlns:a16="http://schemas.microsoft.com/office/drawing/2014/main" id="{BB2647AE-4D8F-CA91-8B52-47F77B6CF70B}"/>
              </a:ext>
            </a:extLst>
          </p:cNvPr>
          <p:cNvSpPr/>
          <p:nvPr userDrawn="1"/>
        </p:nvSpPr>
        <p:spPr>
          <a:xfrm>
            <a:off x="5732206" y="1335722"/>
            <a:ext cx="5746164" cy="1124712"/>
          </a:xfrm>
          <a:prstGeom prst="roundRect">
            <a:avLst>
              <a:gd name="adj" fmla="val 91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The </a:t>
            </a:r>
            <a:r>
              <a:rPr kumimoji="0" lang="en-US" sz="18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team delivers transformational  business solutions to our customers and partner organizations.</a:t>
            </a:r>
          </a:p>
        </p:txBody>
      </p:sp>
      <p:sp>
        <p:nvSpPr>
          <p:cNvPr id="184" name="Rectangle: Rounded Corners 183">
            <a:extLst>
              <a:ext uri="{FF2B5EF4-FFF2-40B4-BE49-F238E27FC236}">
                <a16:creationId xmlns:a16="http://schemas.microsoft.com/office/drawing/2014/main" id="{4C561ABB-A657-83DD-7D9C-D6330A7F1FDB}"/>
              </a:ext>
            </a:extLst>
          </p:cNvPr>
          <p:cNvSpPr/>
          <p:nvPr userDrawn="1"/>
        </p:nvSpPr>
        <p:spPr>
          <a:xfrm>
            <a:off x="5664971" y="2458066"/>
            <a:ext cx="5749909" cy="3311850"/>
          </a:xfrm>
          <a:prstGeom prst="roundRect">
            <a:avLst>
              <a:gd name="adj" fmla="val 7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Provider organizations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Health systems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Health plans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Accountable care organizations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State and county government health/human service agencies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Investors and acquisition-focused organizations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Pharmaceutical and biotechnology firms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Technology companies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Software and tech-solution organizations</a:t>
            </a:r>
          </a:p>
        </p:txBody>
      </p:sp>
      <p:sp>
        <p:nvSpPr>
          <p:cNvPr id="185" name="TextBox 184">
            <a:extLst>
              <a:ext uri="{FF2B5EF4-FFF2-40B4-BE49-F238E27FC236}">
                <a16:creationId xmlns:a16="http://schemas.microsoft.com/office/drawing/2014/main" id="{F1D01433-3549-7059-3D7E-87F7A7B02EBD}"/>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Reaching Across The Service Continuum</a:t>
            </a:r>
          </a:p>
        </p:txBody>
      </p:sp>
    </p:spTree>
    <p:extLst>
      <p:ext uri="{BB962C8B-B14F-4D97-AF65-F5344CB8AC3E}">
        <p14:creationId xmlns:p14="http://schemas.microsoft.com/office/powerpoint/2010/main" val="3967595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1"/>
            <a:ext cx="12192000" cy="1196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6B321F1-7433-1733-DB9C-37D5DFB6DC28}"/>
              </a:ext>
            </a:extLst>
          </p:cNvPr>
          <p:cNvSpPr txBox="1"/>
          <p:nvPr userDrawn="1"/>
        </p:nvSpPr>
        <p:spPr>
          <a:xfrm>
            <a:off x="602482" y="128187"/>
            <a:ext cx="1098703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Circle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Market Intelligence Service – </a:t>
            </a:r>
            <a:b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Syndicated Market Research &amp; Market Insights Service For Complex Consumer Market</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64EEEA4-CBE6-5B4A-E1A7-26BEBA9C9949}"/>
              </a:ext>
            </a:extLst>
          </p:cNvPr>
          <p:cNvSpPr txBox="1"/>
          <p:nvPr userDrawn="1"/>
        </p:nvSpPr>
        <p:spPr>
          <a:xfrm>
            <a:off x="602482" y="1572425"/>
            <a:ext cx="5698087" cy="44781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1"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500" b="1" i="0" u="none" strike="noStrike" kern="1200" cap="none" spc="0" normalizeH="0" baseline="0" noProof="0">
                <a:ln>
                  <a:noFill/>
                </a:ln>
                <a:solidFill>
                  <a:srgbClr val="324152"/>
                </a:solidFill>
                <a:effectLst/>
                <a:uLnTx/>
                <a:uFillTx/>
                <a:latin typeface="Arial" panose="020B0604020202020204"/>
                <a:ea typeface="+mn-ea"/>
                <a:cs typeface="+mn-cs"/>
              </a:rPr>
              <a:t>is the ‘go to’ market and management advisors in the $1,201 billion sector of the field serving consumers with chronic conditions and complex support needs…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324152"/>
                </a:solidFill>
                <a:effectLst/>
                <a:uLnTx/>
                <a:uFillTx/>
                <a:latin typeface="Arial" panose="020B0604020202020204"/>
                <a:ea typeface="+mn-ea"/>
                <a:cs typeface="+mn-cs"/>
              </a:rPr>
              <a:t>Our syndicated market research and market insights service focuses on the information and strategy needs of organizations operating in the verticals in health and human service field serving consumers with chronic conditions and complex support needs. We are focused on the organizations serving the 20% of the population using 80% of health care resources.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324152"/>
                </a:solidFill>
                <a:effectLst/>
                <a:uLnTx/>
                <a:uFillTx/>
                <a:latin typeface="Arial" panose="020B0604020202020204"/>
                <a:ea typeface="+mn-ea"/>
                <a:cs typeface="+mn-cs"/>
              </a:rPr>
              <a:t>Member organizations have access to continuously updated resources on market size and characteristics, profiles of specific state markets, databases of organizations in the market, tracking of all government procurements in the health and human service space, and much more.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324152"/>
                </a:solidFill>
                <a:effectLst/>
                <a:uLnTx/>
                <a:uFillTx/>
                <a:latin typeface="Arial" panose="020B0604020202020204"/>
                <a:ea typeface="+mn-ea"/>
                <a:cs typeface="+mn-cs"/>
              </a:rPr>
              <a:t>Our members use the </a:t>
            </a:r>
            <a:r>
              <a:rPr kumimoji="0" lang="en-US" sz="1500" b="0" i="1" u="none" strike="noStrike" kern="1200" cap="none" spc="0" normalizeH="0" baseline="0" noProof="0">
                <a:ln>
                  <a:noFill/>
                </a:ln>
                <a:solidFill>
                  <a:srgbClr val="324152"/>
                </a:solidFill>
                <a:effectLst/>
                <a:uLnTx/>
                <a:uFillTx/>
                <a:latin typeface="Arial" panose="020B0604020202020204"/>
                <a:ea typeface="+mn-ea"/>
                <a:cs typeface="+mn-cs"/>
              </a:rPr>
              <a:t>OPEN MINDS Circle </a:t>
            </a:r>
            <a:r>
              <a:rPr kumimoji="0" lang="en-US" sz="1500" b="0" i="0" u="none" strike="noStrike" kern="1200" cap="none" spc="0" normalizeH="0" baseline="0" noProof="0">
                <a:ln>
                  <a:noFill/>
                </a:ln>
                <a:solidFill>
                  <a:srgbClr val="324152"/>
                </a:solidFill>
                <a:effectLst/>
                <a:uLnTx/>
                <a:uFillTx/>
                <a:latin typeface="Arial" panose="020B0604020202020204"/>
                <a:ea typeface="+mn-ea"/>
                <a:cs typeface="+mn-cs"/>
              </a:rPr>
              <a:t>market intelligence service to get a representative overview of the market, identify  industry trends, stay on top of new market developments, and track competitor activity in the market.</a:t>
            </a:r>
          </a:p>
        </p:txBody>
      </p:sp>
      <p:sp>
        <p:nvSpPr>
          <p:cNvPr id="11" name="Oval 10">
            <a:extLst>
              <a:ext uri="{FF2B5EF4-FFF2-40B4-BE49-F238E27FC236}">
                <a16:creationId xmlns:a16="http://schemas.microsoft.com/office/drawing/2014/main" id="{5B3D028D-46E7-96D9-C9DD-5103286163D8}"/>
              </a:ext>
            </a:extLst>
          </p:cNvPr>
          <p:cNvSpPr/>
          <p:nvPr userDrawn="1"/>
        </p:nvSpPr>
        <p:spPr>
          <a:xfrm>
            <a:off x="8276177" y="3014594"/>
            <a:ext cx="1602297" cy="16022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$1,201+</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BILLION</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Annual Spend</a:t>
            </a: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3B7EB2BE-53A2-F12E-0F7B-42E43D80701B}"/>
              </a:ext>
            </a:extLst>
          </p:cNvPr>
          <p:cNvSpPr/>
          <p:nvPr userDrawn="1"/>
        </p:nvSpPr>
        <p:spPr>
          <a:xfrm>
            <a:off x="8360066" y="1663820"/>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$205.3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Mental Health</a:t>
            </a:r>
          </a:p>
        </p:txBody>
      </p:sp>
      <p:sp>
        <p:nvSpPr>
          <p:cNvPr id="13" name="Rectangle: Rounded Corners 12">
            <a:extLst>
              <a:ext uri="{FF2B5EF4-FFF2-40B4-BE49-F238E27FC236}">
                <a16:creationId xmlns:a16="http://schemas.microsoft.com/office/drawing/2014/main" id="{5F8A7641-84D8-BC21-1C27-ADCBBE72B587}"/>
              </a:ext>
            </a:extLst>
          </p:cNvPr>
          <p:cNvSpPr/>
          <p:nvPr userDrawn="1"/>
        </p:nvSpPr>
        <p:spPr>
          <a:xfrm>
            <a:off x="10140629" y="2586370"/>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$123.8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Addictions Treatment</a:t>
            </a:r>
          </a:p>
        </p:txBody>
      </p:sp>
      <p:sp>
        <p:nvSpPr>
          <p:cNvPr id="14" name="Rectangle: Rounded Corners 13">
            <a:extLst>
              <a:ext uri="{FF2B5EF4-FFF2-40B4-BE49-F238E27FC236}">
                <a16:creationId xmlns:a16="http://schemas.microsoft.com/office/drawing/2014/main" id="{CD6301CA-1E41-3983-805F-9E2358C83D77}"/>
              </a:ext>
            </a:extLst>
          </p:cNvPr>
          <p:cNvSpPr/>
          <p:nvPr userDrawn="1"/>
        </p:nvSpPr>
        <p:spPr>
          <a:xfrm>
            <a:off x="10157407" y="4176339"/>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$379.3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Social Services</a:t>
            </a:r>
          </a:p>
        </p:txBody>
      </p:sp>
      <p:sp>
        <p:nvSpPr>
          <p:cNvPr id="15" name="Rectangle: Rounded Corners 14">
            <a:extLst>
              <a:ext uri="{FF2B5EF4-FFF2-40B4-BE49-F238E27FC236}">
                <a16:creationId xmlns:a16="http://schemas.microsoft.com/office/drawing/2014/main" id="{4D81A5D5-0947-8319-6AA0-DA2A00CF8667}"/>
              </a:ext>
            </a:extLst>
          </p:cNvPr>
          <p:cNvSpPr/>
          <p:nvPr userDrawn="1"/>
        </p:nvSpPr>
        <p:spPr>
          <a:xfrm>
            <a:off x="8360066" y="5180989"/>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$445.0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I/DD &amp; LTSS</a:t>
            </a:r>
          </a:p>
        </p:txBody>
      </p:sp>
      <p:sp>
        <p:nvSpPr>
          <p:cNvPr id="16" name="Rectangle: Rounded Corners 15">
            <a:extLst>
              <a:ext uri="{FF2B5EF4-FFF2-40B4-BE49-F238E27FC236}">
                <a16:creationId xmlns:a16="http://schemas.microsoft.com/office/drawing/2014/main" id="{2CB09D5C-5EAA-37D7-D5B1-677AB3486BBB}"/>
              </a:ext>
            </a:extLst>
          </p:cNvPr>
          <p:cNvSpPr/>
          <p:nvPr userDrawn="1"/>
        </p:nvSpPr>
        <p:spPr>
          <a:xfrm>
            <a:off x="6562725" y="4176339"/>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$33.0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Children’s Services</a:t>
            </a:r>
          </a:p>
        </p:txBody>
      </p:sp>
      <p:sp>
        <p:nvSpPr>
          <p:cNvPr id="17" name="Rectangle: Rounded Corners 16">
            <a:extLst>
              <a:ext uri="{FF2B5EF4-FFF2-40B4-BE49-F238E27FC236}">
                <a16:creationId xmlns:a16="http://schemas.microsoft.com/office/drawing/2014/main" id="{8D5EC6D9-5B07-9B07-91B7-3DD45DD97300}"/>
              </a:ext>
            </a:extLst>
          </p:cNvPr>
          <p:cNvSpPr/>
          <p:nvPr userDrawn="1"/>
        </p:nvSpPr>
        <p:spPr>
          <a:xfrm>
            <a:off x="6579503" y="2495872"/>
            <a:ext cx="1434518" cy="986597"/>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$14.6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State/Federal Prison Health Care &amp; Juvenile Justice</a:t>
            </a:r>
          </a:p>
        </p:txBody>
      </p:sp>
      <p:sp>
        <p:nvSpPr>
          <p:cNvPr id="18" name="Arrow: Up 17">
            <a:extLst>
              <a:ext uri="{FF2B5EF4-FFF2-40B4-BE49-F238E27FC236}">
                <a16:creationId xmlns:a16="http://schemas.microsoft.com/office/drawing/2014/main" id="{B601DEB9-CA5D-F4AC-10E0-9840437ADAA7}"/>
              </a:ext>
            </a:extLst>
          </p:cNvPr>
          <p:cNvSpPr/>
          <p:nvPr userDrawn="1"/>
        </p:nvSpPr>
        <p:spPr>
          <a:xfrm>
            <a:off x="8917934" y="2528385"/>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Arrow: Up 18">
            <a:extLst>
              <a:ext uri="{FF2B5EF4-FFF2-40B4-BE49-F238E27FC236}">
                <a16:creationId xmlns:a16="http://schemas.microsoft.com/office/drawing/2014/main" id="{A190FEFE-2E1E-A075-B603-7B8F82A15E71}"/>
              </a:ext>
            </a:extLst>
          </p:cNvPr>
          <p:cNvSpPr/>
          <p:nvPr userDrawn="1"/>
        </p:nvSpPr>
        <p:spPr>
          <a:xfrm rot="10800000">
            <a:off x="8917934" y="4686037"/>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Arrow: Up 19">
            <a:extLst>
              <a:ext uri="{FF2B5EF4-FFF2-40B4-BE49-F238E27FC236}">
                <a16:creationId xmlns:a16="http://schemas.microsoft.com/office/drawing/2014/main" id="{8E70480E-C0EA-ACF5-904B-BFD5BBC6BA0F}"/>
              </a:ext>
            </a:extLst>
          </p:cNvPr>
          <p:cNvSpPr/>
          <p:nvPr userDrawn="1"/>
        </p:nvSpPr>
        <p:spPr>
          <a:xfrm rot="2728918">
            <a:off x="9745020" y="2899073"/>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Arrow: Up 20">
            <a:extLst>
              <a:ext uri="{FF2B5EF4-FFF2-40B4-BE49-F238E27FC236}">
                <a16:creationId xmlns:a16="http://schemas.microsoft.com/office/drawing/2014/main" id="{61530051-5D59-43AF-BE67-38754C114AE4}"/>
              </a:ext>
            </a:extLst>
          </p:cNvPr>
          <p:cNvSpPr/>
          <p:nvPr userDrawn="1"/>
        </p:nvSpPr>
        <p:spPr>
          <a:xfrm rot="18746337">
            <a:off x="8092261" y="2897310"/>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Arrow: Up 21">
            <a:extLst>
              <a:ext uri="{FF2B5EF4-FFF2-40B4-BE49-F238E27FC236}">
                <a16:creationId xmlns:a16="http://schemas.microsoft.com/office/drawing/2014/main" id="{C6CB7962-BCFF-61C3-3EBF-291A77754C48}"/>
              </a:ext>
            </a:extLst>
          </p:cNvPr>
          <p:cNvSpPr/>
          <p:nvPr userDrawn="1"/>
        </p:nvSpPr>
        <p:spPr>
          <a:xfrm rot="13898565">
            <a:off x="8076905" y="4276016"/>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Arrow: Up 22">
            <a:extLst>
              <a:ext uri="{FF2B5EF4-FFF2-40B4-BE49-F238E27FC236}">
                <a16:creationId xmlns:a16="http://schemas.microsoft.com/office/drawing/2014/main" id="{57DFA518-91FB-B909-D977-09AEFFF87549}"/>
              </a:ext>
            </a:extLst>
          </p:cNvPr>
          <p:cNvSpPr/>
          <p:nvPr userDrawn="1"/>
        </p:nvSpPr>
        <p:spPr>
          <a:xfrm rot="7670651">
            <a:off x="9759045" y="4276672"/>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4103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Why Partner With </a:t>
            </a: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12" name="TextBox 11">
            <a:extLst>
              <a:ext uri="{FF2B5EF4-FFF2-40B4-BE49-F238E27FC236}">
                <a16:creationId xmlns:a16="http://schemas.microsoft.com/office/drawing/2014/main" id="{BD456EC4-D438-7278-49F2-FEBAE006A3FC}"/>
              </a:ext>
            </a:extLst>
          </p:cNvPr>
          <p:cNvSpPr txBox="1"/>
          <p:nvPr userDrawn="1"/>
        </p:nvSpPr>
        <p:spPr>
          <a:xfrm>
            <a:off x="476433" y="1358921"/>
            <a:ext cx="5807358" cy="441992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1200"/>
              </a:spcAft>
              <a:buClr>
                <a:srgbClr val="00B7AA"/>
              </a:buClr>
              <a:buSzPct val="100000"/>
              <a:buFont typeface="Wingdings" panose="05000000000000000000" pitchFamily="2" charset="2"/>
              <a:buNone/>
              <a:tabLst/>
              <a:defRPr/>
            </a:pPr>
            <a:r>
              <a:rPr kumimoji="0" lang="en-US" sz="1750" b="1" i="0" u="none" strike="noStrike" kern="1200" cap="none" spc="0" normalizeH="0" baseline="0" noProof="0">
                <a:ln>
                  <a:noFill/>
                </a:ln>
                <a:solidFill>
                  <a:srgbClr val="324152"/>
                </a:solidFill>
                <a:effectLst/>
                <a:uLnTx/>
                <a:uFillTx/>
                <a:latin typeface="Arial" panose="020B0604020202020204"/>
                <a:ea typeface="+mn-ea"/>
                <a:cs typeface="+mn-cs"/>
              </a:rPr>
              <a:t>For over 30 years, </a:t>
            </a:r>
            <a:r>
              <a:rPr kumimoji="0" lang="en-US" sz="1750" b="1"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750" b="1" i="0" u="none" strike="noStrike" kern="1200" cap="none" spc="0" normalizeH="0" baseline="0" noProof="0">
                <a:ln>
                  <a:noFill/>
                </a:ln>
                <a:solidFill>
                  <a:srgbClr val="324152"/>
                </a:solidFill>
                <a:effectLst/>
                <a:uLnTx/>
                <a:uFillTx/>
                <a:latin typeface="Arial" panose="020B0604020202020204"/>
                <a:ea typeface="+mn-ea"/>
                <a:cs typeface="+mn-cs"/>
              </a:rPr>
              <a:t>has helped executives work smarter and faster by providing clarity on the field’s most pressing issues combined with strategies and tactics to achieve success.</a:t>
            </a:r>
          </a:p>
          <a:p>
            <a:pPr marL="0" marR="0" lvl="0" indent="0" algn="l" defTabSz="914400" rtl="0" eaLnBrk="1" fontAlgn="auto" latinLnBrk="0" hangingPunct="1">
              <a:lnSpc>
                <a:spcPct val="110000"/>
              </a:lnSpc>
              <a:spcBef>
                <a:spcPts val="0"/>
              </a:spcBef>
              <a:spcAft>
                <a:spcPts val="1200"/>
              </a:spcAft>
              <a:buClr>
                <a:srgbClr val="00B7AA"/>
              </a:buClr>
              <a:buSzPct val="100000"/>
              <a:buFont typeface="Wingdings" panose="05000000000000000000" pitchFamily="2" charset="2"/>
              <a:buNone/>
              <a:tabLst/>
              <a:defRPr/>
            </a:pPr>
            <a:r>
              <a:rPr kumimoji="0" lang="en-US" sz="1450" b="0" i="0" u="none" strike="noStrike" kern="1200" cap="none" spc="0" normalizeH="0" baseline="0" noProof="0">
                <a:ln>
                  <a:noFill/>
                </a:ln>
                <a:solidFill>
                  <a:srgbClr val="324152"/>
                </a:solidFill>
                <a:effectLst/>
                <a:uLnTx/>
                <a:uFillTx/>
                <a:latin typeface="Arial" panose="020B0604020202020204"/>
                <a:ea typeface="+mn-ea"/>
                <a:cs typeface="+mn-cs"/>
              </a:rPr>
              <a:t>Organizations are facing unprecedented challenges — new competition, new technology, new service delivery models, and more. To meet these challenges, executive teams need strategies for success — strategies built on enhanced processes, expanded technological functionality, and new leadership team competencies. </a:t>
            </a:r>
          </a:p>
          <a:p>
            <a:pPr marL="0" marR="0" lvl="0" indent="0" algn="l" defTabSz="914400" rtl="0" eaLnBrk="1" fontAlgn="auto" latinLnBrk="0" hangingPunct="1">
              <a:lnSpc>
                <a:spcPct val="110000"/>
              </a:lnSpc>
              <a:spcBef>
                <a:spcPts val="0"/>
              </a:spcBef>
              <a:spcAft>
                <a:spcPts val="1200"/>
              </a:spcAft>
              <a:buClr>
                <a:srgbClr val="00B7AA"/>
              </a:buClr>
              <a:buSzPct val="100000"/>
              <a:buFont typeface="Wingdings" panose="05000000000000000000" pitchFamily="2" charset="2"/>
              <a:buNone/>
              <a:tabLst/>
              <a:defRPr/>
            </a:pPr>
            <a:r>
              <a:rPr kumimoji="0" lang="en-US" sz="1450" b="0"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450" b="0" i="0" u="none" strike="noStrike" kern="1200" cap="none" spc="0" normalizeH="0" baseline="0" noProof="0">
                <a:ln>
                  <a:noFill/>
                </a:ln>
                <a:solidFill>
                  <a:srgbClr val="324152"/>
                </a:solidFill>
                <a:effectLst/>
                <a:uLnTx/>
                <a:uFillTx/>
                <a:latin typeface="Arial" panose="020B0604020202020204"/>
                <a:ea typeface="+mn-ea"/>
                <a:cs typeface="+mn-cs"/>
              </a:rPr>
              <a:t>partners with executive teams of 3,500+ organizations spanning the health and human service ecosystem to understand the challenges ahead, and to find strategic solutions to tough problems. </a:t>
            </a:r>
          </a:p>
          <a:p>
            <a:pPr marL="0" marR="0" lvl="0" indent="0" algn="l" defTabSz="914400" rtl="0" eaLnBrk="1" fontAlgn="auto" latinLnBrk="0" hangingPunct="1">
              <a:lnSpc>
                <a:spcPct val="110000"/>
              </a:lnSpc>
              <a:spcBef>
                <a:spcPts val="0"/>
              </a:spcBef>
              <a:spcAft>
                <a:spcPts val="1200"/>
              </a:spcAft>
              <a:buClr>
                <a:srgbClr val="00B7AA"/>
              </a:buClr>
              <a:buSzPct val="100000"/>
              <a:buFont typeface="Wingdings" panose="05000000000000000000" pitchFamily="2" charset="2"/>
              <a:buNone/>
              <a:tabLst/>
              <a:defRPr/>
            </a:pPr>
            <a:r>
              <a:rPr kumimoji="0" lang="en-US" sz="1450" b="0" i="0" u="none" strike="noStrike" kern="1200" cap="none" spc="0" normalizeH="0" baseline="0" noProof="0">
                <a:ln>
                  <a:noFill/>
                </a:ln>
                <a:solidFill>
                  <a:srgbClr val="324152"/>
                </a:solidFill>
                <a:effectLst/>
                <a:uLnTx/>
                <a:uFillTx/>
                <a:latin typeface="Arial" panose="020B0604020202020204"/>
                <a:ea typeface="+mn-ea"/>
                <a:cs typeface="+mn-cs"/>
              </a:rPr>
              <a:t>To reach those executives, it is important to be a partner with </a:t>
            </a:r>
            <a:r>
              <a:rPr kumimoji="0" lang="en-US" sz="1450" b="0"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450" b="0" i="0" u="none" strike="noStrike" kern="1200" cap="none" spc="0" normalizeH="0" baseline="0" noProof="0">
                <a:ln>
                  <a:noFill/>
                </a:ln>
                <a:solidFill>
                  <a:srgbClr val="324152"/>
                </a:solidFill>
                <a:effectLst/>
                <a:uLnTx/>
                <a:uFillTx/>
                <a:latin typeface="Arial" panose="020B0604020202020204"/>
                <a:ea typeface="+mn-ea"/>
                <a:cs typeface="+mn-cs"/>
              </a:rPr>
              <a:t> the most trusted source for information and insights. </a:t>
            </a:r>
          </a:p>
        </p:txBody>
      </p:sp>
      <p:sp>
        <p:nvSpPr>
          <p:cNvPr id="22" name="Oval 21">
            <a:extLst>
              <a:ext uri="{FF2B5EF4-FFF2-40B4-BE49-F238E27FC236}">
                <a16:creationId xmlns:a16="http://schemas.microsoft.com/office/drawing/2014/main" id="{6866EE0D-111E-A74A-4A3A-A0E045ED4FDD}"/>
              </a:ext>
            </a:extLst>
          </p:cNvPr>
          <p:cNvSpPr/>
          <p:nvPr userDrawn="1"/>
        </p:nvSpPr>
        <p:spPr>
          <a:xfrm>
            <a:off x="8276177" y="2792400"/>
            <a:ext cx="1602297" cy="16022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$1,201+</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BILLION</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Annual Spend</a:t>
            </a: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Rounded Corners 22">
            <a:extLst>
              <a:ext uri="{FF2B5EF4-FFF2-40B4-BE49-F238E27FC236}">
                <a16:creationId xmlns:a16="http://schemas.microsoft.com/office/drawing/2014/main" id="{BF269E58-3664-6344-AC10-7F7460BA4DD4}"/>
              </a:ext>
            </a:extLst>
          </p:cNvPr>
          <p:cNvSpPr/>
          <p:nvPr userDrawn="1"/>
        </p:nvSpPr>
        <p:spPr>
          <a:xfrm>
            <a:off x="8360066" y="1441626"/>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$205.3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Mental Health</a:t>
            </a:r>
          </a:p>
        </p:txBody>
      </p:sp>
      <p:sp>
        <p:nvSpPr>
          <p:cNvPr id="24" name="Rectangle: Rounded Corners 23">
            <a:extLst>
              <a:ext uri="{FF2B5EF4-FFF2-40B4-BE49-F238E27FC236}">
                <a16:creationId xmlns:a16="http://schemas.microsoft.com/office/drawing/2014/main" id="{827F7DA0-045D-BB14-18F6-96E55B3C0F2A}"/>
              </a:ext>
            </a:extLst>
          </p:cNvPr>
          <p:cNvSpPr/>
          <p:nvPr userDrawn="1"/>
        </p:nvSpPr>
        <p:spPr>
          <a:xfrm>
            <a:off x="10140629" y="2364176"/>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$123.8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Addictions Treatment</a:t>
            </a:r>
          </a:p>
        </p:txBody>
      </p:sp>
      <p:sp>
        <p:nvSpPr>
          <p:cNvPr id="25" name="Rectangle: Rounded Corners 24">
            <a:extLst>
              <a:ext uri="{FF2B5EF4-FFF2-40B4-BE49-F238E27FC236}">
                <a16:creationId xmlns:a16="http://schemas.microsoft.com/office/drawing/2014/main" id="{4B3FFAF8-C6DD-311A-1A8A-74B38DD609DA}"/>
              </a:ext>
            </a:extLst>
          </p:cNvPr>
          <p:cNvSpPr/>
          <p:nvPr userDrawn="1"/>
        </p:nvSpPr>
        <p:spPr>
          <a:xfrm>
            <a:off x="10157407" y="3954145"/>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$379.3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Social Services</a:t>
            </a:r>
          </a:p>
        </p:txBody>
      </p:sp>
      <p:sp>
        <p:nvSpPr>
          <p:cNvPr id="26" name="Rectangle: Rounded Corners 25">
            <a:extLst>
              <a:ext uri="{FF2B5EF4-FFF2-40B4-BE49-F238E27FC236}">
                <a16:creationId xmlns:a16="http://schemas.microsoft.com/office/drawing/2014/main" id="{8FAB6A06-C4D4-9DEA-D705-3551097A8E8B}"/>
              </a:ext>
            </a:extLst>
          </p:cNvPr>
          <p:cNvSpPr/>
          <p:nvPr userDrawn="1"/>
        </p:nvSpPr>
        <p:spPr>
          <a:xfrm>
            <a:off x="8360066" y="4958795"/>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$445.0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I/DD &amp; LTSS</a:t>
            </a:r>
          </a:p>
        </p:txBody>
      </p:sp>
      <p:sp>
        <p:nvSpPr>
          <p:cNvPr id="27" name="Rectangle: Rounded Corners 26">
            <a:extLst>
              <a:ext uri="{FF2B5EF4-FFF2-40B4-BE49-F238E27FC236}">
                <a16:creationId xmlns:a16="http://schemas.microsoft.com/office/drawing/2014/main" id="{AD093D18-6453-069F-53BA-3C8795A6B4D8}"/>
              </a:ext>
            </a:extLst>
          </p:cNvPr>
          <p:cNvSpPr/>
          <p:nvPr userDrawn="1"/>
        </p:nvSpPr>
        <p:spPr>
          <a:xfrm>
            <a:off x="6562725" y="3954145"/>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$33.0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Children’s Services</a:t>
            </a:r>
          </a:p>
        </p:txBody>
      </p:sp>
      <p:sp>
        <p:nvSpPr>
          <p:cNvPr id="28" name="Rectangle: Rounded Corners 27">
            <a:extLst>
              <a:ext uri="{FF2B5EF4-FFF2-40B4-BE49-F238E27FC236}">
                <a16:creationId xmlns:a16="http://schemas.microsoft.com/office/drawing/2014/main" id="{2FE354BB-85F0-0FA6-A217-3B49A7B6F611}"/>
              </a:ext>
            </a:extLst>
          </p:cNvPr>
          <p:cNvSpPr/>
          <p:nvPr userDrawn="1"/>
        </p:nvSpPr>
        <p:spPr>
          <a:xfrm>
            <a:off x="6579503" y="2273678"/>
            <a:ext cx="1434518" cy="986597"/>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$14.6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State/Federal Prison Health Care &amp; Juvenile Justice</a:t>
            </a:r>
          </a:p>
        </p:txBody>
      </p:sp>
      <p:sp>
        <p:nvSpPr>
          <p:cNvPr id="29" name="Arrow: Up 28">
            <a:extLst>
              <a:ext uri="{FF2B5EF4-FFF2-40B4-BE49-F238E27FC236}">
                <a16:creationId xmlns:a16="http://schemas.microsoft.com/office/drawing/2014/main" id="{A3C02259-9CE0-4A2D-008C-6890D8C55228}"/>
              </a:ext>
            </a:extLst>
          </p:cNvPr>
          <p:cNvSpPr/>
          <p:nvPr userDrawn="1"/>
        </p:nvSpPr>
        <p:spPr>
          <a:xfrm>
            <a:off x="8917934" y="2306191"/>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Arrow: Up 29">
            <a:extLst>
              <a:ext uri="{FF2B5EF4-FFF2-40B4-BE49-F238E27FC236}">
                <a16:creationId xmlns:a16="http://schemas.microsoft.com/office/drawing/2014/main" id="{171BF0F8-46A7-7261-3274-5CA2E7A87D36}"/>
              </a:ext>
            </a:extLst>
          </p:cNvPr>
          <p:cNvSpPr/>
          <p:nvPr userDrawn="1"/>
        </p:nvSpPr>
        <p:spPr>
          <a:xfrm rot="10800000">
            <a:off x="8917934" y="4463843"/>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Arrow: Up 30">
            <a:extLst>
              <a:ext uri="{FF2B5EF4-FFF2-40B4-BE49-F238E27FC236}">
                <a16:creationId xmlns:a16="http://schemas.microsoft.com/office/drawing/2014/main" id="{C4320B2F-04FC-583B-8654-E4B569C776FA}"/>
              </a:ext>
            </a:extLst>
          </p:cNvPr>
          <p:cNvSpPr/>
          <p:nvPr userDrawn="1"/>
        </p:nvSpPr>
        <p:spPr>
          <a:xfrm rot="2728918">
            <a:off x="9745020" y="2676879"/>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Arrow: Up 31">
            <a:extLst>
              <a:ext uri="{FF2B5EF4-FFF2-40B4-BE49-F238E27FC236}">
                <a16:creationId xmlns:a16="http://schemas.microsoft.com/office/drawing/2014/main" id="{EEBBDC1C-4786-80AC-7F4A-78829C9DF810}"/>
              </a:ext>
            </a:extLst>
          </p:cNvPr>
          <p:cNvSpPr/>
          <p:nvPr userDrawn="1"/>
        </p:nvSpPr>
        <p:spPr>
          <a:xfrm rot="18746337">
            <a:off x="8092261" y="2675116"/>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Arrow: Up 32">
            <a:extLst>
              <a:ext uri="{FF2B5EF4-FFF2-40B4-BE49-F238E27FC236}">
                <a16:creationId xmlns:a16="http://schemas.microsoft.com/office/drawing/2014/main" id="{E021B3F1-7754-B654-E669-F0F2B505712F}"/>
              </a:ext>
            </a:extLst>
          </p:cNvPr>
          <p:cNvSpPr/>
          <p:nvPr userDrawn="1"/>
        </p:nvSpPr>
        <p:spPr>
          <a:xfrm rot="13898565">
            <a:off x="8076905" y="4053822"/>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Arrow: Up 33">
            <a:extLst>
              <a:ext uri="{FF2B5EF4-FFF2-40B4-BE49-F238E27FC236}">
                <a16:creationId xmlns:a16="http://schemas.microsoft.com/office/drawing/2014/main" id="{8CBAF4EC-88B9-C96A-19E7-AE60D4A31491}"/>
              </a:ext>
            </a:extLst>
          </p:cNvPr>
          <p:cNvSpPr/>
          <p:nvPr userDrawn="1"/>
        </p:nvSpPr>
        <p:spPr>
          <a:xfrm rot="7670651">
            <a:off x="9759045" y="4054478"/>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63727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Why Partner With </a:t>
            </a: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12" name="TextBox 11">
            <a:extLst>
              <a:ext uri="{FF2B5EF4-FFF2-40B4-BE49-F238E27FC236}">
                <a16:creationId xmlns:a16="http://schemas.microsoft.com/office/drawing/2014/main" id="{BD456EC4-D438-7278-49F2-FEBAE006A3FC}"/>
              </a:ext>
            </a:extLst>
          </p:cNvPr>
          <p:cNvSpPr txBox="1"/>
          <p:nvPr userDrawn="1"/>
        </p:nvSpPr>
        <p:spPr>
          <a:xfrm>
            <a:off x="309471" y="1084790"/>
            <a:ext cx="4878349"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00B7AA"/>
              </a:buClr>
              <a:buSzPct val="100000"/>
              <a:buFont typeface="Wingdings" panose="05000000000000000000" pitchFamily="2" charset="2"/>
              <a:buNone/>
              <a:tabLst/>
              <a:defRPr/>
            </a:pPr>
            <a:r>
              <a:rPr kumimoji="0" lang="en-US" sz="1800" b="1" i="0" u="none" strike="noStrike" kern="1200" cap="none" spc="0" normalizeH="0" baseline="0" noProof="0">
                <a:ln>
                  <a:noFill/>
                </a:ln>
                <a:solidFill>
                  <a:srgbClr val="324152"/>
                </a:solidFill>
                <a:effectLst/>
                <a:uLnTx/>
                <a:uFillTx/>
                <a:latin typeface="Arial" panose="020B0604020202020204"/>
                <a:ea typeface="+mn-ea"/>
                <a:cs typeface="+mn-cs"/>
              </a:rPr>
              <a:t>For over 30 years, </a:t>
            </a:r>
            <a:r>
              <a:rPr kumimoji="0" lang="en-US" sz="1800" b="1"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800" b="1" i="0" u="none" strike="noStrike" kern="1200" cap="none" spc="0" normalizeH="0" baseline="0" noProof="0">
                <a:ln>
                  <a:noFill/>
                </a:ln>
                <a:solidFill>
                  <a:srgbClr val="324152"/>
                </a:solidFill>
                <a:effectLst/>
                <a:uLnTx/>
                <a:uFillTx/>
                <a:latin typeface="Arial" panose="020B0604020202020204"/>
                <a:ea typeface="+mn-ea"/>
                <a:cs typeface="+mn-cs"/>
              </a:rPr>
              <a:t>has helped executives work smarter and faster by providing clarity on the field’s most pressing issues combined with strategies and tactics to achieve success.</a:t>
            </a:r>
          </a:p>
          <a:p>
            <a:pPr marL="0" marR="0" lvl="0" indent="0" algn="l" defTabSz="914400" rtl="0" eaLnBrk="1" fontAlgn="auto" latinLnBrk="0" hangingPunct="1">
              <a:lnSpc>
                <a:spcPct val="100000"/>
              </a:lnSpc>
              <a:spcBef>
                <a:spcPts val="0"/>
              </a:spcBef>
              <a:spcAft>
                <a:spcPts val="1200"/>
              </a:spcAft>
              <a:buClr>
                <a:srgbClr val="00B7AA"/>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Organizations are facing unprecedented challenges — new competition, new technology, new service delivery models, and more. To meet these challenges, executive teams need strategies for success — strategies built on enhanced processes, expanded technological functionality, and new leadership team competencies. </a:t>
            </a:r>
          </a:p>
          <a:p>
            <a:pPr marL="0" marR="0" lvl="0" indent="0" algn="l" defTabSz="914400" rtl="0" eaLnBrk="1" fontAlgn="auto" latinLnBrk="0" hangingPunct="1">
              <a:lnSpc>
                <a:spcPct val="100000"/>
              </a:lnSpc>
              <a:spcBef>
                <a:spcPts val="0"/>
              </a:spcBef>
              <a:spcAft>
                <a:spcPts val="1200"/>
              </a:spcAft>
              <a:buClr>
                <a:srgbClr val="00B7AA"/>
              </a:buClr>
              <a:buSzPct val="100000"/>
              <a:buFont typeface="Wingdings" panose="05000000000000000000" pitchFamily="2" charset="2"/>
              <a:buNone/>
              <a:tabLst/>
              <a:defRPr/>
            </a:pPr>
            <a:r>
              <a:rPr kumimoji="0" lang="en-US" sz="1400" b="0"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partners with executive teams of 3,500+ organizations spanning the health and human service ecosystem to understand the challenges ahead, and to find strategic solutions to tough problems. </a:t>
            </a:r>
          </a:p>
          <a:p>
            <a:pPr marL="0" marR="0" lvl="0" indent="0" algn="l" defTabSz="914400" rtl="0" eaLnBrk="1" fontAlgn="auto" latinLnBrk="0" hangingPunct="1">
              <a:lnSpc>
                <a:spcPct val="100000"/>
              </a:lnSpc>
              <a:spcBef>
                <a:spcPts val="0"/>
              </a:spcBef>
              <a:spcAft>
                <a:spcPts val="1200"/>
              </a:spcAft>
              <a:buClr>
                <a:srgbClr val="00B7AA"/>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To reach those executives, it is important to be a partner with </a:t>
            </a:r>
            <a:r>
              <a:rPr kumimoji="0" lang="en-US" sz="1400" b="0"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 the most trusted source for information and insights. </a:t>
            </a:r>
          </a:p>
        </p:txBody>
      </p:sp>
      <p:sp>
        <p:nvSpPr>
          <p:cNvPr id="2" name="Rectangle: Rounded Corners 1">
            <a:extLst>
              <a:ext uri="{FF2B5EF4-FFF2-40B4-BE49-F238E27FC236}">
                <a16:creationId xmlns:a16="http://schemas.microsoft.com/office/drawing/2014/main" id="{A57B4827-876E-AF0B-B70F-B627C3579D5F}"/>
              </a:ext>
            </a:extLst>
          </p:cNvPr>
          <p:cNvSpPr/>
          <p:nvPr userDrawn="1"/>
        </p:nvSpPr>
        <p:spPr>
          <a:xfrm>
            <a:off x="5594169" y="2981885"/>
            <a:ext cx="6221360" cy="1014984"/>
          </a:xfrm>
          <a:prstGeom prst="roundRect">
            <a:avLst>
              <a:gd name="adj" fmla="val 771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Increased Market &amp; Brand Awareness</a:t>
            </a:r>
          </a:p>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Drive brand awareness and be “top of mind” among C-level executives through year-long advertising opportunities across our digital platforms and executive institutes.</a:t>
            </a:r>
          </a:p>
        </p:txBody>
      </p:sp>
      <p:pic>
        <p:nvPicPr>
          <p:cNvPr id="3" name="Graphic 2" descr="Megaphone with solid fill">
            <a:extLst>
              <a:ext uri="{FF2B5EF4-FFF2-40B4-BE49-F238E27FC236}">
                <a16:creationId xmlns:a16="http://schemas.microsoft.com/office/drawing/2014/main" id="{0D99E656-DD19-41BB-D0C5-4CB33B76E76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722161" y="3143640"/>
            <a:ext cx="680680" cy="680680"/>
          </a:xfrm>
          <a:prstGeom prst="rect">
            <a:avLst/>
          </a:prstGeom>
        </p:spPr>
      </p:pic>
      <p:sp>
        <p:nvSpPr>
          <p:cNvPr id="5" name="Rectangle: Rounded Corners 4">
            <a:extLst>
              <a:ext uri="{FF2B5EF4-FFF2-40B4-BE49-F238E27FC236}">
                <a16:creationId xmlns:a16="http://schemas.microsoft.com/office/drawing/2014/main" id="{09E26851-1A30-A35D-8DBA-FB373D62F129}"/>
              </a:ext>
            </a:extLst>
          </p:cNvPr>
          <p:cNvSpPr/>
          <p:nvPr userDrawn="1"/>
        </p:nvSpPr>
        <p:spPr>
          <a:xfrm>
            <a:off x="5594168" y="5005164"/>
            <a:ext cx="6221360" cy="1012248"/>
          </a:xfrm>
          <a:prstGeom prst="roundRect">
            <a:avLst>
              <a:gd name="adj" fmla="val 771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Direct Executive Access Through </a:t>
            </a:r>
            <a:r>
              <a:rPr kumimoji="0" lang="en-US" sz="1400" b="1" i="1" u="none" strike="noStrike" kern="1200" cap="none" spc="0" normalizeH="0" baseline="0" noProof="0">
                <a:ln>
                  <a:noFill/>
                </a:ln>
                <a:solidFill>
                  <a:prstClr val="white"/>
                </a:solidFill>
                <a:effectLst/>
                <a:uLnTx/>
                <a:uFillTx/>
                <a:latin typeface="Arial" panose="020B0604020202020204"/>
                <a:ea typeface="+mn-ea"/>
                <a:cs typeface="+mn-cs"/>
              </a:rPr>
              <a:t>OPEN MINDS</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Connect with </a:t>
            </a:r>
            <a:r>
              <a:rPr kumimoji="0" lang="en-US" sz="1100" b="0"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established membership network through in-person executive education opportunities and digital marketing channels including </a:t>
            </a:r>
            <a:r>
              <a:rPr kumimoji="0" lang="en-US" sz="1100" b="0" i="0" u="none" strike="noStrike" kern="1200" cap="none" spc="0" normalizeH="0" baseline="0" noProof="0" err="1">
                <a:ln>
                  <a:noFill/>
                </a:ln>
                <a:solidFill>
                  <a:prstClr val="white"/>
                </a:solidFill>
                <a:effectLst/>
                <a:uLnTx/>
                <a:uFillTx/>
                <a:latin typeface="Arial" panose="020B0604020202020204"/>
                <a:ea typeface="+mn-ea"/>
                <a:cs typeface="+mn-cs"/>
              </a:rPr>
              <a:t>ePublications</a:t>
            </a: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 online communities, the VIP networking group, and more.</a:t>
            </a:r>
            <a:endParaRPr kumimoji="0" lang="en-US" sz="1100" b="0" i="0" u="none" strike="noStrike" kern="1200" cap="none" spc="0" normalizeH="0" baseline="0" noProof="0">
              <a:ln>
                <a:noFill/>
              </a:ln>
              <a:solidFill>
                <a:srgbClr val="F79551"/>
              </a:solidFill>
              <a:effectLst/>
              <a:uLnTx/>
              <a:uFillTx/>
              <a:latin typeface="Arial" panose="020B0604020202020204"/>
              <a:ea typeface="+mn-ea"/>
              <a:cs typeface="+mn-cs"/>
            </a:endParaRPr>
          </a:p>
        </p:txBody>
      </p:sp>
      <p:pic>
        <p:nvPicPr>
          <p:cNvPr id="8" name="Graphic 7" descr="Key with solid fill">
            <a:extLst>
              <a:ext uri="{FF2B5EF4-FFF2-40B4-BE49-F238E27FC236}">
                <a16:creationId xmlns:a16="http://schemas.microsoft.com/office/drawing/2014/main" id="{5A9A5D10-9F5E-29BD-02FF-9F7383062E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520260">
            <a:off x="5726782" y="5160990"/>
            <a:ext cx="671435" cy="671435"/>
          </a:xfrm>
          <a:prstGeom prst="rect">
            <a:avLst/>
          </a:prstGeom>
        </p:spPr>
      </p:pic>
      <p:sp>
        <p:nvSpPr>
          <p:cNvPr id="9" name="Rectangle: Rounded Corners 8">
            <a:extLst>
              <a:ext uri="{FF2B5EF4-FFF2-40B4-BE49-F238E27FC236}">
                <a16:creationId xmlns:a16="http://schemas.microsoft.com/office/drawing/2014/main" id="{03DC11C5-DC43-5B60-EC12-E196C63599D6}"/>
              </a:ext>
            </a:extLst>
          </p:cNvPr>
          <p:cNvSpPr/>
          <p:nvPr userDrawn="1"/>
        </p:nvSpPr>
        <p:spPr>
          <a:xfrm>
            <a:off x="5594169" y="4103758"/>
            <a:ext cx="6221360" cy="794516"/>
          </a:xfrm>
          <a:prstGeom prst="roundRect">
            <a:avLst>
              <a:gd name="adj" fmla="val 77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Increased Qualified Leads </a:t>
            </a:r>
          </a:p>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Generate quality leads through our marketing and communications platforms, and executive institutes.</a:t>
            </a:r>
          </a:p>
        </p:txBody>
      </p:sp>
      <p:pic>
        <p:nvPicPr>
          <p:cNvPr id="10" name="Graphic 9" descr="Exponential Graph with solid fill">
            <a:extLst>
              <a:ext uri="{FF2B5EF4-FFF2-40B4-BE49-F238E27FC236}">
                <a16:creationId xmlns:a16="http://schemas.microsoft.com/office/drawing/2014/main" id="{ADAB956C-9B0C-FADF-D4F3-7634101DC9F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42084" y="4180599"/>
            <a:ext cx="640833" cy="640833"/>
          </a:xfrm>
          <a:prstGeom prst="rect">
            <a:avLst/>
          </a:prstGeom>
        </p:spPr>
      </p:pic>
      <p:sp>
        <p:nvSpPr>
          <p:cNvPr id="11" name="Rectangle: Rounded Corners 10">
            <a:extLst>
              <a:ext uri="{FF2B5EF4-FFF2-40B4-BE49-F238E27FC236}">
                <a16:creationId xmlns:a16="http://schemas.microsoft.com/office/drawing/2014/main" id="{AAD39D3D-A176-9929-75E7-D8527F5A0946}"/>
              </a:ext>
            </a:extLst>
          </p:cNvPr>
          <p:cNvSpPr/>
          <p:nvPr userDrawn="1"/>
        </p:nvSpPr>
        <p:spPr>
          <a:xfrm>
            <a:off x="5594169" y="1176289"/>
            <a:ext cx="6221360" cy="795528"/>
          </a:xfrm>
          <a:prstGeom prst="roundRect">
            <a:avLst>
              <a:gd name="adj" fmla="val 771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1"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Arial" panose="020B0604020202020204"/>
                <a:ea typeface="+mn-ea"/>
                <a:cs typeface="+mn-cs"/>
              </a:rPr>
              <a:t>OPEN MINDS Circle </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Industry Leading Market Intelligence</a:t>
            </a:r>
          </a:p>
          <a:p>
            <a:pPr marL="82296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Give your team the insights and blueprint they need to sell and market effectively.</a:t>
            </a:r>
          </a:p>
        </p:txBody>
      </p:sp>
      <p:pic>
        <p:nvPicPr>
          <p:cNvPr id="13" name="Graphic 12" descr="Newspaper with solid fill">
            <a:extLst>
              <a:ext uri="{FF2B5EF4-FFF2-40B4-BE49-F238E27FC236}">
                <a16:creationId xmlns:a16="http://schemas.microsoft.com/office/drawing/2014/main" id="{E7793839-7C57-BC4F-D91A-6532E29D079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68097" y="1176289"/>
            <a:ext cx="796290" cy="796290"/>
          </a:xfrm>
          <a:prstGeom prst="rect">
            <a:avLst/>
          </a:prstGeom>
        </p:spPr>
      </p:pic>
      <p:sp>
        <p:nvSpPr>
          <p:cNvPr id="14" name="Rectangle: Rounded Corners 13">
            <a:extLst>
              <a:ext uri="{FF2B5EF4-FFF2-40B4-BE49-F238E27FC236}">
                <a16:creationId xmlns:a16="http://schemas.microsoft.com/office/drawing/2014/main" id="{9F18BD5F-6684-B749-E94B-D13DF6946EB3}"/>
              </a:ext>
            </a:extLst>
          </p:cNvPr>
          <p:cNvSpPr/>
          <p:nvPr userDrawn="1"/>
        </p:nvSpPr>
        <p:spPr>
          <a:xfrm>
            <a:off x="5594168" y="2079468"/>
            <a:ext cx="6221361" cy="795528"/>
          </a:xfrm>
          <a:prstGeom prst="roundRect">
            <a:avLst>
              <a:gd name="adj" fmla="val 7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Our Team Of 200+ Industry Experts &amp; Subject Matter Experts </a:t>
            </a:r>
          </a:p>
          <a:p>
            <a:pPr marL="82296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Lean on our team of executives with in-the-field experience to translate market insights into successful strategies.</a:t>
            </a:r>
          </a:p>
        </p:txBody>
      </p:sp>
      <p:pic>
        <p:nvPicPr>
          <p:cNvPr id="15" name="Graphic 14" descr="Person with idea with solid fill">
            <a:extLst>
              <a:ext uri="{FF2B5EF4-FFF2-40B4-BE49-F238E27FC236}">
                <a16:creationId xmlns:a16="http://schemas.microsoft.com/office/drawing/2014/main" id="{1E80D7C3-4CA7-C84E-4933-0600D2E271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9643" y="2134359"/>
            <a:ext cx="673198" cy="673198"/>
          </a:xfrm>
          <a:prstGeom prst="rect">
            <a:avLst/>
          </a:prstGeom>
        </p:spPr>
      </p:pic>
    </p:spTree>
    <p:extLst>
      <p:ext uri="{BB962C8B-B14F-4D97-AF65-F5344CB8AC3E}">
        <p14:creationId xmlns:p14="http://schemas.microsoft.com/office/powerpoint/2010/main" val="405478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1864827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7768B2D6-684B-3657-D997-8287F918B700}"/>
              </a:ext>
            </a:extLst>
          </p:cNvPr>
          <p:cNvSpPr/>
          <p:nvPr userDrawn="1"/>
        </p:nvSpPr>
        <p:spPr>
          <a:xfrm>
            <a:off x="5867401" y="-1"/>
            <a:ext cx="6324600"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8015989-4870-34A4-61BC-52AC7FB11280}"/>
              </a:ext>
            </a:extLst>
          </p:cNvPr>
          <p:cNvSpPr/>
          <p:nvPr userDrawn="1"/>
        </p:nvSpPr>
        <p:spPr>
          <a:xfrm rot="5400000">
            <a:off x="269999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6BBC76F-6FEC-1D6C-7BA4-DC2560336984}"/>
              </a:ext>
            </a:extLst>
          </p:cNvPr>
          <p:cNvSpPr txBox="1">
            <a:spLocks/>
          </p:cNvSpPr>
          <p:nvPr userDrawn="1"/>
        </p:nvSpPr>
        <p:spPr>
          <a:xfrm>
            <a:off x="561424" y="536798"/>
            <a:ext cx="5928829" cy="819997"/>
          </a:xfrm>
          <a:prstGeom prst="rect">
            <a:avLst/>
          </a:prstGeom>
        </p:spPr>
        <p:txBody>
          <a:bodyPr vert="horz" lIns="91440" tIns="45720" rIns="91440" bIns="45720" rtlCol="0" anchor="t">
            <a:noAutofit/>
          </a:bodyPr>
          <a:lstStyle>
            <a:lvl1pPr algn="l" defTabSz="914400" rtl="0" eaLnBrk="1" latinLnBrk="0" hangingPunct="1">
              <a:lnSpc>
                <a:spcPct val="114000"/>
              </a:lnSpc>
              <a:spcBef>
                <a:spcPct val="0"/>
              </a:spcBef>
              <a:buNone/>
              <a:defRPr sz="2400" b="1" kern="1200" spc="-50" baseline="0">
                <a:solidFill>
                  <a:schemeClr val="tx2"/>
                </a:solidFill>
                <a:latin typeface="+mj-lt"/>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kumimoji="0" lang="en-US" sz="2800" b="1" i="0" u="none" strike="noStrike" kern="1200" cap="none" spc="-50" normalizeH="0" baseline="0" noProof="0">
                <a:ln>
                  <a:noFill/>
                </a:ln>
                <a:solidFill>
                  <a:srgbClr val="324152"/>
                </a:solidFill>
                <a:effectLst/>
                <a:uLnTx/>
                <a:uFillTx/>
                <a:latin typeface="Arial" panose="020B0604020202020204"/>
                <a:ea typeface="+mj-ea"/>
                <a:cs typeface="+mj-cs"/>
              </a:rPr>
              <a:t>The Core Of </a:t>
            </a:r>
            <a:r>
              <a:rPr kumimoji="0" lang="en-US" sz="2800" b="1" i="1" u="none" strike="noStrike" kern="1200" cap="none" spc="-50" normalizeH="0" baseline="0" noProof="0">
                <a:ln>
                  <a:noFill/>
                </a:ln>
                <a:solidFill>
                  <a:srgbClr val="324152"/>
                </a:solidFill>
                <a:effectLst/>
                <a:uLnTx/>
                <a:uFillTx/>
                <a:latin typeface="Arial" panose="020B0604020202020204"/>
                <a:ea typeface="+mj-ea"/>
                <a:cs typeface="+mj-cs"/>
              </a:rPr>
              <a:t>OPEN MINDS </a:t>
            </a:r>
            <a:r>
              <a:rPr kumimoji="0" lang="en-US" sz="2000" b="1" i="0" u="none" strike="noStrike" kern="1200" cap="none" spc="-50" normalizeH="0" baseline="0" noProof="0">
                <a:ln>
                  <a:noFill/>
                </a:ln>
                <a:solidFill>
                  <a:srgbClr val="324152"/>
                </a:solidFill>
                <a:effectLst/>
                <a:uLnTx/>
                <a:uFillTx/>
                <a:latin typeface="Arial" panose="020B0604020202020204"/>
                <a:ea typeface="+mj-ea"/>
                <a:cs typeface="+mj-cs"/>
              </a:rPr>
              <a:t> </a:t>
            </a:r>
          </a:p>
          <a:p>
            <a:pPr marL="0" marR="0" lvl="0" indent="0" algn="l" defTabSz="914400" rtl="0" eaLnBrk="1" fontAlgn="auto" latinLnBrk="0" hangingPunct="1">
              <a:lnSpc>
                <a:spcPct val="114000"/>
              </a:lnSpc>
              <a:spcBef>
                <a:spcPct val="0"/>
              </a:spcBef>
              <a:spcAft>
                <a:spcPts val="0"/>
              </a:spcAft>
              <a:buClrTx/>
              <a:buSzTx/>
              <a:buFontTx/>
              <a:buNone/>
              <a:tabLst/>
              <a:defRPr/>
            </a:pPr>
            <a:r>
              <a:rPr kumimoji="0" lang="en-US" sz="1600" b="1" i="1" u="none" strike="noStrike" kern="1200" cap="none" spc="-50" normalizeH="0" baseline="0" noProof="0">
                <a:ln>
                  <a:noFill/>
                </a:ln>
                <a:solidFill>
                  <a:schemeClr val="accent1"/>
                </a:solidFill>
                <a:effectLst/>
                <a:uLnTx/>
                <a:uFillTx/>
                <a:latin typeface="Arial" panose="020B0604020202020204"/>
                <a:ea typeface="+mj-ea"/>
                <a:cs typeface="+mj-cs"/>
              </a:rPr>
              <a:t>OPEN MINDS Circle </a:t>
            </a:r>
            <a:r>
              <a:rPr kumimoji="0" lang="en-US" sz="1600" b="1" i="0" u="none" strike="noStrike" kern="1200" cap="none" spc="-50" normalizeH="0" baseline="0" noProof="0">
                <a:ln>
                  <a:noFill/>
                </a:ln>
                <a:solidFill>
                  <a:schemeClr val="accent1"/>
                </a:solidFill>
                <a:effectLst/>
                <a:uLnTx/>
                <a:uFillTx/>
                <a:latin typeface="Arial" panose="020B0604020202020204"/>
                <a:ea typeface="+mj-ea"/>
                <a:cs typeface="+mj-cs"/>
              </a:rPr>
              <a:t>Market Intelligence Service</a:t>
            </a:r>
          </a:p>
        </p:txBody>
      </p:sp>
      <p:sp>
        <p:nvSpPr>
          <p:cNvPr id="4" name="Text Placeholder 2">
            <a:extLst>
              <a:ext uri="{FF2B5EF4-FFF2-40B4-BE49-F238E27FC236}">
                <a16:creationId xmlns:a16="http://schemas.microsoft.com/office/drawing/2014/main" id="{AED23D8A-FDE7-53B0-273B-5CA15B90F841}"/>
              </a:ext>
            </a:extLst>
          </p:cNvPr>
          <p:cNvSpPr txBox="1">
            <a:spLocks/>
          </p:cNvSpPr>
          <p:nvPr userDrawn="1"/>
        </p:nvSpPr>
        <p:spPr>
          <a:xfrm>
            <a:off x="561677" y="1575535"/>
            <a:ext cx="4272441" cy="4634279"/>
          </a:xfrm>
        </p:spPr>
        <p:txBody>
          <a:bodyPr/>
          <a:lstStyle>
            <a:lvl1pPr marL="228600" marR="0" indent="-22860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Char char="§"/>
              <a:tabLst/>
              <a:defRPr lang="en-US" sz="2400" kern="1200" noProof="0" dirty="0" smtClean="0">
                <a:solidFill>
                  <a:schemeClr val="tx1"/>
                </a:solidFill>
                <a:latin typeface="+mn-lt"/>
                <a:ea typeface="+mn-ea"/>
                <a:cs typeface="+mn-cs"/>
              </a:defRPr>
            </a:lvl1pPr>
            <a:lvl2pPr marL="384048" marR="0" indent="-182880" algn="l" defTabSz="914400" rtl="0" eaLnBrk="1" fontAlgn="auto" latinLnBrk="0" hangingPunct="1">
              <a:lnSpc>
                <a:spcPct val="100000"/>
              </a:lnSpc>
              <a:spcBef>
                <a:spcPts val="600"/>
              </a:spcBef>
              <a:spcAft>
                <a:spcPts val="0"/>
              </a:spcAft>
              <a:buClr>
                <a:srgbClr val="00B7AA"/>
              </a:buClr>
              <a:buSzTx/>
              <a:buFont typeface="Arial" panose="020B0604020202020204" pitchFamily="34" charset="0"/>
              <a:buChar char="•"/>
              <a:tabLst/>
              <a:defRPr lang="en-US" sz="2000" kern="1200" noProof="0" dirty="0" smtClean="0">
                <a:solidFill>
                  <a:schemeClr val="tx1"/>
                </a:solidFill>
                <a:latin typeface="+mn-lt"/>
                <a:ea typeface="+mn-ea"/>
                <a:cs typeface="+mn-cs"/>
              </a:defRPr>
            </a:lvl2pPr>
            <a:lvl3pPr marL="56692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600" kern="1200" noProof="0" dirty="0" smtClean="0">
                <a:solidFill>
                  <a:schemeClr val="tx1"/>
                </a:solidFill>
                <a:latin typeface="+mn-lt"/>
                <a:ea typeface="+mn-ea"/>
                <a:cs typeface="+mn-cs"/>
              </a:defRPr>
            </a:lvl3pPr>
            <a:lvl4pPr marL="74980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400" kern="1200" noProof="0" dirty="0" smtClean="0">
                <a:solidFill>
                  <a:schemeClr val="tx1"/>
                </a:solidFill>
                <a:latin typeface="+mn-lt"/>
                <a:ea typeface="+mn-ea"/>
                <a:cs typeface="+mn-cs"/>
              </a:defRPr>
            </a:lvl4pPr>
            <a:lvl5pPr marL="93268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200" kern="1200" noProof="0" dirty="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00B7AA"/>
              </a:buClr>
              <a:buSzPct val="100000"/>
              <a:buFont typeface="Wingdings" panose="05000000000000000000" pitchFamily="2" charset="2"/>
              <a:buNone/>
              <a:tabLst/>
              <a:defRPr/>
            </a:pPr>
            <a:r>
              <a:rPr kumimoji="0" lang="en-US" sz="1600" b="1"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600" b="1" i="0" u="none" strike="noStrike" kern="1200" cap="none" spc="0" normalizeH="0" baseline="0" noProof="0">
                <a:ln>
                  <a:noFill/>
                </a:ln>
                <a:solidFill>
                  <a:srgbClr val="324152"/>
                </a:solidFill>
                <a:effectLst/>
                <a:uLnTx/>
                <a:uFillTx/>
                <a:latin typeface="Arial" panose="020B0604020202020204"/>
                <a:ea typeface="+mn-ea"/>
                <a:cs typeface="+mn-cs"/>
              </a:rPr>
              <a:t>is the trusted source of market and management information for executives of organizations serving consumers with chronic conditions and complex support needs — a $1,201 billion market.</a:t>
            </a:r>
          </a:p>
          <a:p>
            <a:pPr marL="0" marR="0" lvl="0" indent="0" algn="l" defTabSz="914400" rtl="0" eaLnBrk="1" fontAlgn="auto" latinLnBrk="0" hangingPunct="1">
              <a:lnSpc>
                <a:spcPct val="100000"/>
              </a:lnSpc>
              <a:spcBef>
                <a:spcPts val="600"/>
              </a:spcBef>
              <a:spcAft>
                <a:spcPts val="600"/>
              </a:spcAft>
              <a:buClr>
                <a:srgbClr val="00B7AA"/>
              </a:buClr>
              <a:buSzPct val="100000"/>
              <a:buFont typeface="Wingdings" panose="05000000000000000000" pitchFamily="2" charset="2"/>
              <a:buNone/>
              <a:tabLst/>
              <a:defRPr/>
            </a:pPr>
            <a:r>
              <a:rPr kumimoji="0" lang="en-US" sz="1600" b="0" i="0" u="none" strike="noStrike" kern="1200" cap="none" spc="0" normalizeH="0" baseline="0" noProof="0">
                <a:ln>
                  <a:noFill/>
                </a:ln>
                <a:solidFill>
                  <a:srgbClr val="324152"/>
                </a:solidFill>
                <a:effectLst/>
                <a:uLnTx/>
                <a:uFillTx/>
                <a:latin typeface="Arial" panose="020B0604020202020204"/>
                <a:ea typeface="+mn-ea"/>
                <a:cs typeface="+mn-cs"/>
              </a:rPr>
              <a:t>Our syndicated market information service —one fee for organization-wide all-employee access — reaches thought leaders throughout the field.</a:t>
            </a:r>
          </a:p>
        </p:txBody>
      </p:sp>
      <p:sp>
        <p:nvSpPr>
          <p:cNvPr id="5" name="Isosceles Triangle 4">
            <a:extLst>
              <a:ext uri="{FF2B5EF4-FFF2-40B4-BE49-F238E27FC236}">
                <a16:creationId xmlns:a16="http://schemas.microsoft.com/office/drawing/2014/main" id="{8DCD7FFA-36A8-B554-B184-18D5ADB3ED2A}"/>
              </a:ext>
            </a:extLst>
          </p:cNvPr>
          <p:cNvSpPr/>
          <p:nvPr userDrawn="1"/>
        </p:nvSpPr>
        <p:spPr>
          <a:xfrm rot="10800000">
            <a:off x="10072011" y="2179503"/>
            <a:ext cx="257175" cy="2836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Isosceles Triangle 5">
            <a:extLst>
              <a:ext uri="{FF2B5EF4-FFF2-40B4-BE49-F238E27FC236}">
                <a16:creationId xmlns:a16="http://schemas.microsoft.com/office/drawing/2014/main" id="{8E0DB6C1-9816-A229-5D6C-26CDCE08441E}"/>
              </a:ext>
            </a:extLst>
          </p:cNvPr>
          <p:cNvSpPr/>
          <p:nvPr userDrawn="1"/>
        </p:nvSpPr>
        <p:spPr>
          <a:xfrm rot="10800000">
            <a:off x="8579191" y="3297955"/>
            <a:ext cx="257175" cy="2836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0">
            <a:extLst>
              <a:ext uri="{FF2B5EF4-FFF2-40B4-BE49-F238E27FC236}">
                <a16:creationId xmlns:a16="http://schemas.microsoft.com/office/drawing/2014/main" id="{8E7D3386-1583-725E-B81D-5A9AE24EC36F}"/>
              </a:ext>
            </a:extLst>
          </p:cNvPr>
          <p:cNvSpPr/>
          <p:nvPr userDrawn="1"/>
        </p:nvSpPr>
        <p:spPr>
          <a:xfrm rot="10800000">
            <a:off x="10777347" y="4338597"/>
            <a:ext cx="257175" cy="2836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FCC3DDF8-6A6F-1687-67AC-A28D0D816C6A}"/>
              </a:ext>
            </a:extLst>
          </p:cNvPr>
          <p:cNvSpPr/>
          <p:nvPr userDrawn="1"/>
        </p:nvSpPr>
        <p:spPr>
          <a:xfrm>
            <a:off x="6531339" y="672248"/>
            <a:ext cx="5034116" cy="50341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AD7BA261-A0CB-6E25-531D-BB91CB389934}"/>
              </a:ext>
            </a:extLst>
          </p:cNvPr>
          <p:cNvCxnSpPr/>
          <p:nvPr userDrawn="1"/>
        </p:nvCxnSpPr>
        <p:spPr>
          <a:xfrm>
            <a:off x="9047400" y="575476"/>
            <a:ext cx="0" cy="523296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1D38ABE-B947-1AFE-3FAB-ACBC350152EE}"/>
              </a:ext>
            </a:extLst>
          </p:cNvPr>
          <p:cNvCxnSpPr/>
          <p:nvPr userDrawn="1"/>
        </p:nvCxnSpPr>
        <p:spPr>
          <a:xfrm>
            <a:off x="6206874" y="3129405"/>
            <a:ext cx="553556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C2AF08D-A2D2-EDD5-F9BE-B2392F54CA70}"/>
              </a:ext>
            </a:extLst>
          </p:cNvPr>
          <p:cNvSpPr/>
          <p:nvPr userDrawn="1"/>
        </p:nvSpPr>
        <p:spPr>
          <a:xfrm>
            <a:off x="8153440" y="2230070"/>
            <a:ext cx="1787920" cy="17879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34C1133A-C622-ED72-1E14-D036F4631A7A}"/>
              </a:ext>
            </a:extLst>
          </p:cNvPr>
          <p:cNvSpPr/>
          <p:nvPr userDrawn="1"/>
        </p:nvSpPr>
        <p:spPr>
          <a:xfrm>
            <a:off x="8229640" y="2306270"/>
            <a:ext cx="1635520" cy="1635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E7126164-6A49-E8B3-53A0-AC3B7DC40FB8}"/>
              </a:ext>
            </a:extLst>
          </p:cNvPr>
          <p:cNvSpPr txBox="1"/>
          <p:nvPr userDrawn="1"/>
        </p:nvSpPr>
        <p:spPr>
          <a:xfrm>
            <a:off x="7150889" y="1518671"/>
            <a:ext cx="172500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Strategic Analysis &amp; Advice To Empower Decision-Making</a:t>
            </a:r>
          </a:p>
        </p:txBody>
      </p:sp>
      <p:sp>
        <p:nvSpPr>
          <p:cNvPr id="18" name="TextBox 17">
            <a:extLst>
              <a:ext uri="{FF2B5EF4-FFF2-40B4-BE49-F238E27FC236}">
                <a16:creationId xmlns:a16="http://schemas.microsoft.com/office/drawing/2014/main" id="{DB12336A-1A80-1FA3-D77C-7E932AAE627D}"/>
              </a:ext>
            </a:extLst>
          </p:cNvPr>
          <p:cNvSpPr txBox="1"/>
          <p:nvPr userDrawn="1"/>
        </p:nvSpPr>
        <p:spPr>
          <a:xfrm>
            <a:off x="9226314" y="1518671"/>
            <a:ext cx="1725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Strategic Insights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To Shape Your Strategy</a:t>
            </a:r>
          </a:p>
        </p:txBody>
      </p:sp>
      <p:sp>
        <p:nvSpPr>
          <p:cNvPr id="19" name="TextBox 18">
            <a:extLst>
              <a:ext uri="{FF2B5EF4-FFF2-40B4-BE49-F238E27FC236}">
                <a16:creationId xmlns:a16="http://schemas.microsoft.com/office/drawing/2014/main" id="{B9183A3A-DB39-5921-88D2-B698E2563025}"/>
              </a:ext>
            </a:extLst>
          </p:cNvPr>
          <p:cNvSpPr txBox="1"/>
          <p:nvPr userDrawn="1"/>
        </p:nvSpPr>
        <p:spPr>
          <a:xfrm>
            <a:off x="7150889" y="4066376"/>
            <a:ext cx="172500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Management Best Practices To Grow Team Competencies</a:t>
            </a:r>
          </a:p>
        </p:txBody>
      </p:sp>
      <p:sp>
        <p:nvSpPr>
          <p:cNvPr id="20" name="TextBox 19">
            <a:extLst>
              <a:ext uri="{FF2B5EF4-FFF2-40B4-BE49-F238E27FC236}">
                <a16:creationId xmlns:a16="http://schemas.microsoft.com/office/drawing/2014/main" id="{5ED9F87B-2014-1AAD-8CA1-A45E2AF62CBB}"/>
              </a:ext>
            </a:extLst>
          </p:cNvPr>
          <p:cNvSpPr txBox="1"/>
          <p:nvPr userDrawn="1"/>
        </p:nvSpPr>
        <p:spPr>
          <a:xfrm>
            <a:off x="9226314" y="4066376"/>
            <a:ext cx="18302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Market Intelligence </a:t>
            </a:r>
            <a:b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To Track Development </a:t>
            </a:r>
            <a:b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&amp; Data Points</a:t>
            </a:r>
          </a:p>
        </p:txBody>
      </p:sp>
      <p:sp>
        <p:nvSpPr>
          <p:cNvPr id="21" name="TextBox 20">
            <a:extLst>
              <a:ext uri="{FF2B5EF4-FFF2-40B4-BE49-F238E27FC236}">
                <a16:creationId xmlns:a16="http://schemas.microsoft.com/office/drawing/2014/main" id="{8E38F06C-B452-8F1B-8F1C-C8DFDF8A5B84}"/>
              </a:ext>
            </a:extLst>
          </p:cNvPr>
          <p:cNvSpPr txBox="1"/>
          <p:nvPr userDrawn="1"/>
        </p:nvSpPr>
        <p:spPr>
          <a:xfrm>
            <a:off x="8184898" y="2728516"/>
            <a:ext cx="17250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324152"/>
                </a:solidFill>
                <a:effectLst/>
                <a:uLnTx/>
                <a:uFillTx/>
                <a:latin typeface="Arial" panose="020B0604020202020204"/>
                <a:ea typeface="+mn-ea"/>
                <a:cs typeface="+mn-cs"/>
              </a:rPr>
              <a:t>OPEN MINDS Circle </a:t>
            </a:r>
            <a:r>
              <a:rPr kumimoji="0" lang="en-US" sz="1600" b="1" i="0" u="none" strike="noStrike" kern="1200" cap="none" spc="0" normalizeH="0" baseline="0" noProof="0">
                <a:ln>
                  <a:noFill/>
                </a:ln>
                <a:solidFill>
                  <a:srgbClr val="324152"/>
                </a:solidFill>
                <a:effectLst/>
                <a:uLnTx/>
                <a:uFillTx/>
                <a:latin typeface="Arial" panose="020B0604020202020204"/>
                <a:ea typeface="+mn-ea"/>
                <a:cs typeface="+mn-cs"/>
              </a:rPr>
              <a:t>Membership</a:t>
            </a:r>
            <a:endParaRPr kumimoji="0" lang="en-US" sz="1600" b="0" i="0" u="none" strike="noStrike" kern="1200" cap="none" spc="0" normalizeH="0" baseline="0" noProof="0">
              <a:ln>
                <a:noFill/>
              </a:ln>
              <a:solidFill>
                <a:srgbClr val="324152"/>
              </a:solidFill>
              <a:effectLst/>
              <a:uLnTx/>
              <a:uFillTx/>
              <a:latin typeface="Arial" panose="020B0604020202020204"/>
              <a:ea typeface="+mn-ea"/>
              <a:cs typeface="+mn-cs"/>
            </a:endParaRPr>
          </a:p>
        </p:txBody>
      </p:sp>
      <p:pic>
        <p:nvPicPr>
          <p:cNvPr id="22" name="Graphic 21" descr="Lightbulb with solid fill">
            <a:extLst>
              <a:ext uri="{FF2B5EF4-FFF2-40B4-BE49-F238E27FC236}">
                <a16:creationId xmlns:a16="http://schemas.microsoft.com/office/drawing/2014/main" id="{E40D788B-2A02-EA3E-3A85-6CFA7288472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833568" y="2174879"/>
            <a:ext cx="594718" cy="594718"/>
          </a:xfrm>
          <a:prstGeom prst="rect">
            <a:avLst/>
          </a:prstGeom>
        </p:spPr>
      </p:pic>
      <p:pic>
        <p:nvPicPr>
          <p:cNvPr id="23" name="Graphic 22" descr="Research with solid fill">
            <a:extLst>
              <a:ext uri="{FF2B5EF4-FFF2-40B4-BE49-F238E27FC236}">
                <a16:creationId xmlns:a16="http://schemas.microsoft.com/office/drawing/2014/main" id="{F293CBE2-59EA-1F7E-9469-E19E4AD66F2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8527" y="2213388"/>
            <a:ext cx="625598" cy="625598"/>
          </a:xfrm>
          <a:prstGeom prst="rect">
            <a:avLst/>
          </a:prstGeom>
        </p:spPr>
      </p:pic>
      <p:pic>
        <p:nvPicPr>
          <p:cNvPr id="24" name="Graphic 23" descr="Upward trend with solid fill">
            <a:extLst>
              <a:ext uri="{FF2B5EF4-FFF2-40B4-BE49-F238E27FC236}">
                <a16:creationId xmlns:a16="http://schemas.microsoft.com/office/drawing/2014/main" id="{99704CDB-7128-C94E-76DD-CE182122895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88378" y="3450073"/>
            <a:ext cx="602493" cy="602493"/>
          </a:xfrm>
          <a:prstGeom prst="rect">
            <a:avLst/>
          </a:prstGeom>
        </p:spPr>
      </p:pic>
      <p:pic>
        <p:nvPicPr>
          <p:cNvPr id="25" name="Graphic 24" descr="Checklist with solid fill">
            <a:extLst>
              <a:ext uri="{FF2B5EF4-FFF2-40B4-BE49-F238E27FC236}">
                <a16:creationId xmlns:a16="http://schemas.microsoft.com/office/drawing/2014/main" id="{5C731B6F-42E3-9641-A7F1-5691201E05F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4305" y="3465477"/>
            <a:ext cx="564609" cy="564609"/>
          </a:xfrm>
          <a:prstGeom prst="rect">
            <a:avLst/>
          </a:prstGeom>
        </p:spPr>
      </p:pic>
      <p:sp>
        <p:nvSpPr>
          <p:cNvPr id="26" name="TextBox 25">
            <a:extLst>
              <a:ext uri="{FF2B5EF4-FFF2-40B4-BE49-F238E27FC236}">
                <a16:creationId xmlns:a16="http://schemas.microsoft.com/office/drawing/2014/main" id="{221348D9-D8E2-F837-440A-4F4BAD9531BA}"/>
              </a:ext>
            </a:extLst>
          </p:cNvPr>
          <p:cNvSpPr txBox="1"/>
          <p:nvPr userDrawn="1"/>
        </p:nvSpPr>
        <p:spPr>
          <a:xfrm>
            <a:off x="561424" y="4489659"/>
            <a:ext cx="4576032"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a:ea typeface="+mn-ea"/>
                <a:cs typeface="+mn-cs"/>
              </a:rPr>
              <a:t>830,243+ </a:t>
            </a:r>
            <a:r>
              <a:rPr kumimoji="0" lang="en-US" sz="1300" b="1" i="1" u="none" strike="noStrike" kern="1200" cap="none" spc="0" normalizeH="0" baseline="0" noProof="0">
                <a:ln>
                  <a:noFill/>
                </a:ln>
                <a:solidFill>
                  <a:srgbClr val="324152"/>
                </a:solidFill>
                <a:effectLst/>
                <a:uLnTx/>
                <a:uFillTx/>
                <a:latin typeface="Arial" panose="020B0604020202020204"/>
                <a:ea typeface="+mn-ea"/>
                <a:cs typeface="+mn-cs"/>
              </a:rPr>
              <a:t>OPEN MINDS Circle </a:t>
            </a:r>
            <a:r>
              <a:rPr kumimoji="0" lang="en-US" sz="1300" b="1" i="0" u="none" strike="noStrike" kern="1200" cap="none" spc="0" normalizeH="0" baseline="0" noProof="0">
                <a:ln>
                  <a:noFill/>
                </a:ln>
                <a:solidFill>
                  <a:srgbClr val="324152"/>
                </a:solidFill>
                <a:effectLst/>
                <a:uLnTx/>
                <a:uFillTx/>
                <a:latin typeface="Arial" panose="020B0604020202020204"/>
                <a:ea typeface="+mn-ea"/>
                <a:cs typeface="+mn-cs"/>
              </a:rPr>
              <a:t>Members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a:ea typeface="+mn-ea"/>
                <a:cs typeface="+mn-cs"/>
              </a:rPr>
              <a:t>16,498+ </a:t>
            </a:r>
            <a:r>
              <a:rPr kumimoji="0" lang="en-US" sz="1300" b="1" i="1" u="none" strike="noStrike" kern="1200" cap="none" spc="0" normalizeH="0" baseline="0" noProof="0">
                <a:ln>
                  <a:noFill/>
                </a:ln>
                <a:solidFill>
                  <a:srgbClr val="324152"/>
                </a:solidFill>
                <a:effectLst/>
                <a:uLnTx/>
                <a:uFillTx/>
                <a:latin typeface="Arial" panose="020B0604020202020204"/>
                <a:ea typeface="+mn-ea"/>
                <a:cs typeface="+mn-cs"/>
              </a:rPr>
              <a:t>OPEN MINDS Circle </a:t>
            </a:r>
            <a:r>
              <a:rPr kumimoji="0" lang="en-US" sz="1300" b="1" i="0" u="none" strike="noStrike" kern="1200" cap="none" spc="0" normalizeH="0" baseline="0" noProof="0">
                <a:ln>
                  <a:noFill/>
                </a:ln>
                <a:solidFill>
                  <a:srgbClr val="324152"/>
                </a:solidFill>
                <a:effectLst/>
                <a:uLnTx/>
                <a:uFillTx/>
                <a:latin typeface="Arial" panose="020B0604020202020204"/>
                <a:ea typeface="+mn-ea"/>
                <a:cs typeface="+mn-cs"/>
              </a:rPr>
              <a:t>Member Organizations</a:t>
            </a:r>
          </a:p>
        </p:txBody>
      </p:sp>
    </p:spTree>
    <p:extLst>
      <p:ext uri="{BB962C8B-B14F-4D97-AF65-F5344CB8AC3E}">
        <p14:creationId xmlns:p14="http://schemas.microsoft.com/office/powerpoint/2010/main" val="990107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OPEN MINDS Services 06102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descr="A white background with wavy lines&#10;&#10;Description automatically generated">
            <a:extLst>
              <a:ext uri="{FF2B5EF4-FFF2-40B4-BE49-F238E27FC236}">
                <a16:creationId xmlns:a16="http://schemas.microsoft.com/office/drawing/2014/main" id="{692E4767-A799-AD0D-C875-1C27A8A67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400582"/>
          </a:xfrm>
          <a:prstGeom prst="rect">
            <a:avLst/>
          </a:prstGeom>
        </p:spPr>
      </p:pic>
      <p:sp>
        <p:nvSpPr>
          <p:cNvPr id="10" name="Rectangle 9">
            <a:extLst>
              <a:ext uri="{FF2B5EF4-FFF2-40B4-BE49-F238E27FC236}">
                <a16:creationId xmlns:a16="http://schemas.microsoft.com/office/drawing/2014/main" id="{507C7030-28DE-7ABD-8DC7-87F7D7E86353}"/>
              </a:ext>
            </a:extLst>
          </p:cNvPr>
          <p:cNvSpPr/>
          <p:nvPr userDrawn="1"/>
        </p:nvSpPr>
        <p:spPr>
          <a:xfrm>
            <a:off x="-1186" y="795287"/>
            <a:ext cx="12193186" cy="56052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1F6B791C-5036-424F-51B2-5DCE716ABE89}"/>
              </a:ext>
            </a:extLst>
          </p:cNvPr>
          <p:cNvSpPr/>
          <p:nvPr userDrawn="1"/>
        </p:nvSpPr>
        <p:spPr>
          <a:xfrm>
            <a:off x="6149754" y="888521"/>
            <a:ext cx="5943600" cy="5408762"/>
          </a:xfrm>
          <a:prstGeom prst="roundRect">
            <a:avLst>
              <a:gd name="adj" fmla="val 231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16F7BA8E-C5CA-9E09-2B7C-4F73DC8ADEBE}"/>
              </a:ext>
            </a:extLst>
          </p:cNvPr>
          <p:cNvSpPr/>
          <p:nvPr userDrawn="1"/>
        </p:nvSpPr>
        <p:spPr>
          <a:xfrm>
            <a:off x="94890" y="888521"/>
            <a:ext cx="5943600" cy="5408762"/>
          </a:xfrm>
          <a:prstGeom prst="roundRect">
            <a:avLst>
              <a:gd name="adj" fmla="val 231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E776A326-24FA-DB44-55EB-C6025330B52F}"/>
              </a:ext>
            </a:extLst>
          </p:cNvPr>
          <p:cNvSpPr txBox="1"/>
          <p:nvPr userDrawn="1"/>
        </p:nvSpPr>
        <p:spPr>
          <a:xfrm>
            <a:off x="144018" y="2375667"/>
            <a:ext cx="5763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152"/>
                </a:solidFill>
                <a:effectLst/>
                <a:uLnTx/>
                <a:uFillTx/>
                <a:latin typeface="Arial" panose="020B0604020202020204"/>
                <a:ea typeface="+mn-ea"/>
                <a:cs typeface="+mn-cs"/>
              </a:rPr>
              <a:t>Market information on behavioral health, cognitive/neurological conditions, health/social support services verticals.</a:t>
            </a:r>
          </a:p>
        </p:txBody>
      </p:sp>
      <p:grpSp>
        <p:nvGrpSpPr>
          <p:cNvPr id="14" name="Group 13">
            <a:extLst>
              <a:ext uri="{FF2B5EF4-FFF2-40B4-BE49-F238E27FC236}">
                <a16:creationId xmlns:a16="http://schemas.microsoft.com/office/drawing/2014/main" id="{E5383AA5-69A1-E17B-9D07-A91C9A50B3B5}"/>
              </a:ext>
            </a:extLst>
          </p:cNvPr>
          <p:cNvGrpSpPr/>
          <p:nvPr userDrawn="1"/>
        </p:nvGrpSpPr>
        <p:grpSpPr>
          <a:xfrm>
            <a:off x="6280724" y="2944600"/>
            <a:ext cx="1828800" cy="2651760"/>
            <a:chOff x="6099573" y="2780702"/>
            <a:chExt cx="1828800" cy="2651760"/>
          </a:xfrm>
        </p:grpSpPr>
        <p:sp>
          <p:nvSpPr>
            <p:cNvPr id="15" name="Rectangle: Rounded Corners 14">
              <a:extLst>
                <a:ext uri="{FF2B5EF4-FFF2-40B4-BE49-F238E27FC236}">
                  <a16:creationId xmlns:a16="http://schemas.microsoft.com/office/drawing/2014/main" id="{B76498F1-9121-C81E-B514-1EC93FFE2CA8}"/>
                </a:ext>
              </a:extLst>
            </p:cNvPr>
            <p:cNvSpPr/>
            <p:nvPr/>
          </p:nvSpPr>
          <p:spPr>
            <a:xfrm>
              <a:off x="6099573" y="2780702"/>
              <a:ext cx="1828800" cy="2651760"/>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75ED964A-F015-C6B8-0601-08D025881365}"/>
                </a:ext>
              </a:extLst>
            </p:cNvPr>
            <p:cNvGrpSpPr/>
            <p:nvPr/>
          </p:nvGrpSpPr>
          <p:grpSpPr>
            <a:xfrm>
              <a:off x="6739653" y="3018789"/>
              <a:ext cx="548640" cy="548640"/>
              <a:chOff x="6529830" y="2898855"/>
              <a:chExt cx="457200" cy="457200"/>
            </a:xfrm>
          </p:grpSpPr>
          <p:sp>
            <p:nvSpPr>
              <p:cNvPr id="18" name="Oval 17">
                <a:extLst>
                  <a:ext uri="{FF2B5EF4-FFF2-40B4-BE49-F238E27FC236}">
                    <a16:creationId xmlns:a16="http://schemas.microsoft.com/office/drawing/2014/main" id="{A18597E3-0BF3-A39A-6A28-A6E8A6CDFA9E}"/>
                  </a:ext>
                </a:extLst>
              </p:cNvPr>
              <p:cNvSpPr/>
              <p:nvPr/>
            </p:nvSpPr>
            <p:spPr>
              <a:xfrm>
                <a:off x="6529830" y="2898855"/>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9" name="Graphic 18">
                <a:extLst>
                  <a:ext uri="{FF2B5EF4-FFF2-40B4-BE49-F238E27FC236}">
                    <a16:creationId xmlns:a16="http://schemas.microsoft.com/office/drawing/2014/main" id="{1CBC7B3F-BA66-39FB-6CA3-CD3EA8B231D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98719" y="2967744"/>
                <a:ext cx="319423" cy="319423"/>
              </a:xfrm>
              <a:prstGeom prst="rect">
                <a:avLst/>
              </a:prstGeom>
            </p:spPr>
          </p:pic>
        </p:grpSp>
        <p:sp>
          <p:nvSpPr>
            <p:cNvPr id="17" name="TextBox 16">
              <a:extLst>
                <a:ext uri="{FF2B5EF4-FFF2-40B4-BE49-F238E27FC236}">
                  <a16:creationId xmlns:a16="http://schemas.microsoft.com/office/drawing/2014/main" id="{0293CDF8-9F02-3C94-3CE0-6D5846BBD626}"/>
                </a:ext>
              </a:extLst>
            </p:cNvPr>
            <p:cNvSpPr txBox="1"/>
            <p:nvPr/>
          </p:nvSpPr>
          <p:spPr>
            <a:xfrm>
              <a:off x="6217035" y="3660929"/>
              <a:ext cx="159387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A full-service marketing team – from strategy to execution, with business analytics and web/app development competencies</a:t>
              </a:r>
            </a:p>
          </p:txBody>
        </p:sp>
      </p:grpSp>
      <p:sp>
        <p:nvSpPr>
          <p:cNvPr id="20" name="TextBox 19">
            <a:extLst>
              <a:ext uri="{FF2B5EF4-FFF2-40B4-BE49-F238E27FC236}">
                <a16:creationId xmlns:a16="http://schemas.microsoft.com/office/drawing/2014/main" id="{9CB1A5AF-118D-F137-EBFB-846397250F21}"/>
              </a:ext>
            </a:extLst>
          </p:cNvPr>
          <p:cNvSpPr txBox="1"/>
          <p:nvPr userDrawn="1"/>
        </p:nvSpPr>
        <p:spPr>
          <a:xfrm>
            <a:off x="144018" y="955281"/>
            <a:ext cx="46564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24152"/>
                </a:solidFill>
                <a:effectLst/>
                <a:uLnTx/>
                <a:uFillTx/>
                <a:latin typeface="Arial" panose="020B0604020202020204"/>
                <a:ea typeface="+mn-ea"/>
                <a:cs typeface="+mn-cs"/>
              </a:rPr>
              <a:t>The </a:t>
            </a:r>
            <a:r>
              <a:rPr kumimoji="0" lang="en-US" sz="2400" b="1" i="1" u="none" strike="noStrike" kern="1200" cap="none" spc="0" normalizeH="0" baseline="0" noProof="0">
                <a:ln>
                  <a:noFill/>
                </a:ln>
                <a:solidFill>
                  <a:srgbClr val="324152"/>
                </a:solidFill>
                <a:effectLst/>
                <a:uLnTx/>
                <a:uFillTx/>
                <a:latin typeface="Arial" panose="020B0604020202020204"/>
                <a:ea typeface="+mn-ea"/>
                <a:cs typeface="+mn-cs"/>
              </a:rPr>
              <a:t>OPEN MINDS Circle</a:t>
            </a:r>
            <a:r>
              <a:rPr kumimoji="0" lang="en-US" sz="2400" b="1" i="0" u="none" strike="noStrike" kern="1200" cap="none" spc="0" normalizeH="0" baseline="0" noProof="0">
                <a:ln>
                  <a:noFill/>
                </a:ln>
                <a:solidFill>
                  <a:srgbClr val="324152"/>
                </a:solidFill>
                <a:effectLst/>
                <a:uLnTx/>
                <a:uFillTx/>
                <a:latin typeface="Arial" panose="020B0604020202020204"/>
                <a:ea typeface="+mn-ea"/>
                <a:cs typeface="+mn-cs"/>
              </a:rPr>
              <a:t> Market Intelligence Service</a:t>
            </a:r>
          </a:p>
        </p:txBody>
      </p:sp>
      <p:sp>
        <p:nvSpPr>
          <p:cNvPr id="21" name="TextBox 20">
            <a:extLst>
              <a:ext uri="{FF2B5EF4-FFF2-40B4-BE49-F238E27FC236}">
                <a16:creationId xmlns:a16="http://schemas.microsoft.com/office/drawing/2014/main" id="{1C52D84F-64A0-F23A-01EE-71E78EDA7412}"/>
              </a:ext>
            </a:extLst>
          </p:cNvPr>
          <p:cNvSpPr txBox="1"/>
          <p:nvPr userDrawn="1"/>
        </p:nvSpPr>
        <p:spPr>
          <a:xfrm>
            <a:off x="6203635" y="1139947"/>
            <a:ext cx="5693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24152"/>
                </a:solidFill>
                <a:effectLst/>
                <a:uLnTx/>
                <a:uFillTx/>
                <a:latin typeface="Arial" panose="020B0604020202020204"/>
                <a:ea typeface="+mn-ea"/>
                <a:cs typeface="+mn-cs"/>
              </a:rPr>
              <a:t>The </a:t>
            </a:r>
            <a:r>
              <a:rPr kumimoji="0" lang="en-US" sz="2400" b="1" i="1" u="none" strike="noStrike" kern="1200" cap="none" spc="0" normalizeH="0" baseline="0" noProof="0">
                <a:ln>
                  <a:noFill/>
                </a:ln>
                <a:solidFill>
                  <a:srgbClr val="324152"/>
                </a:solidFill>
                <a:effectLst/>
                <a:uLnTx/>
                <a:uFillTx/>
                <a:latin typeface="Arial" panose="020B0604020202020204"/>
                <a:ea typeface="+mn-ea"/>
                <a:cs typeface="+mn-cs"/>
              </a:rPr>
              <a:t>OPEN MINDS</a:t>
            </a:r>
            <a:r>
              <a:rPr kumimoji="0" lang="en-US" sz="2400" b="1" i="0" u="none" strike="noStrike" kern="1200" cap="none" spc="0" normalizeH="0" baseline="0" noProof="0">
                <a:ln>
                  <a:noFill/>
                </a:ln>
                <a:solidFill>
                  <a:srgbClr val="324152"/>
                </a:solidFill>
                <a:effectLst/>
                <a:uLnTx/>
                <a:uFillTx/>
                <a:latin typeface="Arial" panose="020B0604020202020204"/>
                <a:ea typeface="+mn-ea"/>
                <a:cs typeface="+mn-cs"/>
              </a:rPr>
              <a:t> Talent Cloud</a:t>
            </a:r>
          </a:p>
        </p:txBody>
      </p:sp>
      <p:grpSp>
        <p:nvGrpSpPr>
          <p:cNvPr id="22" name="Group 21">
            <a:extLst>
              <a:ext uri="{FF2B5EF4-FFF2-40B4-BE49-F238E27FC236}">
                <a16:creationId xmlns:a16="http://schemas.microsoft.com/office/drawing/2014/main" id="{4FD54B95-361D-7041-41CF-D98785B92598}"/>
              </a:ext>
            </a:extLst>
          </p:cNvPr>
          <p:cNvGrpSpPr/>
          <p:nvPr userDrawn="1"/>
        </p:nvGrpSpPr>
        <p:grpSpPr>
          <a:xfrm>
            <a:off x="11056014" y="1038102"/>
            <a:ext cx="822960" cy="822960"/>
            <a:chOff x="6107547" y="771923"/>
            <a:chExt cx="914400" cy="914400"/>
          </a:xfrm>
        </p:grpSpPr>
        <p:sp>
          <p:nvSpPr>
            <p:cNvPr id="23" name="Oval 22">
              <a:extLst>
                <a:ext uri="{FF2B5EF4-FFF2-40B4-BE49-F238E27FC236}">
                  <a16:creationId xmlns:a16="http://schemas.microsoft.com/office/drawing/2014/main" id="{5D987CE5-2FEA-F342-444E-D9EA7B37858D}"/>
                </a:ext>
              </a:extLst>
            </p:cNvPr>
            <p:cNvSpPr/>
            <p:nvPr/>
          </p:nvSpPr>
          <p:spPr>
            <a:xfrm>
              <a:off x="6107547" y="771923"/>
              <a:ext cx="914400" cy="914400"/>
            </a:xfrm>
            <a:prstGeom prst="ellipse">
              <a:avLst/>
            </a:prstGeom>
            <a:solidFill>
              <a:schemeClr val="accent3"/>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48F33409-DF6C-0A54-1B70-742024CC8713}"/>
                </a:ext>
              </a:extLst>
            </p:cNvPr>
            <p:cNvGrpSpPr/>
            <p:nvPr/>
          </p:nvGrpSpPr>
          <p:grpSpPr>
            <a:xfrm>
              <a:off x="6284548" y="834788"/>
              <a:ext cx="548640" cy="731520"/>
              <a:chOff x="6427378" y="792136"/>
              <a:chExt cx="914400" cy="1245358"/>
            </a:xfrm>
          </p:grpSpPr>
          <p:pic>
            <p:nvPicPr>
              <p:cNvPr id="25" name="Graphic 24" descr="Management with solid fill">
                <a:extLst>
                  <a:ext uri="{FF2B5EF4-FFF2-40B4-BE49-F238E27FC236}">
                    <a16:creationId xmlns:a16="http://schemas.microsoft.com/office/drawing/2014/main" id="{8DA4C086-4ED6-672E-A638-2D25D97524CF}"/>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42294" b="-3069"/>
              <a:stretch/>
            </p:blipFill>
            <p:spPr>
              <a:xfrm>
                <a:off x="6427378" y="1481773"/>
                <a:ext cx="914400" cy="555721"/>
              </a:xfrm>
              <a:prstGeom prst="rect">
                <a:avLst/>
              </a:prstGeom>
            </p:spPr>
          </p:pic>
          <p:pic>
            <p:nvPicPr>
              <p:cNvPr id="26" name="Graphic 25" descr="Cloud outline">
                <a:extLst>
                  <a:ext uri="{FF2B5EF4-FFF2-40B4-BE49-F238E27FC236}">
                    <a16:creationId xmlns:a16="http://schemas.microsoft.com/office/drawing/2014/main" id="{CB1012EC-554A-59BF-B632-9868898870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27378" y="792136"/>
                <a:ext cx="914400" cy="914400"/>
              </a:xfrm>
              <a:prstGeom prst="rect">
                <a:avLst/>
              </a:prstGeom>
            </p:spPr>
          </p:pic>
        </p:grpSp>
      </p:grpSp>
      <p:grpSp>
        <p:nvGrpSpPr>
          <p:cNvPr id="27" name="Group 26">
            <a:extLst>
              <a:ext uri="{FF2B5EF4-FFF2-40B4-BE49-F238E27FC236}">
                <a16:creationId xmlns:a16="http://schemas.microsoft.com/office/drawing/2014/main" id="{2666EC0F-1B14-00F8-5656-E41B4AFDDB25}"/>
              </a:ext>
            </a:extLst>
          </p:cNvPr>
          <p:cNvGrpSpPr/>
          <p:nvPr userDrawn="1"/>
        </p:nvGrpSpPr>
        <p:grpSpPr>
          <a:xfrm>
            <a:off x="4990754" y="1038102"/>
            <a:ext cx="822960" cy="822960"/>
            <a:chOff x="270100" y="771923"/>
            <a:chExt cx="914400" cy="914400"/>
          </a:xfrm>
        </p:grpSpPr>
        <p:sp>
          <p:nvSpPr>
            <p:cNvPr id="28" name="Oval 27">
              <a:extLst>
                <a:ext uri="{FF2B5EF4-FFF2-40B4-BE49-F238E27FC236}">
                  <a16:creationId xmlns:a16="http://schemas.microsoft.com/office/drawing/2014/main" id="{7154CFAA-F7D0-E3B8-B40C-F27F481A27CE}"/>
                </a:ext>
              </a:extLst>
            </p:cNvPr>
            <p:cNvSpPr/>
            <p:nvPr/>
          </p:nvSpPr>
          <p:spPr>
            <a:xfrm>
              <a:off x="270100" y="771923"/>
              <a:ext cx="914400" cy="914400"/>
            </a:xfrm>
            <a:prstGeom prst="ellipse">
              <a:avLst/>
            </a:prstGeom>
            <a:solidFill>
              <a:schemeClr val="accent3"/>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7320EF44-9E51-05ED-B05F-51BD5C29D7F6}"/>
                </a:ext>
              </a:extLst>
            </p:cNvPr>
            <p:cNvGrpSpPr/>
            <p:nvPr/>
          </p:nvGrpSpPr>
          <p:grpSpPr>
            <a:xfrm>
              <a:off x="393926" y="863363"/>
              <a:ext cx="640080" cy="731520"/>
              <a:chOff x="225713" y="898541"/>
              <a:chExt cx="922989" cy="1043011"/>
            </a:xfrm>
            <a:solidFill>
              <a:schemeClr val="bg1"/>
            </a:solidFill>
          </p:grpSpPr>
          <p:pic>
            <p:nvPicPr>
              <p:cNvPr id="30" name="Graphic 29" descr="Newspaper with solid fill">
                <a:extLst>
                  <a:ext uri="{FF2B5EF4-FFF2-40B4-BE49-F238E27FC236}">
                    <a16:creationId xmlns:a16="http://schemas.microsoft.com/office/drawing/2014/main" id="{FB042B48-C6B0-56B9-2662-07C86AEA00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713" y="1027152"/>
                <a:ext cx="914400" cy="914400"/>
              </a:xfrm>
              <a:prstGeom prst="rect">
                <a:avLst/>
              </a:prstGeom>
            </p:spPr>
          </p:pic>
          <p:grpSp>
            <p:nvGrpSpPr>
              <p:cNvPr id="31" name="Group 30">
                <a:extLst>
                  <a:ext uri="{FF2B5EF4-FFF2-40B4-BE49-F238E27FC236}">
                    <a16:creationId xmlns:a16="http://schemas.microsoft.com/office/drawing/2014/main" id="{56063010-CDD4-9916-412B-3AA7C61CBA00}"/>
                  </a:ext>
                </a:extLst>
              </p:cNvPr>
              <p:cNvGrpSpPr/>
              <p:nvPr/>
            </p:nvGrpSpPr>
            <p:grpSpPr>
              <a:xfrm>
                <a:off x="627047" y="898541"/>
                <a:ext cx="521655" cy="521655"/>
                <a:chOff x="2116592" y="1805227"/>
                <a:chExt cx="521655" cy="521655"/>
              </a:xfrm>
              <a:grpFill/>
            </p:grpSpPr>
            <p:sp>
              <p:nvSpPr>
                <p:cNvPr id="32" name="Oval 31">
                  <a:extLst>
                    <a:ext uri="{FF2B5EF4-FFF2-40B4-BE49-F238E27FC236}">
                      <a16:creationId xmlns:a16="http://schemas.microsoft.com/office/drawing/2014/main" id="{CC8FAC28-8B29-B064-BE66-0B2BFDEE95D2}"/>
                    </a:ext>
                  </a:extLst>
                </p:cNvPr>
                <p:cNvSpPr/>
                <p:nvPr/>
              </p:nvSpPr>
              <p:spPr>
                <a:xfrm>
                  <a:off x="2216989" y="1906438"/>
                  <a:ext cx="320862" cy="32086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3" name="Graphic 32" descr="Badge Tick with solid fill">
                  <a:extLst>
                    <a:ext uri="{FF2B5EF4-FFF2-40B4-BE49-F238E27FC236}">
                      <a16:creationId xmlns:a16="http://schemas.microsoft.com/office/drawing/2014/main" id="{54A2A2C0-ED20-692B-ACC3-CBD3DE38A20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16592" y="1805227"/>
                  <a:ext cx="521655" cy="521655"/>
                </a:xfrm>
                <a:prstGeom prst="rect">
                  <a:avLst/>
                </a:prstGeom>
              </p:spPr>
            </p:pic>
          </p:grpSp>
        </p:grpSp>
      </p:grpSp>
      <p:sp>
        <p:nvSpPr>
          <p:cNvPr id="34" name="TextBox 33">
            <a:extLst>
              <a:ext uri="{FF2B5EF4-FFF2-40B4-BE49-F238E27FC236}">
                <a16:creationId xmlns:a16="http://schemas.microsoft.com/office/drawing/2014/main" id="{B319FDBC-73B0-30D4-4E17-9631B222914F}"/>
              </a:ext>
            </a:extLst>
          </p:cNvPr>
          <p:cNvSpPr txBox="1"/>
          <p:nvPr userDrawn="1"/>
        </p:nvSpPr>
        <p:spPr>
          <a:xfrm>
            <a:off x="144018" y="1737047"/>
            <a:ext cx="5046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152"/>
                </a:solidFill>
                <a:effectLst/>
                <a:uLnTx/>
                <a:uFillTx/>
                <a:latin typeface="Arial" panose="020B0604020202020204"/>
                <a:ea typeface="+mn-ea"/>
                <a:cs typeface="+mn-cs"/>
              </a:rPr>
              <a:t>The trusted source of market and management information for executives of organizations serving consumers with chronic conditions and complex support needs.</a:t>
            </a:r>
          </a:p>
        </p:txBody>
      </p:sp>
      <p:sp>
        <p:nvSpPr>
          <p:cNvPr id="35" name="TextBox 34">
            <a:extLst>
              <a:ext uri="{FF2B5EF4-FFF2-40B4-BE49-F238E27FC236}">
                <a16:creationId xmlns:a16="http://schemas.microsoft.com/office/drawing/2014/main" id="{AE26A001-220B-86C3-06F0-EA7B83876097}"/>
              </a:ext>
            </a:extLst>
          </p:cNvPr>
          <p:cNvSpPr txBox="1"/>
          <p:nvPr userDrawn="1"/>
        </p:nvSpPr>
        <p:spPr>
          <a:xfrm>
            <a:off x="6203635" y="1737047"/>
            <a:ext cx="51068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152"/>
                </a:solidFill>
                <a:effectLst/>
                <a:uLnTx/>
                <a:uFillTx/>
                <a:latin typeface="Arial" panose="020B0604020202020204"/>
                <a:ea typeface="+mn-ea"/>
                <a:cs typeface="+mn-cs"/>
              </a:rPr>
              <a:t>The “go to” team of senior advisors for marketing and management consultation on the financing and delivery of services in the high-needs consumer market space.</a:t>
            </a:r>
          </a:p>
        </p:txBody>
      </p:sp>
      <p:sp>
        <p:nvSpPr>
          <p:cNvPr id="36" name="TextBox 35">
            <a:extLst>
              <a:ext uri="{FF2B5EF4-FFF2-40B4-BE49-F238E27FC236}">
                <a16:creationId xmlns:a16="http://schemas.microsoft.com/office/drawing/2014/main" id="{BDF8007B-247B-59A2-A288-E243446E3E2C}"/>
              </a:ext>
            </a:extLst>
          </p:cNvPr>
          <p:cNvSpPr txBox="1"/>
          <p:nvPr userDrawn="1"/>
        </p:nvSpPr>
        <p:spPr>
          <a:xfrm>
            <a:off x="6203635" y="2375667"/>
            <a:ext cx="61543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152"/>
                </a:solidFill>
                <a:effectLst/>
                <a:uLnTx/>
                <a:uFillTx/>
                <a:latin typeface="Arial" panose="020B0604020202020204"/>
                <a:ea typeface="+mn-ea"/>
                <a:cs typeface="+mn-cs"/>
              </a:rPr>
              <a:t>Executives with hands-on leadership and management experience in organizations delivering and financing services for high-needs consumers.</a:t>
            </a:r>
          </a:p>
        </p:txBody>
      </p:sp>
      <p:grpSp>
        <p:nvGrpSpPr>
          <p:cNvPr id="37" name="Group 36">
            <a:extLst>
              <a:ext uri="{FF2B5EF4-FFF2-40B4-BE49-F238E27FC236}">
                <a16:creationId xmlns:a16="http://schemas.microsoft.com/office/drawing/2014/main" id="{039103DA-5368-01D8-4A5F-C0E9E56FA324}"/>
              </a:ext>
            </a:extLst>
          </p:cNvPr>
          <p:cNvGrpSpPr/>
          <p:nvPr userDrawn="1"/>
        </p:nvGrpSpPr>
        <p:grpSpPr>
          <a:xfrm>
            <a:off x="218321" y="2944600"/>
            <a:ext cx="1828800" cy="2650851"/>
            <a:chOff x="295955" y="2780702"/>
            <a:chExt cx="1828800" cy="2650851"/>
          </a:xfrm>
        </p:grpSpPr>
        <p:sp>
          <p:nvSpPr>
            <p:cNvPr id="38" name="Rectangle: Rounded Corners 37">
              <a:extLst>
                <a:ext uri="{FF2B5EF4-FFF2-40B4-BE49-F238E27FC236}">
                  <a16:creationId xmlns:a16="http://schemas.microsoft.com/office/drawing/2014/main" id="{EEBDF01F-A490-E3D4-BF84-362B149EEDA6}"/>
                </a:ext>
              </a:extLst>
            </p:cNvPr>
            <p:cNvSpPr/>
            <p:nvPr/>
          </p:nvSpPr>
          <p:spPr>
            <a:xfrm>
              <a:off x="295955" y="2780702"/>
              <a:ext cx="1828800" cy="2650851"/>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9" name="Group 38">
              <a:extLst>
                <a:ext uri="{FF2B5EF4-FFF2-40B4-BE49-F238E27FC236}">
                  <a16:creationId xmlns:a16="http://schemas.microsoft.com/office/drawing/2014/main" id="{FC944173-8106-69FD-FA35-AC110A1BD219}"/>
                </a:ext>
              </a:extLst>
            </p:cNvPr>
            <p:cNvGrpSpPr/>
            <p:nvPr/>
          </p:nvGrpSpPr>
          <p:grpSpPr>
            <a:xfrm>
              <a:off x="936035" y="3018789"/>
              <a:ext cx="548640" cy="548640"/>
              <a:chOff x="337695" y="3335320"/>
              <a:chExt cx="666751" cy="666751"/>
            </a:xfrm>
            <a:solidFill>
              <a:schemeClr val="tx1"/>
            </a:solidFill>
          </p:grpSpPr>
          <p:sp>
            <p:nvSpPr>
              <p:cNvPr id="41" name="Oval 40">
                <a:extLst>
                  <a:ext uri="{FF2B5EF4-FFF2-40B4-BE49-F238E27FC236}">
                    <a16:creationId xmlns:a16="http://schemas.microsoft.com/office/drawing/2014/main" id="{B81F91FA-995A-BD98-E3F4-B85DD0AE4031}"/>
                  </a:ext>
                </a:extLst>
              </p:cNvPr>
              <p:cNvSpPr/>
              <p:nvPr/>
            </p:nvSpPr>
            <p:spPr>
              <a:xfrm>
                <a:off x="337695" y="3335320"/>
                <a:ext cx="666751" cy="6667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2" name="Graphic 41" descr="Research with solid fill">
                <a:extLst>
                  <a:ext uri="{FF2B5EF4-FFF2-40B4-BE49-F238E27FC236}">
                    <a16:creationId xmlns:a16="http://schemas.microsoft.com/office/drawing/2014/main" id="{F2543C12-FB9B-E8A1-2EC4-B6394AB20CE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157" y="3435782"/>
                <a:ext cx="465826" cy="465826"/>
              </a:xfrm>
              <a:prstGeom prst="rect">
                <a:avLst/>
              </a:prstGeom>
            </p:spPr>
          </p:pic>
        </p:grpSp>
        <p:sp>
          <p:nvSpPr>
            <p:cNvPr id="40" name="TextBox 39">
              <a:extLst>
                <a:ext uri="{FF2B5EF4-FFF2-40B4-BE49-F238E27FC236}">
                  <a16:creationId xmlns:a16="http://schemas.microsoft.com/office/drawing/2014/main" id="{EC78DBA8-7907-E4CA-CA88-D70CB2CDE43C}"/>
                </a:ext>
              </a:extLst>
            </p:cNvPr>
            <p:cNvSpPr txBox="1"/>
            <p:nvPr/>
          </p:nvSpPr>
          <p:spPr>
            <a:xfrm>
              <a:off x="433115" y="3660929"/>
              <a:ext cx="155448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Market intelligence to track every development and datapoint</a:t>
              </a:r>
            </a:p>
          </p:txBody>
        </p:sp>
      </p:grpSp>
      <p:grpSp>
        <p:nvGrpSpPr>
          <p:cNvPr id="43" name="Group 42">
            <a:extLst>
              <a:ext uri="{FF2B5EF4-FFF2-40B4-BE49-F238E27FC236}">
                <a16:creationId xmlns:a16="http://schemas.microsoft.com/office/drawing/2014/main" id="{A16E1C77-7B78-4791-6093-26EDC7967A5E}"/>
              </a:ext>
            </a:extLst>
          </p:cNvPr>
          <p:cNvGrpSpPr/>
          <p:nvPr userDrawn="1"/>
        </p:nvGrpSpPr>
        <p:grpSpPr>
          <a:xfrm>
            <a:off x="2151631" y="2944600"/>
            <a:ext cx="1828800" cy="2650851"/>
            <a:chOff x="2104795" y="2780702"/>
            <a:chExt cx="1828800" cy="2650851"/>
          </a:xfrm>
        </p:grpSpPr>
        <p:sp>
          <p:nvSpPr>
            <p:cNvPr id="44" name="Rectangle: Rounded Corners 43">
              <a:extLst>
                <a:ext uri="{FF2B5EF4-FFF2-40B4-BE49-F238E27FC236}">
                  <a16:creationId xmlns:a16="http://schemas.microsoft.com/office/drawing/2014/main" id="{166B6915-3236-64D3-04F5-19EEFF281768}"/>
                </a:ext>
              </a:extLst>
            </p:cNvPr>
            <p:cNvSpPr/>
            <p:nvPr/>
          </p:nvSpPr>
          <p:spPr>
            <a:xfrm>
              <a:off x="2104795" y="2780702"/>
              <a:ext cx="1828800" cy="2650851"/>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5" name="Group 44">
              <a:extLst>
                <a:ext uri="{FF2B5EF4-FFF2-40B4-BE49-F238E27FC236}">
                  <a16:creationId xmlns:a16="http://schemas.microsoft.com/office/drawing/2014/main" id="{DE3C363F-0931-5715-C2E3-B788A7B5F3F3}"/>
                </a:ext>
              </a:extLst>
            </p:cNvPr>
            <p:cNvGrpSpPr/>
            <p:nvPr/>
          </p:nvGrpSpPr>
          <p:grpSpPr>
            <a:xfrm>
              <a:off x="2744875" y="3018789"/>
              <a:ext cx="548640" cy="548640"/>
              <a:chOff x="337695" y="4277784"/>
              <a:chExt cx="666751" cy="666751"/>
            </a:xfrm>
          </p:grpSpPr>
          <p:sp>
            <p:nvSpPr>
              <p:cNvPr id="47" name="Oval 46">
                <a:extLst>
                  <a:ext uri="{FF2B5EF4-FFF2-40B4-BE49-F238E27FC236}">
                    <a16:creationId xmlns:a16="http://schemas.microsoft.com/office/drawing/2014/main" id="{BC7AB9FA-6904-B260-3E04-B63AA9572553}"/>
                  </a:ext>
                </a:extLst>
              </p:cNvPr>
              <p:cNvSpPr/>
              <p:nvPr/>
            </p:nvSpPr>
            <p:spPr>
              <a:xfrm>
                <a:off x="337695" y="4277784"/>
                <a:ext cx="666751" cy="6667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8" name="Graphic 47">
                <a:extLst>
                  <a:ext uri="{FF2B5EF4-FFF2-40B4-BE49-F238E27FC236}">
                    <a16:creationId xmlns:a16="http://schemas.microsoft.com/office/drawing/2014/main" id="{9E9E5CCC-7746-EB6B-78E7-38F93EFC56D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38157" y="4378246"/>
                <a:ext cx="465826" cy="465826"/>
              </a:xfrm>
              <a:prstGeom prst="rect">
                <a:avLst/>
              </a:prstGeom>
            </p:spPr>
          </p:pic>
        </p:grpSp>
        <p:sp>
          <p:nvSpPr>
            <p:cNvPr id="46" name="TextBox 45">
              <a:extLst>
                <a:ext uri="{FF2B5EF4-FFF2-40B4-BE49-F238E27FC236}">
                  <a16:creationId xmlns:a16="http://schemas.microsoft.com/office/drawing/2014/main" id="{28AAF274-9020-3CA6-77B5-341CDDAA8EF3}"/>
                </a:ext>
              </a:extLst>
            </p:cNvPr>
            <p:cNvSpPr txBox="1"/>
            <p:nvPr/>
          </p:nvSpPr>
          <p:spPr>
            <a:xfrm>
              <a:off x="2249837" y="3660929"/>
              <a:ext cx="15387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Management best practices to grow team competencies</a:t>
              </a:r>
            </a:p>
          </p:txBody>
        </p:sp>
      </p:grpSp>
      <p:grpSp>
        <p:nvGrpSpPr>
          <p:cNvPr id="49" name="Group 48">
            <a:extLst>
              <a:ext uri="{FF2B5EF4-FFF2-40B4-BE49-F238E27FC236}">
                <a16:creationId xmlns:a16="http://schemas.microsoft.com/office/drawing/2014/main" id="{678644F3-14F8-CCBB-E247-22CE9A21854D}"/>
              </a:ext>
            </a:extLst>
          </p:cNvPr>
          <p:cNvGrpSpPr/>
          <p:nvPr userDrawn="1"/>
        </p:nvGrpSpPr>
        <p:grpSpPr>
          <a:xfrm>
            <a:off x="4084941" y="2944600"/>
            <a:ext cx="1828800" cy="2650851"/>
            <a:chOff x="3912411" y="2780702"/>
            <a:chExt cx="1828800" cy="2650851"/>
          </a:xfrm>
        </p:grpSpPr>
        <p:sp>
          <p:nvSpPr>
            <p:cNvPr id="50" name="Rectangle: Rounded Corners 49">
              <a:extLst>
                <a:ext uri="{FF2B5EF4-FFF2-40B4-BE49-F238E27FC236}">
                  <a16:creationId xmlns:a16="http://schemas.microsoft.com/office/drawing/2014/main" id="{AF684687-C87F-9718-317F-32E4DFAEF9A1}"/>
                </a:ext>
              </a:extLst>
            </p:cNvPr>
            <p:cNvSpPr/>
            <p:nvPr/>
          </p:nvSpPr>
          <p:spPr>
            <a:xfrm>
              <a:off x="3912411" y="2780702"/>
              <a:ext cx="1828800" cy="2650851"/>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1" name="Group 50">
              <a:extLst>
                <a:ext uri="{FF2B5EF4-FFF2-40B4-BE49-F238E27FC236}">
                  <a16:creationId xmlns:a16="http://schemas.microsoft.com/office/drawing/2014/main" id="{7A760688-5D44-9F3E-BE00-27E7AE800F1D}"/>
                </a:ext>
              </a:extLst>
            </p:cNvPr>
            <p:cNvGrpSpPr/>
            <p:nvPr/>
          </p:nvGrpSpPr>
          <p:grpSpPr>
            <a:xfrm>
              <a:off x="4552491" y="3018789"/>
              <a:ext cx="548640" cy="548640"/>
              <a:chOff x="337695" y="5221251"/>
              <a:chExt cx="666751" cy="666751"/>
            </a:xfrm>
          </p:grpSpPr>
          <p:sp>
            <p:nvSpPr>
              <p:cNvPr id="53" name="Oval 52">
                <a:extLst>
                  <a:ext uri="{FF2B5EF4-FFF2-40B4-BE49-F238E27FC236}">
                    <a16:creationId xmlns:a16="http://schemas.microsoft.com/office/drawing/2014/main" id="{74F9EA2C-2724-2042-9F83-E19A2CA69DEC}"/>
                  </a:ext>
                </a:extLst>
              </p:cNvPr>
              <p:cNvSpPr/>
              <p:nvPr/>
            </p:nvSpPr>
            <p:spPr>
              <a:xfrm>
                <a:off x="337695" y="5221251"/>
                <a:ext cx="666751" cy="6667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4" name="Graphic 53">
                <a:extLst>
                  <a:ext uri="{FF2B5EF4-FFF2-40B4-BE49-F238E27FC236}">
                    <a16:creationId xmlns:a16="http://schemas.microsoft.com/office/drawing/2014/main" id="{30703D6B-13B3-EEAE-CFCC-E3C8A9C34BA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38157" y="5321713"/>
                <a:ext cx="465826" cy="465826"/>
              </a:xfrm>
              <a:prstGeom prst="rect">
                <a:avLst/>
              </a:prstGeom>
            </p:spPr>
          </p:pic>
        </p:grpSp>
        <p:sp>
          <p:nvSpPr>
            <p:cNvPr id="52" name="TextBox 51">
              <a:extLst>
                <a:ext uri="{FF2B5EF4-FFF2-40B4-BE49-F238E27FC236}">
                  <a16:creationId xmlns:a16="http://schemas.microsoft.com/office/drawing/2014/main" id="{A4B14816-7030-0C91-06A5-C9D2F6A741AF}"/>
                </a:ext>
              </a:extLst>
            </p:cNvPr>
            <p:cNvSpPr txBox="1"/>
            <p:nvPr/>
          </p:nvSpPr>
          <p:spPr>
            <a:xfrm>
              <a:off x="4025620" y="3660929"/>
              <a:ext cx="160238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a:ea typeface="+mn-ea"/>
                  <a:cs typeface="+mn-cs"/>
                </a:rPr>
                <a:t>Strategic analysis and advice to empower decision-making</a:t>
              </a:r>
            </a:p>
          </p:txBody>
        </p:sp>
      </p:grpSp>
      <p:grpSp>
        <p:nvGrpSpPr>
          <p:cNvPr id="55" name="Group 54">
            <a:extLst>
              <a:ext uri="{FF2B5EF4-FFF2-40B4-BE49-F238E27FC236}">
                <a16:creationId xmlns:a16="http://schemas.microsoft.com/office/drawing/2014/main" id="{994FA135-4FAE-1093-7158-E8E35772B565}"/>
              </a:ext>
            </a:extLst>
          </p:cNvPr>
          <p:cNvGrpSpPr/>
          <p:nvPr userDrawn="1"/>
        </p:nvGrpSpPr>
        <p:grpSpPr>
          <a:xfrm>
            <a:off x="8213927" y="2944600"/>
            <a:ext cx="1828800" cy="2651760"/>
            <a:chOff x="8093953" y="2780702"/>
            <a:chExt cx="1828800" cy="2651760"/>
          </a:xfrm>
        </p:grpSpPr>
        <p:sp>
          <p:nvSpPr>
            <p:cNvPr id="56" name="Rectangle: Rounded Corners 55">
              <a:extLst>
                <a:ext uri="{FF2B5EF4-FFF2-40B4-BE49-F238E27FC236}">
                  <a16:creationId xmlns:a16="http://schemas.microsoft.com/office/drawing/2014/main" id="{4E815C59-138F-E248-FF1B-4BBCE0409D98}"/>
                </a:ext>
              </a:extLst>
            </p:cNvPr>
            <p:cNvSpPr/>
            <p:nvPr/>
          </p:nvSpPr>
          <p:spPr>
            <a:xfrm>
              <a:off x="8093953" y="2780702"/>
              <a:ext cx="1828800" cy="2651760"/>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E7B57E7E-AA80-75C0-9ABC-D07C739D8EC8}"/>
                </a:ext>
              </a:extLst>
            </p:cNvPr>
            <p:cNvGrpSpPr/>
            <p:nvPr/>
          </p:nvGrpSpPr>
          <p:grpSpPr>
            <a:xfrm>
              <a:off x="8734033" y="3018789"/>
              <a:ext cx="548640" cy="548640"/>
              <a:chOff x="6529830" y="5622498"/>
              <a:chExt cx="666751" cy="666751"/>
            </a:xfrm>
          </p:grpSpPr>
          <p:sp>
            <p:nvSpPr>
              <p:cNvPr id="80" name="Oval 79">
                <a:extLst>
                  <a:ext uri="{FF2B5EF4-FFF2-40B4-BE49-F238E27FC236}">
                    <a16:creationId xmlns:a16="http://schemas.microsoft.com/office/drawing/2014/main" id="{C0789E69-5DA1-6382-19B3-59CF44544DD0}"/>
                  </a:ext>
                </a:extLst>
              </p:cNvPr>
              <p:cNvSpPr/>
              <p:nvPr/>
            </p:nvSpPr>
            <p:spPr>
              <a:xfrm>
                <a:off x="6529830" y="5622498"/>
                <a:ext cx="666751" cy="6667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3" name="Graphic 82">
                <a:extLst>
                  <a:ext uri="{FF2B5EF4-FFF2-40B4-BE49-F238E27FC236}">
                    <a16:creationId xmlns:a16="http://schemas.microsoft.com/office/drawing/2014/main" id="{B131F86F-8FAA-B7A9-C814-97CD4D70C76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630292" y="5750741"/>
                <a:ext cx="465826" cy="465826"/>
              </a:xfrm>
              <a:prstGeom prst="rect">
                <a:avLst/>
              </a:prstGeom>
            </p:spPr>
          </p:pic>
        </p:grpSp>
        <p:sp>
          <p:nvSpPr>
            <p:cNvPr id="75" name="TextBox 74">
              <a:extLst>
                <a:ext uri="{FF2B5EF4-FFF2-40B4-BE49-F238E27FC236}">
                  <a16:creationId xmlns:a16="http://schemas.microsoft.com/office/drawing/2014/main" id="{53564202-916D-EEAE-8028-2E2102B551EC}"/>
                </a:ext>
              </a:extLst>
            </p:cNvPr>
            <p:cNvSpPr txBox="1"/>
            <p:nvPr/>
          </p:nvSpPr>
          <p:spPr>
            <a:xfrm>
              <a:off x="8167676" y="3660929"/>
              <a:ext cx="168135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Expertise from in-the-field experience that goes beyond knowledge to management insights that create successful strategies</a:t>
              </a:r>
            </a:p>
          </p:txBody>
        </p:sp>
      </p:grpSp>
      <p:grpSp>
        <p:nvGrpSpPr>
          <p:cNvPr id="106" name="Group 105">
            <a:extLst>
              <a:ext uri="{FF2B5EF4-FFF2-40B4-BE49-F238E27FC236}">
                <a16:creationId xmlns:a16="http://schemas.microsoft.com/office/drawing/2014/main" id="{2E517BFE-4408-02A4-BDE1-4BDF926A553B}"/>
              </a:ext>
            </a:extLst>
          </p:cNvPr>
          <p:cNvGrpSpPr/>
          <p:nvPr userDrawn="1"/>
        </p:nvGrpSpPr>
        <p:grpSpPr>
          <a:xfrm>
            <a:off x="10147129" y="2944602"/>
            <a:ext cx="1828800" cy="2651760"/>
            <a:chOff x="10086747" y="2780704"/>
            <a:chExt cx="1828800" cy="2651760"/>
          </a:xfrm>
        </p:grpSpPr>
        <p:sp>
          <p:nvSpPr>
            <p:cNvPr id="107" name="Rectangle: Rounded Corners 106">
              <a:extLst>
                <a:ext uri="{FF2B5EF4-FFF2-40B4-BE49-F238E27FC236}">
                  <a16:creationId xmlns:a16="http://schemas.microsoft.com/office/drawing/2014/main" id="{392F57F0-19C3-338E-83F4-AECD733498DD}"/>
                </a:ext>
              </a:extLst>
            </p:cNvPr>
            <p:cNvSpPr/>
            <p:nvPr/>
          </p:nvSpPr>
          <p:spPr>
            <a:xfrm>
              <a:off x="10086747" y="2780704"/>
              <a:ext cx="1828800" cy="2651760"/>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8" name="Group 107">
              <a:extLst>
                <a:ext uri="{FF2B5EF4-FFF2-40B4-BE49-F238E27FC236}">
                  <a16:creationId xmlns:a16="http://schemas.microsoft.com/office/drawing/2014/main" id="{59DB2A8A-F221-AFFB-D501-5EBED19E3A20}"/>
                </a:ext>
              </a:extLst>
            </p:cNvPr>
            <p:cNvGrpSpPr/>
            <p:nvPr/>
          </p:nvGrpSpPr>
          <p:grpSpPr>
            <a:xfrm>
              <a:off x="10726827" y="3018789"/>
              <a:ext cx="548640" cy="548640"/>
              <a:chOff x="6529830" y="7503943"/>
              <a:chExt cx="666751" cy="666751"/>
            </a:xfrm>
          </p:grpSpPr>
          <p:sp>
            <p:nvSpPr>
              <p:cNvPr id="110" name="Oval 109">
                <a:extLst>
                  <a:ext uri="{FF2B5EF4-FFF2-40B4-BE49-F238E27FC236}">
                    <a16:creationId xmlns:a16="http://schemas.microsoft.com/office/drawing/2014/main" id="{0575BC7C-76B9-E46B-9388-F64C878B9DC8}"/>
                  </a:ext>
                </a:extLst>
              </p:cNvPr>
              <p:cNvSpPr/>
              <p:nvPr/>
            </p:nvSpPr>
            <p:spPr>
              <a:xfrm>
                <a:off x="6529830" y="7503943"/>
                <a:ext cx="666751" cy="6667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1" name="Graphic 110">
                <a:extLst>
                  <a:ext uri="{FF2B5EF4-FFF2-40B4-BE49-F238E27FC236}">
                    <a16:creationId xmlns:a16="http://schemas.microsoft.com/office/drawing/2014/main" id="{2AF8BD1F-F0DC-487A-F356-6DF8F382413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630292" y="7604405"/>
                <a:ext cx="465826" cy="465826"/>
              </a:xfrm>
              <a:prstGeom prst="rect">
                <a:avLst/>
              </a:prstGeom>
            </p:spPr>
          </p:pic>
        </p:grpSp>
        <p:sp>
          <p:nvSpPr>
            <p:cNvPr id="109" name="TextBox 108">
              <a:extLst>
                <a:ext uri="{FF2B5EF4-FFF2-40B4-BE49-F238E27FC236}">
                  <a16:creationId xmlns:a16="http://schemas.microsoft.com/office/drawing/2014/main" id="{D584FDD9-104D-FA7F-5736-E2344A9AAA1F}"/>
                </a:ext>
              </a:extLst>
            </p:cNvPr>
            <p:cNvSpPr txBox="1"/>
            <p:nvPr/>
          </p:nvSpPr>
          <p:spPr>
            <a:xfrm>
              <a:off x="10179055" y="3660929"/>
              <a:ext cx="16441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On-demand fractional/interim expertise for strategic growth and efficient management</a:t>
              </a:r>
            </a:p>
          </p:txBody>
        </p:sp>
      </p:grpSp>
      <p:sp>
        <p:nvSpPr>
          <p:cNvPr id="112" name="Rectangle: Rounded Corners 111">
            <a:extLst>
              <a:ext uri="{FF2B5EF4-FFF2-40B4-BE49-F238E27FC236}">
                <a16:creationId xmlns:a16="http://schemas.microsoft.com/office/drawing/2014/main" id="{F19A32A9-921B-81FA-01FE-37D0AB6F1493}"/>
              </a:ext>
            </a:extLst>
          </p:cNvPr>
          <p:cNvSpPr/>
          <p:nvPr userDrawn="1"/>
        </p:nvSpPr>
        <p:spPr>
          <a:xfrm>
            <a:off x="218319" y="5760146"/>
            <a:ext cx="5689255" cy="39382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3" name="Graphic 112" descr="Badge Tick1 with solid fill">
            <a:extLst>
              <a:ext uri="{FF2B5EF4-FFF2-40B4-BE49-F238E27FC236}">
                <a16:creationId xmlns:a16="http://schemas.microsoft.com/office/drawing/2014/main" id="{F811ADE4-F5D2-826C-4D68-E3B116087127}"/>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1046" y="5801695"/>
            <a:ext cx="310723" cy="310723"/>
          </a:xfrm>
          <a:prstGeom prst="rect">
            <a:avLst/>
          </a:prstGeom>
        </p:spPr>
      </p:pic>
      <p:sp>
        <p:nvSpPr>
          <p:cNvPr id="114" name="TextBox 113">
            <a:extLst>
              <a:ext uri="{FF2B5EF4-FFF2-40B4-BE49-F238E27FC236}">
                <a16:creationId xmlns:a16="http://schemas.microsoft.com/office/drawing/2014/main" id="{86583E7A-FA9C-59B6-79BE-6D390E291496}"/>
              </a:ext>
            </a:extLst>
          </p:cNvPr>
          <p:cNvSpPr txBox="1"/>
          <p:nvPr userDrawn="1"/>
        </p:nvSpPr>
        <p:spPr>
          <a:xfrm>
            <a:off x="522648" y="5826251"/>
            <a:ext cx="53849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a:ea typeface="+mn-ea"/>
                <a:cs typeface="+mn-cs"/>
              </a:rPr>
              <a:t>The market information and expert insights needed for strategy success</a:t>
            </a:r>
          </a:p>
        </p:txBody>
      </p:sp>
      <p:sp>
        <p:nvSpPr>
          <p:cNvPr id="115" name="Rectangle: Rounded Corners 114">
            <a:extLst>
              <a:ext uri="{FF2B5EF4-FFF2-40B4-BE49-F238E27FC236}">
                <a16:creationId xmlns:a16="http://schemas.microsoft.com/office/drawing/2014/main" id="{1EC92B85-268F-A79E-EDD1-7231EEE69BDD}"/>
              </a:ext>
            </a:extLst>
          </p:cNvPr>
          <p:cNvSpPr/>
          <p:nvPr userDrawn="1"/>
        </p:nvSpPr>
        <p:spPr>
          <a:xfrm>
            <a:off x="6289002" y="5760146"/>
            <a:ext cx="5694858" cy="39382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6" name="Graphic 115" descr="Badge Tick1 with solid fill">
            <a:extLst>
              <a:ext uri="{FF2B5EF4-FFF2-40B4-BE49-F238E27FC236}">
                <a16:creationId xmlns:a16="http://schemas.microsoft.com/office/drawing/2014/main" id="{AFBE5E0D-A4B4-63EC-2121-59DA75A7595C}"/>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31729" y="5801695"/>
            <a:ext cx="310723" cy="310723"/>
          </a:xfrm>
          <a:prstGeom prst="rect">
            <a:avLst/>
          </a:prstGeom>
        </p:spPr>
      </p:pic>
      <p:sp>
        <p:nvSpPr>
          <p:cNvPr id="117" name="TextBox 116">
            <a:extLst>
              <a:ext uri="{FF2B5EF4-FFF2-40B4-BE49-F238E27FC236}">
                <a16:creationId xmlns:a16="http://schemas.microsoft.com/office/drawing/2014/main" id="{B31AED0D-9817-AEB5-E3EC-4217D2E7473D}"/>
              </a:ext>
            </a:extLst>
          </p:cNvPr>
          <p:cNvSpPr txBox="1"/>
          <p:nvPr userDrawn="1"/>
        </p:nvSpPr>
        <p:spPr>
          <a:xfrm>
            <a:off x="6598934" y="5818557"/>
            <a:ext cx="53849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The right talent, with the right expertise, when you need it</a:t>
            </a:r>
          </a:p>
        </p:txBody>
      </p:sp>
      <p:sp>
        <p:nvSpPr>
          <p:cNvPr id="118" name="Rectangle 117">
            <a:extLst>
              <a:ext uri="{FF2B5EF4-FFF2-40B4-BE49-F238E27FC236}">
                <a16:creationId xmlns:a16="http://schemas.microsoft.com/office/drawing/2014/main" id="{8FBA99E1-8AF3-1007-3058-C9686C2F0A8E}"/>
              </a:ext>
            </a:extLst>
          </p:cNvPr>
          <p:cNvSpPr/>
          <p:nvPr userDrawn="1"/>
        </p:nvSpPr>
        <p:spPr>
          <a:xfrm>
            <a:off x="-1186" y="-1"/>
            <a:ext cx="12192000" cy="7952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9" name="Title 93">
            <a:extLst>
              <a:ext uri="{FF2B5EF4-FFF2-40B4-BE49-F238E27FC236}">
                <a16:creationId xmlns:a16="http://schemas.microsoft.com/office/drawing/2014/main" id="{6D7F0D4B-5B58-2D65-62FE-5560C0B2E45A}"/>
              </a:ext>
            </a:extLst>
          </p:cNvPr>
          <p:cNvSpPr txBox="1">
            <a:spLocks/>
          </p:cNvSpPr>
          <p:nvPr userDrawn="1"/>
        </p:nvSpPr>
        <p:spPr>
          <a:xfrm>
            <a:off x="596046" y="232700"/>
            <a:ext cx="10991850" cy="369759"/>
          </a:xfrm>
          <a:prstGeom prst="rect">
            <a:avLst/>
          </a:prstGeom>
        </p:spPr>
        <p:txBody>
          <a:bodyPr anchor="ct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50" normalizeH="0" baseline="0" noProof="0">
                <a:ln>
                  <a:noFill/>
                </a:ln>
                <a:solidFill>
                  <a:prstClr val="white"/>
                </a:solidFill>
                <a:effectLst/>
                <a:uLnTx/>
                <a:uFillTx/>
                <a:latin typeface="Arial" panose="020B0604020202020204"/>
                <a:ea typeface="+mj-ea"/>
                <a:cs typeface="+mj-cs"/>
              </a:rPr>
              <a:t>The </a:t>
            </a:r>
            <a:r>
              <a:rPr kumimoji="0" lang="en-US" sz="2800" b="1" i="1" u="none" strike="noStrike" kern="1200" cap="none" spc="-50" normalizeH="0" baseline="0" noProof="0">
                <a:ln>
                  <a:noFill/>
                </a:ln>
                <a:solidFill>
                  <a:prstClr val="white"/>
                </a:solidFill>
                <a:effectLst/>
                <a:uLnTx/>
                <a:uFillTx/>
                <a:latin typeface="Arial" panose="020B0604020202020204"/>
                <a:ea typeface="+mj-ea"/>
                <a:cs typeface="+mj-cs"/>
              </a:rPr>
              <a:t>OPEN MINDS </a:t>
            </a:r>
            <a:r>
              <a:rPr lang="en-US" b="1">
                <a:solidFill>
                  <a:prstClr val="white"/>
                </a:solidFill>
                <a:latin typeface="Arial" panose="020B0604020202020204"/>
              </a:rPr>
              <a:t>Services</a:t>
            </a:r>
            <a:endParaRPr kumimoji="0" lang="en-US" sz="2800" b="1" i="0" u="none" strike="noStrike" kern="1200" cap="none" spc="-50" normalizeH="0" baseline="0" noProof="0">
              <a:ln>
                <a:noFill/>
              </a:ln>
              <a:solidFill>
                <a:prstClr val="white"/>
              </a:solidFill>
              <a:effectLst/>
              <a:uLnTx/>
              <a:uFillTx/>
              <a:latin typeface="Arial" panose="020B0604020202020204"/>
              <a:ea typeface="+mj-ea"/>
              <a:cs typeface="+mj-cs"/>
            </a:endParaRPr>
          </a:p>
        </p:txBody>
      </p:sp>
    </p:spTree>
    <p:extLst>
      <p:ext uri="{BB962C8B-B14F-4D97-AF65-F5344CB8AC3E}">
        <p14:creationId xmlns:p14="http://schemas.microsoft.com/office/powerpoint/2010/main" val="1303067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BBA86372-FC7C-3F75-F569-DD35F83D3A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699178" y="0"/>
            <a:ext cx="5492822" cy="6400602"/>
          </a:xfrm>
          <a:prstGeom prst="rect">
            <a:avLst/>
          </a:prstGeom>
        </p:spPr>
      </p:pic>
      <p:sp>
        <p:nvSpPr>
          <p:cNvPr id="10" name="Rectangle 9">
            <a:extLst>
              <a:ext uri="{FF2B5EF4-FFF2-40B4-BE49-F238E27FC236}">
                <a16:creationId xmlns:a16="http://schemas.microsoft.com/office/drawing/2014/main" id="{980F63CF-401D-B4E4-DC2B-E80FAED5E9AB}"/>
              </a:ext>
            </a:extLst>
          </p:cNvPr>
          <p:cNvSpPr/>
          <p:nvPr userDrawn="1"/>
        </p:nvSpPr>
        <p:spPr>
          <a:xfrm>
            <a:off x="6699178" y="-11417"/>
            <a:ext cx="5492821" cy="6412019"/>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E0BF1A3A-C84E-25E7-651E-7F8315BA5221}"/>
              </a:ext>
            </a:extLst>
          </p:cNvPr>
          <p:cNvGrpSpPr/>
          <p:nvPr userDrawn="1"/>
        </p:nvGrpSpPr>
        <p:grpSpPr>
          <a:xfrm>
            <a:off x="600075" y="1436439"/>
            <a:ext cx="5495925" cy="4492349"/>
            <a:chOff x="600075" y="1436439"/>
            <a:chExt cx="5495925" cy="4492349"/>
          </a:xfrm>
        </p:grpSpPr>
        <p:sp>
          <p:nvSpPr>
            <p:cNvPr id="4" name="Rectangle 3">
              <a:extLst>
                <a:ext uri="{FF2B5EF4-FFF2-40B4-BE49-F238E27FC236}">
                  <a16:creationId xmlns:a16="http://schemas.microsoft.com/office/drawing/2014/main" id="{E8564446-E3B0-51DC-EFEF-E4763A62CBB4}"/>
                </a:ext>
              </a:extLst>
            </p:cNvPr>
            <p:cNvSpPr/>
            <p:nvPr/>
          </p:nvSpPr>
          <p:spPr>
            <a:xfrm>
              <a:off x="603180" y="1436440"/>
              <a:ext cx="2671179" cy="66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Founded in </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1988</a:t>
              </a:r>
              <a:endParaRPr kumimoji="0" lang="en-US" sz="20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0983A339-C849-D303-FC4E-146A5FF8798E}"/>
                </a:ext>
              </a:extLst>
            </p:cNvPr>
            <p:cNvSpPr/>
            <p:nvPr/>
          </p:nvSpPr>
          <p:spPr>
            <a:xfrm>
              <a:off x="3504899" y="1436439"/>
              <a:ext cx="2591101" cy="66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200+ </a:t>
              </a: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associates</a:t>
              </a:r>
            </a:p>
          </p:txBody>
        </p:sp>
        <p:sp>
          <p:nvSpPr>
            <p:cNvPr id="8" name="Rectangle 7">
              <a:extLst>
                <a:ext uri="{FF2B5EF4-FFF2-40B4-BE49-F238E27FC236}">
                  <a16:creationId xmlns:a16="http://schemas.microsoft.com/office/drawing/2014/main" id="{E3780199-487C-30D9-1144-EAE18DA297BB}"/>
                </a:ext>
              </a:extLst>
            </p:cNvPr>
            <p:cNvSpPr/>
            <p:nvPr/>
          </p:nvSpPr>
          <p:spPr>
            <a:xfrm>
              <a:off x="603179" y="2276021"/>
              <a:ext cx="5492821" cy="980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solidFill>
                  <a:effectLst/>
                  <a:uLnTx/>
                  <a:uFillTx/>
                  <a:latin typeface="Arial" panose="020B0604020202020204"/>
                  <a:ea typeface="+mn-ea"/>
                  <a:cs typeface="+mn-cs"/>
                </a:rPr>
                <a:t>First issue of the </a:t>
              </a:r>
              <a:r>
                <a:rPr kumimoji="0" lang="en-US" sz="1700" b="0" i="1" u="none" strike="noStrike" kern="1200" cap="none" spc="0" normalizeH="0" baseline="0" noProof="0">
                  <a:ln>
                    <a:noFill/>
                  </a:ln>
                  <a:solidFill>
                    <a:prstClr val="white"/>
                  </a:solidFill>
                  <a:effectLst/>
                  <a:uLnTx/>
                  <a:uFillTx/>
                  <a:latin typeface="Arial" panose="020B0604020202020204"/>
                  <a:ea typeface="+mn-ea"/>
                  <a:cs typeface="+mn-cs"/>
                </a:rPr>
                <a:t>OPEN MINDS Management Newsletter</a:t>
              </a:r>
              <a:r>
                <a:rPr kumimoji="0" lang="en-US" sz="1700" b="0" i="0" u="none" strike="noStrike" kern="1200" cap="none" spc="0" normalizeH="0" baseline="0" noProof="0">
                  <a:ln>
                    <a:noFill/>
                  </a:ln>
                  <a:solidFill>
                    <a:prstClr val="white"/>
                  </a:solidFill>
                  <a:effectLst/>
                  <a:uLnTx/>
                  <a:uFillTx/>
                  <a:latin typeface="Arial" panose="020B0604020202020204"/>
                  <a:ea typeface="+mn-ea"/>
                  <a:cs typeface="+mn-cs"/>
                </a:rPr>
                <a:t> published in April 1988</a:t>
              </a:r>
            </a:p>
          </p:txBody>
        </p:sp>
        <p:pic>
          <p:nvPicPr>
            <p:cNvPr id="11" name="Graphic 10" descr="Newspaper with solid fill">
              <a:extLst>
                <a:ext uri="{FF2B5EF4-FFF2-40B4-BE49-F238E27FC236}">
                  <a16:creationId xmlns:a16="http://schemas.microsoft.com/office/drawing/2014/main" id="{A5E198BB-2BA1-B024-BFFC-3789FF29D3B8}"/>
                </a:ext>
              </a:extLst>
            </p:cNvPr>
            <p:cNvPicPr>
              <a:picLocks noChangeAspect="1"/>
            </p:cNvPicPr>
            <p:nvPr/>
          </p:nvPicPr>
          <p:blipFill>
            <a:blip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01766" y="2354109"/>
              <a:ext cx="820802" cy="820802"/>
            </a:xfrm>
            <a:prstGeom prst="rect">
              <a:avLst/>
            </a:prstGeom>
          </p:spPr>
        </p:pic>
        <p:sp>
          <p:nvSpPr>
            <p:cNvPr id="12" name="Rectangle 11">
              <a:extLst>
                <a:ext uri="{FF2B5EF4-FFF2-40B4-BE49-F238E27FC236}">
                  <a16:creationId xmlns:a16="http://schemas.microsoft.com/office/drawing/2014/main" id="{6EA14A31-7016-6931-6F13-FB5F365CC3FE}"/>
                </a:ext>
              </a:extLst>
            </p:cNvPr>
            <p:cNvSpPr/>
            <p:nvPr/>
          </p:nvSpPr>
          <p:spPr>
            <a:xfrm>
              <a:off x="600075" y="3433350"/>
              <a:ext cx="5492821" cy="980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solidFill>
                  <a:effectLst/>
                  <a:uLnTx/>
                  <a:uFillTx/>
                  <a:latin typeface="Arial" panose="020B0604020202020204"/>
                  <a:ea typeface="+mn-ea"/>
                  <a:cs typeface="+mn-cs"/>
                </a:rPr>
                <a:t>Headquartered in Pennsylvania at 15 Lincoln Square, Gettysburg, Pennsylvania</a:t>
              </a:r>
            </a:p>
          </p:txBody>
        </p:sp>
        <p:pic>
          <p:nvPicPr>
            <p:cNvPr id="13" name="Graphic 12" descr="Marker with solid fill">
              <a:extLst>
                <a:ext uri="{FF2B5EF4-FFF2-40B4-BE49-F238E27FC236}">
                  <a16:creationId xmlns:a16="http://schemas.microsoft.com/office/drawing/2014/main" id="{3D58A70E-5F9E-6CA0-7E93-C042FE5258A5}"/>
                </a:ext>
              </a:extLst>
            </p:cNvPr>
            <p:cNvPicPr>
              <a:picLocks noChangeAspect="1"/>
            </p:cNvPicPr>
            <p:nvPr/>
          </p:nvPicPr>
          <p:blipFill>
            <a:blip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577" y="3551271"/>
              <a:ext cx="735504" cy="735504"/>
            </a:xfrm>
            <a:prstGeom prst="rect">
              <a:avLst/>
            </a:prstGeom>
          </p:spPr>
        </p:pic>
        <p:sp>
          <p:nvSpPr>
            <p:cNvPr id="14" name="Rectangle 13">
              <a:extLst>
                <a:ext uri="{FF2B5EF4-FFF2-40B4-BE49-F238E27FC236}">
                  <a16:creationId xmlns:a16="http://schemas.microsoft.com/office/drawing/2014/main" id="{FE891F14-E663-DACE-DBBD-5A7249F64A06}"/>
                </a:ext>
              </a:extLst>
            </p:cNvPr>
            <p:cNvSpPr/>
            <p:nvPr/>
          </p:nvSpPr>
          <p:spPr>
            <a:xfrm>
              <a:off x="603180" y="4592270"/>
              <a:ext cx="3004757" cy="13365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A </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100%</a:t>
              </a: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woman-</a:t>
              </a:r>
              <a:b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owned small </a:t>
              </a:r>
              <a:b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business</a:t>
              </a:r>
            </a:p>
          </p:txBody>
        </p:sp>
        <p:sp>
          <p:nvSpPr>
            <p:cNvPr id="15" name="Rectangle 14">
              <a:extLst>
                <a:ext uri="{FF2B5EF4-FFF2-40B4-BE49-F238E27FC236}">
                  <a16:creationId xmlns:a16="http://schemas.microsoft.com/office/drawing/2014/main" id="{0C4871FF-D50D-69BF-2B60-F9ED8EE62809}"/>
                </a:ext>
              </a:extLst>
            </p:cNvPr>
            <p:cNvSpPr/>
            <p:nvPr/>
          </p:nvSpPr>
          <p:spPr>
            <a:xfrm>
              <a:off x="3828305" y="4592270"/>
              <a:ext cx="2264591" cy="13365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A Delaware corporation</a:t>
              </a:r>
            </a:p>
          </p:txBody>
        </p:sp>
        <p:pic>
          <p:nvPicPr>
            <p:cNvPr id="16" name="Graphic 15" descr="Female with solid fill">
              <a:extLst>
                <a:ext uri="{FF2B5EF4-FFF2-40B4-BE49-F238E27FC236}">
                  <a16:creationId xmlns:a16="http://schemas.microsoft.com/office/drawing/2014/main" id="{0C021363-FC80-E9FD-4DD8-424E9CCA0E83}"/>
                </a:ext>
              </a:extLst>
            </p:cNvPr>
            <p:cNvPicPr>
              <a:picLocks noChangeAspect="1"/>
            </p:cNvPicPr>
            <p:nvPr/>
          </p:nvPicPr>
          <p:blipFill>
            <a:blip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790238">
              <a:off x="2594351" y="5006881"/>
              <a:ext cx="798222" cy="798222"/>
            </a:xfrm>
            <a:prstGeom prst="rect">
              <a:avLst/>
            </a:prstGeom>
          </p:spPr>
        </p:pic>
        <p:pic>
          <p:nvPicPr>
            <p:cNvPr id="17" name="Graphic 16">
              <a:extLst>
                <a:ext uri="{FF2B5EF4-FFF2-40B4-BE49-F238E27FC236}">
                  <a16:creationId xmlns:a16="http://schemas.microsoft.com/office/drawing/2014/main" id="{243AAFB2-3547-540C-A722-353C4FE21D7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497990" y="4810017"/>
              <a:ext cx="374538" cy="892484"/>
            </a:xfrm>
            <a:prstGeom prst="rect">
              <a:avLst/>
            </a:prstGeom>
          </p:spPr>
        </p:pic>
      </p:grpSp>
      <p:sp>
        <p:nvSpPr>
          <p:cNvPr id="18" name="TextBox 17">
            <a:extLst>
              <a:ext uri="{FF2B5EF4-FFF2-40B4-BE49-F238E27FC236}">
                <a16:creationId xmlns:a16="http://schemas.microsoft.com/office/drawing/2014/main" id="{3FECEDC7-F14D-8BF1-9E1B-8361386DF8B7}"/>
              </a:ext>
            </a:extLst>
          </p:cNvPr>
          <p:cNvSpPr txBox="1"/>
          <p:nvPr userDrawn="1"/>
        </p:nvSpPr>
        <p:spPr>
          <a:xfrm>
            <a:off x="600075" y="533400"/>
            <a:ext cx="54928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1"/>
                </a:solidFill>
                <a:effectLst/>
                <a:uLnTx/>
                <a:uFillTx/>
                <a:latin typeface="Arial" panose="020B0604020202020204"/>
                <a:ea typeface="+mn-ea"/>
                <a:cs typeface="+mn-cs"/>
              </a:rPr>
              <a:t>Our Overview</a:t>
            </a:r>
          </a:p>
        </p:txBody>
      </p:sp>
    </p:spTree>
    <p:extLst>
      <p:ext uri="{BB962C8B-B14F-4D97-AF65-F5344CB8AC3E}">
        <p14:creationId xmlns:p14="http://schemas.microsoft.com/office/powerpoint/2010/main" val="3456451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0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Executive Education Attendance Overview</a:t>
            </a:r>
          </a:p>
        </p:txBody>
      </p:sp>
      <p:graphicFrame>
        <p:nvGraphicFramePr>
          <p:cNvPr id="2" name="Content Placeholder 3">
            <a:extLst>
              <a:ext uri="{FF2B5EF4-FFF2-40B4-BE49-F238E27FC236}">
                <a16:creationId xmlns:a16="http://schemas.microsoft.com/office/drawing/2014/main" id="{AB51E9D2-3C1C-5C9A-8A7B-977CDB7A18B0}"/>
              </a:ext>
            </a:extLst>
          </p:cNvPr>
          <p:cNvGraphicFramePr>
            <a:graphicFrameLocks/>
          </p:cNvGraphicFramePr>
          <p:nvPr userDrawn="1">
            <p:extLst>
              <p:ext uri="{D42A27DB-BD31-4B8C-83A1-F6EECF244321}">
                <p14:modId xmlns:p14="http://schemas.microsoft.com/office/powerpoint/2010/main" val="3798994337"/>
              </p:ext>
            </p:extLst>
          </p:nvPr>
        </p:nvGraphicFramePr>
        <p:xfrm>
          <a:off x="447675" y="1167403"/>
          <a:ext cx="5796580" cy="4878940"/>
        </p:xfrm>
        <a:graphic>
          <a:graphicData uri="http://schemas.openxmlformats.org/drawingml/2006/table">
            <a:tbl>
              <a:tblPr firstRow="1">
                <a:tableStyleId>{9DCAF9ED-07DC-4A11-8D7F-57B35C25682E}</a:tableStyleId>
              </a:tblPr>
              <a:tblGrid>
                <a:gridCol w="1895988">
                  <a:extLst>
                    <a:ext uri="{9D8B030D-6E8A-4147-A177-3AD203B41FA5}">
                      <a16:colId xmlns:a16="http://schemas.microsoft.com/office/drawing/2014/main" val="20001"/>
                    </a:ext>
                  </a:extLst>
                </a:gridCol>
                <a:gridCol w="2275979">
                  <a:extLst>
                    <a:ext uri="{9D8B030D-6E8A-4147-A177-3AD203B41FA5}">
                      <a16:colId xmlns:a16="http://schemas.microsoft.com/office/drawing/2014/main" val="20002"/>
                    </a:ext>
                  </a:extLst>
                </a:gridCol>
                <a:gridCol w="1624613">
                  <a:extLst>
                    <a:ext uri="{9D8B030D-6E8A-4147-A177-3AD203B41FA5}">
                      <a16:colId xmlns:a16="http://schemas.microsoft.com/office/drawing/2014/main" val="1480973094"/>
                    </a:ext>
                  </a:extLst>
                </a:gridCol>
              </a:tblGrid>
              <a:tr h="577685">
                <a:tc>
                  <a:txBody>
                    <a:bodyPr/>
                    <a:lstStyle>
                      <a:lvl1pPr marL="0" algn="l" defTabSz="457200" rtl="0" eaLnBrk="1" latinLnBrk="0" hangingPunct="1">
                        <a:defRPr sz="1800" b="1" kern="1200">
                          <a:solidFill>
                            <a:schemeClr val="lt1"/>
                          </a:solidFill>
                          <a:latin typeface="Segoe UI Semilight"/>
                        </a:defRPr>
                      </a:lvl1pPr>
                      <a:lvl2pPr marL="457200" algn="l" defTabSz="457200" rtl="0" eaLnBrk="1" latinLnBrk="0" hangingPunct="1">
                        <a:defRPr sz="1800" b="1" kern="1200">
                          <a:solidFill>
                            <a:schemeClr val="lt1"/>
                          </a:solidFill>
                          <a:latin typeface="Segoe UI Semilight"/>
                        </a:defRPr>
                      </a:lvl2pPr>
                      <a:lvl3pPr marL="914400" algn="l" defTabSz="457200" rtl="0" eaLnBrk="1" latinLnBrk="0" hangingPunct="1">
                        <a:defRPr sz="1800" b="1" kern="1200">
                          <a:solidFill>
                            <a:schemeClr val="lt1"/>
                          </a:solidFill>
                          <a:latin typeface="Segoe UI Semilight"/>
                        </a:defRPr>
                      </a:lvl3pPr>
                      <a:lvl4pPr marL="1371600" algn="l" defTabSz="457200" rtl="0" eaLnBrk="1" latinLnBrk="0" hangingPunct="1">
                        <a:defRPr sz="1800" b="1" kern="1200">
                          <a:solidFill>
                            <a:schemeClr val="lt1"/>
                          </a:solidFill>
                          <a:latin typeface="Segoe UI Semilight"/>
                        </a:defRPr>
                      </a:lvl4pPr>
                      <a:lvl5pPr marL="1828800" algn="l" defTabSz="457200" rtl="0" eaLnBrk="1" latinLnBrk="0" hangingPunct="1">
                        <a:defRPr sz="1800" b="1" kern="1200">
                          <a:solidFill>
                            <a:schemeClr val="lt1"/>
                          </a:solidFill>
                          <a:latin typeface="Segoe UI Semilight"/>
                        </a:defRPr>
                      </a:lvl5pPr>
                      <a:lvl6pPr marL="2286000" algn="l" defTabSz="457200" rtl="0" eaLnBrk="1" latinLnBrk="0" hangingPunct="1">
                        <a:defRPr sz="1800" b="1" kern="1200">
                          <a:solidFill>
                            <a:schemeClr val="lt1"/>
                          </a:solidFill>
                          <a:latin typeface="Segoe UI Semilight"/>
                        </a:defRPr>
                      </a:lvl6pPr>
                      <a:lvl7pPr marL="2743200" algn="l" defTabSz="457200" rtl="0" eaLnBrk="1" latinLnBrk="0" hangingPunct="1">
                        <a:defRPr sz="1800" b="1" kern="1200">
                          <a:solidFill>
                            <a:schemeClr val="lt1"/>
                          </a:solidFill>
                          <a:latin typeface="Segoe UI Semilight"/>
                        </a:defRPr>
                      </a:lvl7pPr>
                      <a:lvl8pPr marL="3200400" algn="l" defTabSz="457200" rtl="0" eaLnBrk="1" latinLnBrk="0" hangingPunct="1">
                        <a:defRPr sz="1800" b="1" kern="1200">
                          <a:solidFill>
                            <a:schemeClr val="lt1"/>
                          </a:solidFill>
                          <a:latin typeface="Segoe UI Semilight"/>
                        </a:defRPr>
                      </a:lvl8pPr>
                      <a:lvl9pPr marL="3657600" algn="l" defTabSz="457200" rtl="0" eaLnBrk="1" latinLnBrk="0" hangingPunct="1">
                        <a:defRPr sz="1800" b="1" kern="1200">
                          <a:solidFill>
                            <a:schemeClr val="lt1"/>
                          </a:solidFill>
                          <a:latin typeface="Segoe UI Semilight"/>
                        </a:defRPr>
                      </a:lvl9pPr>
                    </a:lstStyle>
                    <a:p>
                      <a:pPr algn="ctr"/>
                      <a:r>
                        <a:rPr lang="en-US" sz="1200">
                          <a:latin typeface="+mn-lt"/>
                        </a:rPr>
                        <a:t>Institute</a:t>
                      </a:r>
                      <a:endParaRPr lang="en-US" sz="1200">
                        <a:latin typeface="+mn-lt"/>
                        <a:cs typeface="Segoe UI Semilight" panose="020B0402040204020203" pitchFamily="34" charset="0"/>
                      </a:endParaRPr>
                    </a:p>
                  </a:txBody>
                  <a:tcPr anchor="ctr"/>
                </a:tc>
                <a:tc>
                  <a:txBody>
                    <a:bodyPr/>
                    <a:lstStyle>
                      <a:lvl1pPr marL="0" algn="l" defTabSz="457200" rtl="0" eaLnBrk="1" latinLnBrk="0" hangingPunct="1">
                        <a:defRPr sz="1800" b="1" kern="1200">
                          <a:solidFill>
                            <a:schemeClr val="lt1"/>
                          </a:solidFill>
                          <a:latin typeface="Segoe UI Semilight"/>
                        </a:defRPr>
                      </a:lvl1pPr>
                      <a:lvl2pPr marL="457200" algn="l" defTabSz="457200" rtl="0" eaLnBrk="1" latinLnBrk="0" hangingPunct="1">
                        <a:defRPr sz="1800" b="1" kern="1200">
                          <a:solidFill>
                            <a:schemeClr val="lt1"/>
                          </a:solidFill>
                          <a:latin typeface="Segoe UI Semilight"/>
                        </a:defRPr>
                      </a:lvl2pPr>
                      <a:lvl3pPr marL="914400" algn="l" defTabSz="457200" rtl="0" eaLnBrk="1" latinLnBrk="0" hangingPunct="1">
                        <a:defRPr sz="1800" b="1" kern="1200">
                          <a:solidFill>
                            <a:schemeClr val="lt1"/>
                          </a:solidFill>
                          <a:latin typeface="Segoe UI Semilight"/>
                        </a:defRPr>
                      </a:lvl3pPr>
                      <a:lvl4pPr marL="1371600" algn="l" defTabSz="457200" rtl="0" eaLnBrk="1" latinLnBrk="0" hangingPunct="1">
                        <a:defRPr sz="1800" b="1" kern="1200">
                          <a:solidFill>
                            <a:schemeClr val="lt1"/>
                          </a:solidFill>
                          <a:latin typeface="Segoe UI Semilight"/>
                        </a:defRPr>
                      </a:lvl4pPr>
                      <a:lvl5pPr marL="1828800" algn="l" defTabSz="457200" rtl="0" eaLnBrk="1" latinLnBrk="0" hangingPunct="1">
                        <a:defRPr sz="1800" b="1" kern="1200">
                          <a:solidFill>
                            <a:schemeClr val="lt1"/>
                          </a:solidFill>
                          <a:latin typeface="Segoe UI Semilight"/>
                        </a:defRPr>
                      </a:lvl5pPr>
                      <a:lvl6pPr marL="2286000" algn="l" defTabSz="457200" rtl="0" eaLnBrk="1" latinLnBrk="0" hangingPunct="1">
                        <a:defRPr sz="1800" b="1" kern="1200">
                          <a:solidFill>
                            <a:schemeClr val="lt1"/>
                          </a:solidFill>
                          <a:latin typeface="Segoe UI Semilight"/>
                        </a:defRPr>
                      </a:lvl6pPr>
                      <a:lvl7pPr marL="2743200" algn="l" defTabSz="457200" rtl="0" eaLnBrk="1" latinLnBrk="0" hangingPunct="1">
                        <a:defRPr sz="1800" b="1" kern="1200">
                          <a:solidFill>
                            <a:schemeClr val="lt1"/>
                          </a:solidFill>
                          <a:latin typeface="Segoe UI Semilight"/>
                        </a:defRPr>
                      </a:lvl7pPr>
                      <a:lvl8pPr marL="3200400" algn="l" defTabSz="457200" rtl="0" eaLnBrk="1" latinLnBrk="0" hangingPunct="1">
                        <a:defRPr sz="1800" b="1" kern="1200">
                          <a:solidFill>
                            <a:schemeClr val="lt1"/>
                          </a:solidFill>
                          <a:latin typeface="Segoe UI Semilight"/>
                        </a:defRPr>
                      </a:lvl8pPr>
                      <a:lvl9pPr marL="3657600" algn="l" defTabSz="457200" rtl="0" eaLnBrk="1" latinLnBrk="0" hangingPunct="1">
                        <a:defRPr sz="1800" b="1" kern="1200">
                          <a:solidFill>
                            <a:schemeClr val="lt1"/>
                          </a:solidFill>
                          <a:latin typeface="Segoe UI Semilight"/>
                        </a:defRPr>
                      </a:lvl9pPr>
                    </a:lstStyle>
                    <a:p>
                      <a:pPr algn="ctr"/>
                      <a:r>
                        <a:rPr lang="en-US" sz="1200">
                          <a:latin typeface="+mn-lt"/>
                          <a:cs typeface="Segoe UI Semilight" panose="020B0402040204020203" pitchFamily="34" charset="0"/>
                        </a:rPr>
                        <a:t>Strategic Focus</a:t>
                      </a:r>
                    </a:p>
                  </a:txBody>
                  <a:tcPr anchor="ctr"/>
                </a:tc>
                <a:tc>
                  <a:txBody>
                    <a:bodyPr/>
                    <a:lstStyle/>
                    <a:p>
                      <a:pPr algn="ctr"/>
                      <a:r>
                        <a:rPr lang="en-US" sz="1200">
                          <a:latin typeface="+mn-lt"/>
                          <a:cs typeface="Segoe UI Semilight" panose="020B0402040204020203" pitchFamily="34" charset="0"/>
                        </a:rPr>
                        <a:t>Attendance </a:t>
                      </a:r>
                    </a:p>
                    <a:p>
                      <a:pPr algn="ctr"/>
                      <a:r>
                        <a:rPr lang="en-US" sz="800">
                          <a:latin typeface="+mn-lt"/>
                          <a:cs typeface="Segoe UI Semilight" panose="020B0402040204020203" pitchFamily="34" charset="0"/>
                        </a:rPr>
                        <a:t>V = Virtual / </a:t>
                      </a:r>
                    </a:p>
                    <a:p>
                      <a:pPr algn="ctr"/>
                      <a:r>
                        <a:rPr lang="en-US" sz="800">
                          <a:latin typeface="+mn-lt"/>
                          <a:cs typeface="Segoe UI Semilight" panose="020B0402040204020203" pitchFamily="34" charset="0"/>
                        </a:rPr>
                        <a:t>O = Onsite</a:t>
                      </a:r>
                    </a:p>
                  </a:txBody>
                  <a:tcPr anchor="ctr"/>
                </a:tc>
                <a:extLst>
                  <a:ext uri="{0D108BD9-81ED-4DB2-BD59-A6C34878D82A}">
                    <a16:rowId xmlns:a16="http://schemas.microsoft.com/office/drawing/2014/main" val="10000"/>
                  </a:ext>
                </a:extLst>
              </a:tr>
              <a:tr h="860251">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r>
                        <a:rPr lang="en-US" sz="1000" b="1" u="none" baseline="0">
                          <a:solidFill>
                            <a:schemeClr val="accent1"/>
                          </a:solidFill>
                          <a:latin typeface="+mn-lt"/>
                          <a:hlinkClick r:id="rId2">
                            <a:extLst>
                              <a:ext uri="{A12FA001-AC4F-418D-AE19-62706E023703}">
                                <ahyp:hlinkClr xmlns:ahyp="http://schemas.microsoft.com/office/drawing/2018/hyperlinkcolor" val="tx"/>
                              </a:ext>
                            </a:extLst>
                          </a:hlinkClick>
                        </a:rPr>
                        <a:t>Performance Management Institute</a:t>
                      </a:r>
                      <a:endParaRPr lang="en-US" sz="1000" b="1" u="none">
                        <a:solidFill>
                          <a:schemeClr val="accent1"/>
                        </a:solidFill>
                        <a:latin typeface="+mn-lt"/>
                        <a:cs typeface="Segoe UI" panose="020B0502040204020203" pitchFamily="34" charset="0"/>
                      </a:endParaRPr>
                    </a:p>
                  </a:txBody>
                  <a:tcPr anchor="ctr"/>
                </a:tc>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spcBef>
                          <a:spcPts val="600"/>
                        </a:spcBef>
                        <a:spcAft>
                          <a:spcPts val="600"/>
                        </a:spcAft>
                      </a:pPr>
                      <a:r>
                        <a:rPr lang="en-US" sz="900">
                          <a:solidFill>
                            <a:schemeClr val="tx1"/>
                          </a:solidFill>
                          <a:latin typeface="+mn-lt"/>
                        </a:rPr>
                        <a:t>Exploring key market trends, strategic questions, and best practice management tools to survive</a:t>
                      </a:r>
                      <a:r>
                        <a:rPr lang="en-US" sz="900" baseline="0">
                          <a:solidFill>
                            <a:schemeClr val="tx1"/>
                          </a:solidFill>
                          <a:latin typeface="+mn-lt"/>
                        </a:rPr>
                        <a:t> in today’s new normal.</a:t>
                      </a:r>
                      <a:endParaRPr lang="en-US" sz="900">
                        <a:solidFill>
                          <a:schemeClr val="tx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2022: O+V = 503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2023: 669 (O=408; V=261)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2024: 561 (O=375; V=186)</a:t>
                      </a:r>
                    </a:p>
                  </a:txBody>
                  <a:tcPr anchor="ctr"/>
                </a:tc>
                <a:extLst>
                  <a:ext uri="{0D108BD9-81ED-4DB2-BD59-A6C34878D82A}">
                    <a16:rowId xmlns:a16="http://schemas.microsoft.com/office/drawing/2014/main" val="2883728717"/>
                  </a:ext>
                </a:extLst>
              </a:tr>
              <a:tr h="860251">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r>
                        <a:rPr lang="en-US" sz="1000" b="1" u="none">
                          <a:solidFill>
                            <a:schemeClr val="accent1"/>
                          </a:solidFill>
                          <a:latin typeface="+mn-lt"/>
                          <a:hlinkClick r:id="" action="ppaction://noaction">
                            <a:extLst>
                              <a:ext uri="{A12FA001-AC4F-418D-AE19-62706E023703}">
                                <ahyp:hlinkClr xmlns:ahyp="http://schemas.microsoft.com/office/drawing/2018/hyperlinkcolor" val="tx"/>
                              </a:ext>
                            </a:extLst>
                          </a:hlinkClick>
                        </a:rPr>
                        <a:t>Strategy &amp; Innovation </a:t>
                      </a:r>
                    </a:p>
                    <a:p>
                      <a:pPr algn="l"/>
                      <a:r>
                        <a:rPr lang="en-US" sz="1000" b="1" u="none">
                          <a:solidFill>
                            <a:schemeClr val="accent1"/>
                          </a:solidFill>
                          <a:latin typeface="+mn-lt"/>
                          <a:hlinkClick r:id="" action="ppaction://noaction">
                            <a:extLst>
                              <a:ext uri="{A12FA001-AC4F-418D-AE19-62706E023703}">
                                <ahyp:hlinkClr xmlns:ahyp="http://schemas.microsoft.com/office/drawing/2018/hyperlinkcolor" val="tx"/>
                              </a:ext>
                            </a:extLst>
                          </a:hlinkClick>
                        </a:rPr>
                        <a:t>Institute</a:t>
                      </a:r>
                      <a:endParaRPr lang="en-US" sz="1000" b="1" u="none">
                        <a:solidFill>
                          <a:schemeClr val="accent1"/>
                        </a:solidFill>
                        <a:latin typeface="+mn-lt"/>
                        <a:cs typeface="Segoe UI" panose="020B0502040204020203" pitchFamily="34" charset="0"/>
                      </a:endParaRPr>
                    </a:p>
                  </a:txBody>
                  <a:tcPr anchor="ctr">
                    <a:solidFill>
                      <a:schemeClr val="bg1">
                        <a:lumMod val="95000"/>
                      </a:schemeClr>
                    </a:solidFill>
                  </a:tcPr>
                </a:tc>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spcBef>
                          <a:spcPts val="600"/>
                        </a:spcBef>
                        <a:spcAft>
                          <a:spcPts val="600"/>
                        </a:spcAft>
                      </a:pPr>
                      <a:r>
                        <a:rPr lang="en-US" sz="900">
                          <a:solidFill>
                            <a:schemeClr val="tx1"/>
                          </a:solidFill>
                          <a:latin typeface="+mn-lt"/>
                        </a:rPr>
                        <a:t>Helping organizations link emerging innovations to strategy and develop a sustainable market position in a value-based environment.</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2022: 433 (O=326; V=107)</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900">
                          <a:solidFill>
                            <a:schemeClr val="tx1"/>
                          </a:solidFill>
                          <a:latin typeface="+mn-lt"/>
                        </a:rPr>
                        <a:t>2023: 568 (O=288; V=280)</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900">
                          <a:solidFill>
                            <a:schemeClr val="tx1"/>
                          </a:solidFill>
                          <a:latin typeface="+mn-lt"/>
                        </a:rPr>
                        <a:t>2024: 588 (O=406; V=182)</a:t>
                      </a:r>
                    </a:p>
                  </a:txBody>
                  <a:tcPr anchor="ctr">
                    <a:solidFill>
                      <a:schemeClr val="bg1">
                        <a:lumMod val="95000"/>
                      </a:schemeClr>
                    </a:solidFill>
                  </a:tcPr>
                </a:tc>
                <a:extLst>
                  <a:ext uri="{0D108BD9-81ED-4DB2-BD59-A6C34878D82A}">
                    <a16:rowId xmlns:a16="http://schemas.microsoft.com/office/drawing/2014/main" val="3967001955"/>
                  </a:ext>
                </a:extLst>
              </a:tr>
              <a:tr h="860251">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r>
                        <a:rPr lang="en-US" sz="1000" b="1" u="none" baseline="0">
                          <a:solidFill>
                            <a:schemeClr val="accent1"/>
                          </a:solidFill>
                          <a:latin typeface="+mn-lt"/>
                          <a:hlinkClick r:id="rId3">
                            <a:extLst>
                              <a:ext uri="{A12FA001-AC4F-418D-AE19-62706E023703}">
                                <ahyp:hlinkClr xmlns:ahyp="http://schemas.microsoft.com/office/drawing/2018/hyperlinkcolor" val="tx"/>
                              </a:ext>
                            </a:extLst>
                          </a:hlinkClick>
                        </a:rPr>
                        <a:t>Service Excellence </a:t>
                      </a:r>
                      <a:br>
                        <a:rPr lang="en-US" sz="1000" b="1" u="none" baseline="0">
                          <a:solidFill>
                            <a:schemeClr val="accent1"/>
                          </a:solidFill>
                          <a:latin typeface="+mn-lt"/>
                          <a:hlinkClick r:id="rId3">
                            <a:extLst>
                              <a:ext uri="{A12FA001-AC4F-418D-AE19-62706E023703}">
                                <ahyp:hlinkClr xmlns:ahyp="http://schemas.microsoft.com/office/drawing/2018/hyperlinkcolor" val="tx"/>
                              </a:ext>
                            </a:extLst>
                          </a:hlinkClick>
                        </a:rPr>
                      </a:br>
                      <a:r>
                        <a:rPr lang="en-US" sz="1000" b="1" u="none" baseline="0">
                          <a:solidFill>
                            <a:schemeClr val="accent1"/>
                          </a:solidFill>
                          <a:latin typeface="+mn-lt"/>
                          <a:hlinkClick r:id="rId3">
                            <a:extLst>
                              <a:ext uri="{A12FA001-AC4F-418D-AE19-62706E023703}">
                                <ahyp:hlinkClr xmlns:ahyp="http://schemas.microsoft.com/office/drawing/2018/hyperlinkcolor" val="tx"/>
                              </a:ext>
                            </a:extLst>
                          </a:hlinkClick>
                        </a:rPr>
                        <a:t>Institute</a:t>
                      </a:r>
                      <a:endParaRPr lang="en-US" sz="1000" b="1" u="none">
                        <a:solidFill>
                          <a:schemeClr val="accent1"/>
                        </a:solidFill>
                        <a:latin typeface="+mn-lt"/>
                        <a:cs typeface="Segoe UI" panose="020B0502040204020203" pitchFamily="34" charset="0"/>
                      </a:endParaRPr>
                    </a:p>
                  </a:txBody>
                  <a:tcPr anchor="ctr"/>
                </a:tc>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spcBef>
                          <a:spcPts val="600"/>
                        </a:spcBef>
                        <a:spcAft>
                          <a:spcPts val="600"/>
                        </a:spcAft>
                      </a:pPr>
                      <a:r>
                        <a:rPr lang="en-US" sz="900">
                          <a:solidFill>
                            <a:schemeClr val="tx1"/>
                          </a:solidFill>
                          <a:latin typeface="+mn-lt"/>
                        </a:rPr>
                        <a:t>Designed to expose executives to the ‘best in </a:t>
                      </a:r>
                      <a:r>
                        <a:rPr lang="en-US" sz="900" err="1">
                          <a:solidFill>
                            <a:schemeClr val="tx1"/>
                          </a:solidFill>
                          <a:latin typeface="+mn-lt"/>
                        </a:rPr>
                        <a:t>class’</a:t>
                      </a:r>
                      <a:r>
                        <a:rPr lang="en-US" sz="900">
                          <a:solidFill>
                            <a:schemeClr val="tx1"/>
                          </a:solidFill>
                          <a:latin typeface="+mn-lt"/>
                        </a:rPr>
                        <a:t> strategies to create and renew competitive advantage for their organizations.</a:t>
                      </a:r>
                    </a:p>
                  </a:txBody>
                  <a:tcPr anchor="ctr"/>
                </a:tc>
                <a:tc>
                  <a:txBody>
                    <a:bodyPr/>
                    <a:lstStyle/>
                    <a:p>
                      <a:pPr algn="l"/>
                      <a:r>
                        <a:rPr lang="en-US" sz="900">
                          <a:solidFill>
                            <a:schemeClr val="tx1"/>
                          </a:solidFill>
                          <a:latin typeface="+mn-lt"/>
                        </a:rPr>
                        <a:t>2022: 409 (O=261; V=148)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2023: 517 (O=254; V=263)</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900">
                          <a:solidFill>
                            <a:schemeClr val="tx1"/>
                          </a:solidFill>
                          <a:latin typeface="+mn-lt"/>
                        </a:rPr>
                        <a:t>2024: 559 (O=341; V=218)</a:t>
                      </a:r>
                    </a:p>
                  </a:txBody>
                  <a:tcPr anchor="ctr"/>
                </a:tc>
                <a:extLst>
                  <a:ext uri="{0D108BD9-81ED-4DB2-BD59-A6C34878D82A}">
                    <a16:rowId xmlns:a16="http://schemas.microsoft.com/office/drawing/2014/main" val="2313208570"/>
                  </a:ext>
                </a:extLst>
              </a:tr>
              <a:tr h="860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none" kern="1200">
                          <a:solidFill>
                            <a:schemeClr val="accent1"/>
                          </a:solidFill>
                          <a:latin typeface="+mn-lt"/>
                          <a:hlinkClick r:id="rId4">
                            <a:extLst>
                              <a:ext uri="{A12FA001-AC4F-418D-AE19-62706E023703}">
                                <ahyp:hlinkClr xmlns:ahyp="http://schemas.microsoft.com/office/drawing/2018/hyperlinkcolor" val="tx"/>
                              </a:ext>
                            </a:extLst>
                          </a:hlinkClick>
                        </a:rPr>
                        <a:t>Executive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none" kern="1200">
                          <a:solidFill>
                            <a:schemeClr val="accent1"/>
                          </a:solidFill>
                          <a:latin typeface="+mn-lt"/>
                          <a:hlinkClick r:id="rId4">
                            <a:extLst>
                              <a:ext uri="{A12FA001-AC4F-418D-AE19-62706E023703}">
                                <ahyp:hlinkClr xmlns:ahyp="http://schemas.microsoft.com/office/drawing/2018/hyperlinkcolor" val="tx"/>
                              </a:ext>
                            </a:extLst>
                          </a:hlinkClick>
                        </a:rPr>
                        <a:t>Retreat</a:t>
                      </a:r>
                      <a:endParaRPr lang="en-US" sz="1000" b="1" u="none" kern="1200">
                        <a:solidFill>
                          <a:schemeClr val="accent1"/>
                        </a:solidFill>
                        <a:latin typeface="+mn-lt"/>
                        <a:ea typeface="+mn-ea"/>
                        <a:cs typeface="Segoe UI" panose="020B0502040204020203" pitchFamily="34" charset="0"/>
                      </a:endParaRP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900" kern="1200">
                          <a:solidFill>
                            <a:schemeClr val="tx1"/>
                          </a:solidFill>
                          <a:latin typeface="+mn-lt"/>
                        </a:rPr>
                        <a:t>Building transformational leadership</a:t>
                      </a:r>
                      <a:r>
                        <a:rPr lang="en-US" sz="900" kern="1200" baseline="0">
                          <a:solidFill>
                            <a:schemeClr val="tx1"/>
                          </a:solidFill>
                          <a:latin typeface="+mn-lt"/>
                        </a:rPr>
                        <a:t> skills to collaborate, manage change, and maximize organizational performance.</a:t>
                      </a:r>
                      <a:endParaRPr lang="en-US" sz="900" kern="1200">
                        <a:solidFill>
                          <a:schemeClr val="tx1"/>
                        </a:solidFill>
                        <a:latin typeface="+mn-lt"/>
                        <a:ea typeface="+mn-ea"/>
                        <a:cs typeface="+mn-cs"/>
                      </a:endParaRP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2022: 341 (O=196; V=145)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2023: 305 (O=206; V=99)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2024: 334 (O=235; V=99)</a:t>
                      </a:r>
                    </a:p>
                  </a:txBody>
                  <a:tcPr anchor="ctr">
                    <a:solidFill>
                      <a:schemeClr val="bg1">
                        <a:lumMod val="95000"/>
                      </a:schemeClr>
                    </a:solidFill>
                  </a:tcPr>
                </a:tc>
                <a:extLst>
                  <a:ext uri="{0D108BD9-81ED-4DB2-BD59-A6C34878D82A}">
                    <a16:rowId xmlns:a16="http://schemas.microsoft.com/office/drawing/2014/main" val="3865473862"/>
                  </a:ext>
                </a:extLst>
              </a:tr>
              <a:tr h="860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none" kern="1200">
                          <a:solidFill>
                            <a:schemeClr val="accent1"/>
                          </a:solidFill>
                          <a:latin typeface="+mn-lt"/>
                          <a:hlinkClick r:id="rId5">
                            <a:extLst>
                              <a:ext uri="{A12FA001-AC4F-418D-AE19-62706E023703}">
                                <ahyp:hlinkClr xmlns:ahyp="http://schemas.microsoft.com/office/drawing/2018/hyperlinkcolor" val="tx"/>
                              </a:ext>
                            </a:extLst>
                          </a:hlinkClick>
                        </a:rPr>
                        <a:t>Technology &amp; Analytics Institute</a:t>
                      </a:r>
                      <a:endParaRPr lang="en-US" sz="1000" b="1" u="none" kern="1200">
                        <a:solidFill>
                          <a:schemeClr val="accent1"/>
                        </a:solidFill>
                        <a:latin typeface="+mn-lt"/>
                        <a:ea typeface="+mn-ea"/>
                        <a:cs typeface="Segoe UI" panose="020B0502040204020203" pitchFamily="34" charset="0"/>
                      </a:endParaRPr>
                    </a:p>
                  </a:txBody>
                  <a:tcPr anchor="ct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900" kern="1200">
                          <a:solidFill>
                            <a:schemeClr val="tx1"/>
                          </a:solidFill>
                          <a:latin typeface="+mn-lt"/>
                        </a:rPr>
                        <a:t>Providing the technology tools executives need to improve performance and add value to their services for complex consumers.</a:t>
                      </a:r>
                      <a:endParaRPr lang="en-US" sz="900" kern="1200">
                        <a:solidFill>
                          <a:schemeClr val="tx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2022: 555 (O=309; V=246)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2023: 558 (O=381; V=177)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2024: 627 (O=431; V=196)</a:t>
                      </a:r>
                    </a:p>
                  </a:txBody>
                  <a:tcPr anchor="ctr"/>
                </a:tc>
                <a:extLst>
                  <a:ext uri="{0D108BD9-81ED-4DB2-BD59-A6C34878D82A}">
                    <a16:rowId xmlns:a16="http://schemas.microsoft.com/office/drawing/2014/main" val="757826599"/>
                  </a:ext>
                </a:extLst>
              </a:tr>
            </a:tbl>
          </a:graphicData>
        </a:graphic>
      </p:graphicFrame>
      <p:sp>
        <p:nvSpPr>
          <p:cNvPr id="3" name="Rectangle: Rounded Corners 2">
            <a:extLst>
              <a:ext uri="{FF2B5EF4-FFF2-40B4-BE49-F238E27FC236}">
                <a16:creationId xmlns:a16="http://schemas.microsoft.com/office/drawing/2014/main" id="{FB7FABFB-B214-EE9C-62AB-B7996FD7004A}"/>
              </a:ext>
            </a:extLst>
          </p:cNvPr>
          <p:cNvSpPr/>
          <p:nvPr userDrawn="1"/>
        </p:nvSpPr>
        <p:spPr>
          <a:xfrm>
            <a:off x="6631619" y="1167402"/>
            <a:ext cx="5112706" cy="2863059"/>
          </a:xfrm>
          <a:prstGeom prst="roundRect">
            <a:avLst>
              <a:gd name="adj" fmla="val 13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Institute Attendees, By Title:</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49%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Supervisor / Manager</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22%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Executive Officer / Executive Director / President</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8%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Operations Officer / Vice President</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6%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Financial Officer / Financial Director / Chief Revenue Officer</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6%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Medical/Clinical Director</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6%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Marketing Officer / Business Development</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3%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Information Officer / IT / Tech</a:t>
            </a:r>
          </a:p>
        </p:txBody>
      </p:sp>
      <p:sp>
        <p:nvSpPr>
          <p:cNvPr id="5" name="Rectangle: Rounded Corners 4">
            <a:extLst>
              <a:ext uri="{FF2B5EF4-FFF2-40B4-BE49-F238E27FC236}">
                <a16:creationId xmlns:a16="http://schemas.microsoft.com/office/drawing/2014/main" id="{B520E39D-6BA5-8B4C-493F-61417341547F}"/>
              </a:ext>
            </a:extLst>
          </p:cNvPr>
          <p:cNvSpPr/>
          <p:nvPr userDrawn="1"/>
        </p:nvSpPr>
        <p:spPr>
          <a:xfrm>
            <a:off x="6631619" y="4190259"/>
            <a:ext cx="5112706" cy="1856083"/>
          </a:xfrm>
          <a:prstGeom prst="roundRect">
            <a:avLst>
              <a:gd name="adj" fmla="val 197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Institute Attendees, By Organization:</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79%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Provider Organizations</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30%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Investor, Technology, Pharmaceutical Consulting &amp; Press Organizations</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6%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Payers Organizations (Health Plans, Accountable Care Organizations (ACOs) &amp; State/County Government)</a:t>
            </a:r>
          </a:p>
        </p:txBody>
      </p:sp>
    </p:spTree>
    <p:extLst>
      <p:ext uri="{BB962C8B-B14F-4D97-AF65-F5344CB8AC3E}">
        <p14:creationId xmlns:p14="http://schemas.microsoft.com/office/powerpoint/2010/main" val="13518586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8BFF6EA-5F7B-8571-AA57-34F72E882988}"/>
              </a:ext>
            </a:extLst>
          </p:cNvPr>
          <p:cNvSpPr/>
          <p:nvPr userDrawn="1"/>
        </p:nvSpPr>
        <p:spPr>
          <a:xfrm>
            <a:off x="0" y="-1"/>
            <a:ext cx="4800600" cy="6402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92ACF59-056E-0F2D-67A2-44371B728B28}"/>
              </a:ext>
            </a:extLst>
          </p:cNvPr>
          <p:cNvSpPr/>
          <p:nvPr userDrawn="1"/>
        </p:nvSpPr>
        <p:spPr>
          <a:xfrm rot="5400000">
            <a:off x="1598069"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5D040B39-3F48-665F-8834-420FB286A1F8}"/>
              </a:ext>
            </a:extLst>
          </p:cNvPr>
          <p:cNvGrpSpPr/>
          <p:nvPr userDrawn="1"/>
        </p:nvGrpSpPr>
        <p:grpSpPr>
          <a:xfrm>
            <a:off x="6003550" y="487267"/>
            <a:ext cx="5004640" cy="914400"/>
            <a:chOff x="5787171" y="705381"/>
            <a:chExt cx="5004640" cy="914400"/>
          </a:xfrm>
        </p:grpSpPr>
        <p:sp>
          <p:nvSpPr>
            <p:cNvPr id="10" name="Rectangle: Rounded Corners 9">
              <a:extLst>
                <a:ext uri="{FF2B5EF4-FFF2-40B4-BE49-F238E27FC236}">
                  <a16:creationId xmlns:a16="http://schemas.microsoft.com/office/drawing/2014/main" id="{788F9663-54EB-136A-A6C1-B151BBEA1E61}"/>
                </a:ext>
              </a:extLst>
            </p:cNvPr>
            <p:cNvSpPr/>
            <p:nvPr/>
          </p:nvSpPr>
          <p:spPr>
            <a:xfrm>
              <a:off x="5787171" y="705381"/>
              <a:ext cx="5004640" cy="914400"/>
            </a:xfrm>
            <a:prstGeom prst="roundRect">
              <a:avLst>
                <a:gd name="adj" fmla="val 50000"/>
              </a:avLst>
            </a:prstGeom>
            <a:solidFill>
              <a:schemeClr val="bg1"/>
            </a:solidFill>
            <a:ln>
              <a:noFill/>
            </a:ln>
            <a:effectLst>
              <a:outerShdw blurRad="1905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9E7F7C1D-2011-9024-EF99-CD51C101ABE4}"/>
                </a:ext>
              </a:extLst>
            </p:cNvPr>
            <p:cNvSpPr/>
            <p:nvPr/>
          </p:nvSpPr>
          <p:spPr>
            <a:xfrm>
              <a:off x="5866331" y="770232"/>
              <a:ext cx="4846320" cy="791183"/>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Arial" panose="020B0604020202020204"/>
                  <a:ea typeface="+mn-ea"/>
                  <a:cs typeface="+mn-cs"/>
                </a:rPr>
                <a:t>OPEN MINDS Circle</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Market </a:t>
              </a:r>
              <a:b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Intelligence Service</a:t>
              </a:r>
            </a:p>
          </p:txBody>
        </p:sp>
      </p:grpSp>
      <p:grpSp>
        <p:nvGrpSpPr>
          <p:cNvPr id="12" name="Group 11">
            <a:extLst>
              <a:ext uri="{FF2B5EF4-FFF2-40B4-BE49-F238E27FC236}">
                <a16:creationId xmlns:a16="http://schemas.microsoft.com/office/drawing/2014/main" id="{9AF5C049-7EA3-BD77-E321-0A8D0A0C0BAC}"/>
              </a:ext>
            </a:extLst>
          </p:cNvPr>
          <p:cNvGrpSpPr/>
          <p:nvPr userDrawn="1"/>
        </p:nvGrpSpPr>
        <p:grpSpPr>
          <a:xfrm>
            <a:off x="6003550" y="1616589"/>
            <a:ext cx="5004640" cy="914400"/>
            <a:chOff x="5787171" y="705381"/>
            <a:chExt cx="5004640" cy="914400"/>
          </a:xfrm>
        </p:grpSpPr>
        <p:sp>
          <p:nvSpPr>
            <p:cNvPr id="13" name="Rectangle: Rounded Corners 12">
              <a:extLst>
                <a:ext uri="{FF2B5EF4-FFF2-40B4-BE49-F238E27FC236}">
                  <a16:creationId xmlns:a16="http://schemas.microsoft.com/office/drawing/2014/main" id="{7B493CEF-26C7-9EA0-0664-330C53DE428A}"/>
                </a:ext>
              </a:extLst>
            </p:cNvPr>
            <p:cNvSpPr/>
            <p:nvPr/>
          </p:nvSpPr>
          <p:spPr>
            <a:xfrm>
              <a:off x="5787171" y="705381"/>
              <a:ext cx="5004640" cy="914400"/>
            </a:xfrm>
            <a:prstGeom prst="roundRect">
              <a:avLst>
                <a:gd name="adj" fmla="val 50000"/>
              </a:avLst>
            </a:prstGeom>
            <a:solidFill>
              <a:schemeClr val="bg1"/>
            </a:solidFill>
            <a:ln>
              <a:noFill/>
            </a:ln>
            <a:effectLst>
              <a:outerShdw blurRad="1905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Rounded Corners 13">
              <a:extLst>
                <a:ext uri="{FF2B5EF4-FFF2-40B4-BE49-F238E27FC236}">
                  <a16:creationId xmlns:a16="http://schemas.microsoft.com/office/drawing/2014/main" id="{BF2176E8-F732-3408-2AE2-096304D86C77}"/>
                </a:ext>
              </a:extLst>
            </p:cNvPr>
            <p:cNvSpPr/>
            <p:nvPr/>
          </p:nvSpPr>
          <p:spPr>
            <a:xfrm>
              <a:off x="5866331" y="770232"/>
              <a:ext cx="4846320" cy="791183"/>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Executive Education &amp; </a:t>
              </a:r>
              <a:b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Executive Institute Series</a:t>
              </a:r>
            </a:p>
          </p:txBody>
        </p:sp>
      </p:grpSp>
      <p:grpSp>
        <p:nvGrpSpPr>
          <p:cNvPr id="15" name="Group 14">
            <a:extLst>
              <a:ext uri="{FF2B5EF4-FFF2-40B4-BE49-F238E27FC236}">
                <a16:creationId xmlns:a16="http://schemas.microsoft.com/office/drawing/2014/main" id="{FA901CF2-9C9A-6317-78C9-3D46C99BFE29}"/>
              </a:ext>
            </a:extLst>
          </p:cNvPr>
          <p:cNvGrpSpPr/>
          <p:nvPr userDrawn="1"/>
        </p:nvGrpSpPr>
        <p:grpSpPr>
          <a:xfrm>
            <a:off x="6003550" y="2745911"/>
            <a:ext cx="5004640" cy="914400"/>
            <a:chOff x="5787171" y="705381"/>
            <a:chExt cx="5004640" cy="914400"/>
          </a:xfrm>
        </p:grpSpPr>
        <p:sp>
          <p:nvSpPr>
            <p:cNvPr id="16" name="Rectangle: Rounded Corners 15">
              <a:extLst>
                <a:ext uri="{FF2B5EF4-FFF2-40B4-BE49-F238E27FC236}">
                  <a16:creationId xmlns:a16="http://schemas.microsoft.com/office/drawing/2014/main" id="{730136BF-DE4D-4BF7-F2BA-C11FB5ABE4AD}"/>
                </a:ext>
              </a:extLst>
            </p:cNvPr>
            <p:cNvSpPr/>
            <p:nvPr/>
          </p:nvSpPr>
          <p:spPr>
            <a:xfrm>
              <a:off x="5787171" y="705381"/>
              <a:ext cx="5004640" cy="914400"/>
            </a:xfrm>
            <a:prstGeom prst="roundRect">
              <a:avLst>
                <a:gd name="adj" fmla="val 50000"/>
              </a:avLst>
            </a:prstGeom>
            <a:solidFill>
              <a:schemeClr val="bg1"/>
            </a:solidFill>
            <a:ln>
              <a:noFill/>
            </a:ln>
            <a:effectLst>
              <a:outerShdw blurRad="1905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7A270B6C-A6F8-5591-98F3-B2D13EB70FDD}"/>
                </a:ext>
              </a:extLst>
            </p:cNvPr>
            <p:cNvSpPr/>
            <p:nvPr/>
          </p:nvSpPr>
          <p:spPr>
            <a:xfrm>
              <a:off x="5866331" y="770232"/>
              <a:ext cx="4846320" cy="791183"/>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Management Consulting Practice</a:t>
              </a:r>
            </a:p>
          </p:txBody>
        </p:sp>
      </p:grpSp>
      <p:grpSp>
        <p:nvGrpSpPr>
          <p:cNvPr id="18" name="Group 17">
            <a:extLst>
              <a:ext uri="{FF2B5EF4-FFF2-40B4-BE49-F238E27FC236}">
                <a16:creationId xmlns:a16="http://schemas.microsoft.com/office/drawing/2014/main" id="{A5422563-3769-08F3-AFEA-12F2FD671EC2}"/>
              </a:ext>
            </a:extLst>
          </p:cNvPr>
          <p:cNvGrpSpPr/>
          <p:nvPr userDrawn="1"/>
        </p:nvGrpSpPr>
        <p:grpSpPr>
          <a:xfrm>
            <a:off x="6003550" y="3875233"/>
            <a:ext cx="5004640" cy="914400"/>
            <a:chOff x="5787171" y="705381"/>
            <a:chExt cx="5004640" cy="914400"/>
          </a:xfrm>
        </p:grpSpPr>
        <p:sp>
          <p:nvSpPr>
            <p:cNvPr id="19" name="Rectangle: Rounded Corners 18">
              <a:extLst>
                <a:ext uri="{FF2B5EF4-FFF2-40B4-BE49-F238E27FC236}">
                  <a16:creationId xmlns:a16="http://schemas.microsoft.com/office/drawing/2014/main" id="{DAF02A21-FA8C-754E-35D6-BD970B90DDEB}"/>
                </a:ext>
              </a:extLst>
            </p:cNvPr>
            <p:cNvSpPr/>
            <p:nvPr/>
          </p:nvSpPr>
          <p:spPr>
            <a:xfrm>
              <a:off x="5787171" y="705381"/>
              <a:ext cx="5004640" cy="914400"/>
            </a:xfrm>
            <a:prstGeom prst="roundRect">
              <a:avLst>
                <a:gd name="adj" fmla="val 50000"/>
              </a:avLst>
            </a:prstGeom>
            <a:solidFill>
              <a:schemeClr val="bg1"/>
            </a:solidFill>
            <a:ln>
              <a:noFill/>
            </a:ln>
            <a:effectLst>
              <a:outerShdw blurRad="1905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A06497F1-6144-3D4E-FFA7-EAA5A01692E7}"/>
                </a:ext>
              </a:extLst>
            </p:cNvPr>
            <p:cNvSpPr/>
            <p:nvPr/>
          </p:nvSpPr>
          <p:spPr>
            <a:xfrm>
              <a:off x="5866331" y="770232"/>
              <a:ext cx="4846320" cy="791183"/>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Marketing Agency Services </a:t>
              </a:r>
            </a:p>
          </p:txBody>
        </p:sp>
      </p:grpSp>
      <p:grpSp>
        <p:nvGrpSpPr>
          <p:cNvPr id="21" name="Group 20">
            <a:extLst>
              <a:ext uri="{FF2B5EF4-FFF2-40B4-BE49-F238E27FC236}">
                <a16:creationId xmlns:a16="http://schemas.microsoft.com/office/drawing/2014/main" id="{E9F8850D-885F-C069-082A-B91E99859CF0}"/>
              </a:ext>
            </a:extLst>
          </p:cNvPr>
          <p:cNvGrpSpPr/>
          <p:nvPr userDrawn="1"/>
        </p:nvGrpSpPr>
        <p:grpSpPr>
          <a:xfrm>
            <a:off x="6003550" y="5004555"/>
            <a:ext cx="5004640" cy="914400"/>
            <a:chOff x="5787171" y="705381"/>
            <a:chExt cx="5004640" cy="914400"/>
          </a:xfrm>
        </p:grpSpPr>
        <p:sp>
          <p:nvSpPr>
            <p:cNvPr id="22" name="Rectangle: Rounded Corners 21">
              <a:extLst>
                <a:ext uri="{FF2B5EF4-FFF2-40B4-BE49-F238E27FC236}">
                  <a16:creationId xmlns:a16="http://schemas.microsoft.com/office/drawing/2014/main" id="{5DB1C8B4-EA52-44EF-9C5B-9BBB3724B01C}"/>
                </a:ext>
              </a:extLst>
            </p:cNvPr>
            <p:cNvSpPr/>
            <p:nvPr/>
          </p:nvSpPr>
          <p:spPr>
            <a:xfrm>
              <a:off x="5787171" y="705381"/>
              <a:ext cx="5004640" cy="914400"/>
            </a:xfrm>
            <a:prstGeom prst="roundRect">
              <a:avLst>
                <a:gd name="adj" fmla="val 50000"/>
              </a:avLst>
            </a:prstGeom>
            <a:solidFill>
              <a:schemeClr val="bg1"/>
            </a:solidFill>
            <a:ln>
              <a:noFill/>
            </a:ln>
            <a:effectLst>
              <a:outerShdw blurRad="1905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Rounded Corners 22">
              <a:extLst>
                <a:ext uri="{FF2B5EF4-FFF2-40B4-BE49-F238E27FC236}">
                  <a16:creationId xmlns:a16="http://schemas.microsoft.com/office/drawing/2014/main" id="{CF3513DD-5ACA-B9D1-02DF-CDFBA31CA0FE}"/>
                </a:ext>
              </a:extLst>
            </p:cNvPr>
            <p:cNvSpPr/>
            <p:nvPr/>
          </p:nvSpPr>
          <p:spPr>
            <a:xfrm>
              <a:off x="5866331" y="770232"/>
              <a:ext cx="4846320" cy="791183"/>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Industry Communication Platforms</a:t>
              </a:r>
            </a:p>
          </p:txBody>
        </p:sp>
      </p:grpSp>
      <p:sp>
        <p:nvSpPr>
          <p:cNvPr id="24" name="TextBox 23">
            <a:extLst>
              <a:ext uri="{FF2B5EF4-FFF2-40B4-BE49-F238E27FC236}">
                <a16:creationId xmlns:a16="http://schemas.microsoft.com/office/drawing/2014/main" id="{A388EF09-A5A5-6CF8-FF7B-101B7A62049E}"/>
              </a:ext>
            </a:extLst>
          </p:cNvPr>
          <p:cNvSpPr txBox="1"/>
          <p:nvPr userDrawn="1"/>
        </p:nvSpPr>
        <p:spPr>
          <a:xfrm>
            <a:off x="510285" y="2644505"/>
            <a:ext cx="379501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None/>
              <a:tabLst/>
              <a:defRPr/>
            </a:pPr>
            <a:r>
              <a:rPr kumimoji="0" lang="en-US" sz="44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4400" b="1" i="0" u="none" strike="noStrike" kern="1200" cap="none" spc="0" normalizeH="0" baseline="0" noProof="0">
                <a:ln>
                  <a:noFill/>
                </a:ln>
                <a:solidFill>
                  <a:prstClr val="white"/>
                </a:solidFill>
                <a:effectLst/>
                <a:uLnTx/>
                <a:uFillTx/>
                <a:latin typeface="Arial" panose="020B0604020202020204"/>
                <a:ea typeface="+mn-ea"/>
                <a:cs typeface="+mn-cs"/>
              </a:rPr>
              <a:t>Solutions</a:t>
            </a:r>
          </a:p>
        </p:txBody>
      </p:sp>
    </p:spTree>
    <p:extLst>
      <p:ext uri="{BB962C8B-B14F-4D97-AF65-F5344CB8AC3E}">
        <p14:creationId xmlns:p14="http://schemas.microsoft.com/office/powerpoint/2010/main" val="1049794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2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Executive Seminars</a:t>
            </a:r>
          </a:p>
        </p:txBody>
      </p:sp>
      <p:graphicFrame>
        <p:nvGraphicFramePr>
          <p:cNvPr id="3" name="Diagram 2">
            <a:extLst>
              <a:ext uri="{FF2B5EF4-FFF2-40B4-BE49-F238E27FC236}">
                <a16:creationId xmlns:a16="http://schemas.microsoft.com/office/drawing/2014/main" id="{498CBA33-2754-A0BB-3EB9-AD79A90D449C}"/>
              </a:ext>
            </a:extLst>
          </p:cNvPr>
          <p:cNvGraphicFramePr/>
          <p:nvPr userDrawn="1">
            <p:extLst>
              <p:ext uri="{D42A27DB-BD31-4B8C-83A1-F6EECF244321}">
                <p14:modId xmlns:p14="http://schemas.microsoft.com/office/powerpoint/2010/main" val="1443795028"/>
              </p:ext>
            </p:extLst>
          </p:nvPr>
        </p:nvGraphicFramePr>
        <p:xfrm>
          <a:off x="5187284" y="1285875"/>
          <a:ext cx="7655620" cy="4628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441ED047-5425-75BE-A0F3-63100540815E}"/>
              </a:ext>
            </a:extLst>
          </p:cNvPr>
          <p:cNvGraphicFramePr/>
          <p:nvPr userDrawn="1">
            <p:extLst>
              <p:ext uri="{D42A27DB-BD31-4B8C-83A1-F6EECF244321}">
                <p14:modId xmlns:p14="http://schemas.microsoft.com/office/powerpoint/2010/main" val="3240164077"/>
              </p:ext>
            </p:extLst>
          </p:nvPr>
        </p:nvGraphicFramePr>
        <p:xfrm>
          <a:off x="-622431" y="1285033"/>
          <a:ext cx="7655620" cy="46280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11599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Association Educational Partners</a:t>
            </a:r>
          </a:p>
        </p:txBody>
      </p:sp>
      <p:pic>
        <p:nvPicPr>
          <p:cNvPr id="5" name="Picture 4" descr="Logo&#10;&#10;Description automatically generated">
            <a:extLst>
              <a:ext uri="{FF2B5EF4-FFF2-40B4-BE49-F238E27FC236}">
                <a16:creationId xmlns:a16="http://schemas.microsoft.com/office/drawing/2014/main" id="{3A60840E-163B-4084-9A24-1E15F69A63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785" y="830795"/>
            <a:ext cx="2818910" cy="1057091"/>
          </a:xfrm>
          <a:prstGeom prst="rect">
            <a:avLst/>
          </a:prstGeom>
        </p:spPr>
      </p:pic>
      <p:pic>
        <p:nvPicPr>
          <p:cNvPr id="12" name="Picture 11">
            <a:extLst>
              <a:ext uri="{FF2B5EF4-FFF2-40B4-BE49-F238E27FC236}">
                <a16:creationId xmlns:a16="http://schemas.microsoft.com/office/drawing/2014/main" id="{70478C58-EFD8-4167-CDCC-E0BB2425EA8F}"/>
              </a:ext>
            </a:extLst>
          </p:cNvPr>
          <p:cNvPicPr>
            <a:picLocks noChangeAspect="1"/>
          </p:cNvPicPr>
          <p:nvPr userDrawn="1"/>
        </p:nvPicPr>
        <p:blipFill rotWithShape="1">
          <a:blip r:embed="rId3"/>
          <a:srcRect l="11510" t="11604" r="75726" b="69207"/>
          <a:stretch/>
        </p:blipFill>
        <p:spPr>
          <a:xfrm>
            <a:off x="4459974" y="1955666"/>
            <a:ext cx="1004439" cy="848976"/>
          </a:xfrm>
          <a:prstGeom prst="rect">
            <a:avLst/>
          </a:prstGeom>
        </p:spPr>
      </p:pic>
      <p:pic>
        <p:nvPicPr>
          <p:cNvPr id="13" name="Picture 12" descr="Logo&#10;&#10;Description automatically generated">
            <a:extLst>
              <a:ext uri="{FF2B5EF4-FFF2-40B4-BE49-F238E27FC236}">
                <a16:creationId xmlns:a16="http://schemas.microsoft.com/office/drawing/2014/main" id="{20D88DDB-3098-1A2E-A8EC-2EBBEEEAF80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972429" y="2294229"/>
            <a:ext cx="1250890" cy="1062076"/>
          </a:xfrm>
          <a:prstGeom prst="rect">
            <a:avLst/>
          </a:prstGeom>
        </p:spPr>
      </p:pic>
      <p:pic>
        <p:nvPicPr>
          <p:cNvPr id="14" name="Picture 13" descr="A picture containing text, dark, gauge&#10;&#10;Description automatically generated">
            <a:extLst>
              <a:ext uri="{FF2B5EF4-FFF2-40B4-BE49-F238E27FC236}">
                <a16:creationId xmlns:a16="http://schemas.microsoft.com/office/drawing/2014/main" id="{EF1A3C89-D5D4-935D-73EE-75BC5105B5B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424209" y="1223497"/>
            <a:ext cx="2445821" cy="379869"/>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2FC48E32-D5D3-ABDF-C8EA-27B2A2B30120}"/>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06834" y="2397848"/>
            <a:ext cx="1640919" cy="1094785"/>
          </a:xfrm>
          <a:prstGeom prst="rect">
            <a:avLst/>
          </a:prstGeom>
        </p:spPr>
      </p:pic>
      <p:pic>
        <p:nvPicPr>
          <p:cNvPr id="16" name="Picture 15" descr="A picture containing text, businesscard&#10;&#10;Description automatically generated">
            <a:extLst>
              <a:ext uri="{FF2B5EF4-FFF2-40B4-BE49-F238E27FC236}">
                <a16:creationId xmlns:a16="http://schemas.microsoft.com/office/drawing/2014/main" id="{3F658B13-A8B2-0BBD-0A1C-D0D3D472097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413365" y="2501632"/>
            <a:ext cx="2333078" cy="1199451"/>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546CE097-1CCE-85AD-0960-26461A5C117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49541" y="1931126"/>
            <a:ext cx="1250890" cy="851670"/>
          </a:xfrm>
          <a:prstGeom prst="rect">
            <a:avLst/>
          </a:prstGeom>
        </p:spPr>
      </p:pic>
      <p:pic>
        <p:nvPicPr>
          <p:cNvPr id="18" name="Picture 17" descr="Logo&#10;&#10;Description automatically generated">
            <a:extLst>
              <a:ext uri="{FF2B5EF4-FFF2-40B4-BE49-F238E27FC236}">
                <a16:creationId xmlns:a16="http://schemas.microsoft.com/office/drawing/2014/main" id="{5B772536-871C-D3AD-F1B8-4F738FE41E9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236411" y="3248677"/>
            <a:ext cx="2076933" cy="1303514"/>
          </a:xfrm>
          <a:prstGeom prst="rect">
            <a:avLst/>
          </a:prstGeom>
        </p:spPr>
      </p:pic>
      <p:pic>
        <p:nvPicPr>
          <p:cNvPr id="19" name="Picture 18">
            <a:extLst>
              <a:ext uri="{FF2B5EF4-FFF2-40B4-BE49-F238E27FC236}">
                <a16:creationId xmlns:a16="http://schemas.microsoft.com/office/drawing/2014/main" id="{354C71BB-C053-5596-B5F7-F2620BE7AA7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3623767" y="4666789"/>
            <a:ext cx="1151884" cy="706489"/>
          </a:xfrm>
          <a:prstGeom prst="rect">
            <a:avLst/>
          </a:prstGeom>
        </p:spPr>
      </p:pic>
      <p:pic>
        <p:nvPicPr>
          <p:cNvPr id="20" name="Picture 19">
            <a:extLst>
              <a:ext uri="{FF2B5EF4-FFF2-40B4-BE49-F238E27FC236}">
                <a16:creationId xmlns:a16="http://schemas.microsoft.com/office/drawing/2014/main" id="{1442355B-A910-F641-1A68-743B4B3CF1FC}"/>
              </a:ext>
            </a:extLst>
          </p:cNvPr>
          <p:cNvPicPr>
            <a:picLocks noChangeAspect="1"/>
          </p:cNvPicPr>
          <p:nvPr userDrawn="1"/>
        </p:nvPicPr>
        <p:blipFill rotWithShape="1">
          <a:blip r:embed="rId11"/>
          <a:srcRect l="1131" t="19003" r="83077" b="68671"/>
          <a:stretch/>
        </p:blipFill>
        <p:spPr>
          <a:xfrm>
            <a:off x="545711" y="4472825"/>
            <a:ext cx="2305682" cy="1011773"/>
          </a:xfrm>
          <a:prstGeom prst="rect">
            <a:avLst/>
          </a:prstGeom>
        </p:spPr>
      </p:pic>
      <p:pic>
        <p:nvPicPr>
          <p:cNvPr id="21" name="Picture 20">
            <a:extLst>
              <a:ext uri="{FF2B5EF4-FFF2-40B4-BE49-F238E27FC236}">
                <a16:creationId xmlns:a16="http://schemas.microsoft.com/office/drawing/2014/main" id="{3E4B99F3-A089-B39C-ECDC-02679688FC1E}"/>
              </a:ext>
            </a:extLst>
          </p:cNvPr>
          <p:cNvPicPr>
            <a:picLocks noChangeAspect="1"/>
          </p:cNvPicPr>
          <p:nvPr userDrawn="1"/>
        </p:nvPicPr>
        <p:blipFill rotWithShape="1">
          <a:blip r:embed="rId12"/>
          <a:srcRect l="790" t="11603" r="86297" b="80148"/>
          <a:stretch/>
        </p:blipFill>
        <p:spPr>
          <a:xfrm>
            <a:off x="2681407" y="3900434"/>
            <a:ext cx="1574360" cy="565430"/>
          </a:xfrm>
          <a:prstGeom prst="rect">
            <a:avLst/>
          </a:prstGeom>
        </p:spPr>
      </p:pic>
      <p:pic>
        <p:nvPicPr>
          <p:cNvPr id="22" name="Picture 21" descr="A picture containing text, weapon, clipart&#10;&#10;Description automatically generated">
            <a:extLst>
              <a:ext uri="{FF2B5EF4-FFF2-40B4-BE49-F238E27FC236}">
                <a16:creationId xmlns:a16="http://schemas.microsoft.com/office/drawing/2014/main" id="{97A974C2-8D88-3C7A-EE93-D32CC4BB30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85123" y="5483827"/>
            <a:ext cx="1859847" cy="708143"/>
          </a:xfrm>
          <a:prstGeom prst="rect">
            <a:avLst/>
          </a:prstGeom>
        </p:spPr>
      </p:pic>
      <p:pic>
        <p:nvPicPr>
          <p:cNvPr id="23" name="Picture 22">
            <a:extLst>
              <a:ext uri="{FF2B5EF4-FFF2-40B4-BE49-F238E27FC236}">
                <a16:creationId xmlns:a16="http://schemas.microsoft.com/office/drawing/2014/main" id="{BAA01604-7497-A59A-8542-283B2DCF8B1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53467" y="5467002"/>
            <a:ext cx="2741028" cy="732516"/>
          </a:xfrm>
          <a:prstGeom prst="rect">
            <a:avLst/>
          </a:prstGeom>
        </p:spPr>
      </p:pic>
      <p:pic>
        <p:nvPicPr>
          <p:cNvPr id="24" name="Picture 23" descr="Text&#10;&#10;Description automatically generated">
            <a:extLst>
              <a:ext uri="{FF2B5EF4-FFF2-40B4-BE49-F238E27FC236}">
                <a16:creationId xmlns:a16="http://schemas.microsoft.com/office/drawing/2014/main" id="{BA702FE7-F3D4-636B-C44F-97C4162AA69F}"/>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6310262" y="5598123"/>
            <a:ext cx="2959094" cy="591819"/>
          </a:xfrm>
          <a:prstGeom prst="rect">
            <a:avLst/>
          </a:prstGeom>
        </p:spPr>
      </p:pic>
      <p:pic>
        <p:nvPicPr>
          <p:cNvPr id="25" name="Picture 24" descr="Text&#10;&#10;Description automatically generated">
            <a:extLst>
              <a:ext uri="{FF2B5EF4-FFF2-40B4-BE49-F238E27FC236}">
                <a16:creationId xmlns:a16="http://schemas.microsoft.com/office/drawing/2014/main" id="{2860B8B4-A0A7-EDD5-4BB7-79AF4F4872C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413365" y="5452961"/>
            <a:ext cx="2184046" cy="769877"/>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F2857B33-DD38-A4D4-C5B0-C5CE33F16AA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835451" y="2915082"/>
            <a:ext cx="2356043" cy="882446"/>
          </a:xfrm>
          <a:prstGeom prst="rect">
            <a:avLst/>
          </a:prstGeom>
        </p:spPr>
      </p:pic>
      <p:pic>
        <p:nvPicPr>
          <p:cNvPr id="27" name="Picture 26">
            <a:extLst>
              <a:ext uri="{FF2B5EF4-FFF2-40B4-BE49-F238E27FC236}">
                <a16:creationId xmlns:a16="http://schemas.microsoft.com/office/drawing/2014/main" id="{3E92C5E1-CA81-9C97-F09E-C00422947A5D}"/>
              </a:ext>
            </a:extLst>
          </p:cNvPr>
          <p:cNvPicPr>
            <a:picLocks noChangeAspect="1"/>
          </p:cNvPicPr>
          <p:nvPr userDrawn="1"/>
        </p:nvPicPr>
        <p:blipFill>
          <a:blip r:embed="rId18"/>
          <a:stretch>
            <a:fillRect/>
          </a:stretch>
        </p:blipFill>
        <p:spPr>
          <a:xfrm>
            <a:off x="9631268" y="2347394"/>
            <a:ext cx="1960657" cy="932585"/>
          </a:xfrm>
          <a:prstGeom prst="rect">
            <a:avLst/>
          </a:prstGeom>
        </p:spPr>
      </p:pic>
      <p:pic>
        <p:nvPicPr>
          <p:cNvPr id="28" name="Picture 27" descr="Logo, company name&#10;&#10;Description automatically generated">
            <a:extLst>
              <a:ext uri="{FF2B5EF4-FFF2-40B4-BE49-F238E27FC236}">
                <a16:creationId xmlns:a16="http://schemas.microsoft.com/office/drawing/2014/main" id="{7C518851-EFF0-46D8-0E72-B431CC6820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533445" y="4445633"/>
            <a:ext cx="1752320" cy="876160"/>
          </a:xfrm>
          <a:prstGeom prst="rect">
            <a:avLst/>
          </a:prstGeom>
        </p:spPr>
      </p:pic>
      <p:pic>
        <p:nvPicPr>
          <p:cNvPr id="29" name="Picture 28" descr="Logo&#10;&#10;Description automatically generated">
            <a:extLst>
              <a:ext uri="{FF2B5EF4-FFF2-40B4-BE49-F238E27FC236}">
                <a16:creationId xmlns:a16="http://schemas.microsoft.com/office/drawing/2014/main" id="{F7A32E5C-C528-6649-CDA4-1B2D73D24184}"/>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a:stretch/>
        </p:blipFill>
        <p:spPr>
          <a:xfrm>
            <a:off x="9578855" y="4388379"/>
            <a:ext cx="2094870" cy="932585"/>
          </a:xfrm>
          <a:prstGeom prst="rect">
            <a:avLst/>
          </a:prstGeom>
        </p:spPr>
      </p:pic>
      <p:pic>
        <p:nvPicPr>
          <p:cNvPr id="30" name="Picture 29" descr="Logo&#10;&#10;Description automatically generated">
            <a:extLst>
              <a:ext uri="{FF2B5EF4-FFF2-40B4-BE49-F238E27FC236}">
                <a16:creationId xmlns:a16="http://schemas.microsoft.com/office/drawing/2014/main" id="{6C0E933F-13A3-6C33-79E0-E88F90F7453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856102" y="3513485"/>
            <a:ext cx="1934414" cy="819725"/>
          </a:xfrm>
          <a:prstGeom prst="rect">
            <a:avLst/>
          </a:prstGeom>
        </p:spPr>
      </p:pic>
      <p:pic>
        <p:nvPicPr>
          <p:cNvPr id="31" name="Picture 30">
            <a:extLst>
              <a:ext uri="{FF2B5EF4-FFF2-40B4-BE49-F238E27FC236}">
                <a16:creationId xmlns:a16="http://schemas.microsoft.com/office/drawing/2014/main" id="{2F219ABD-EA2D-D4EF-1F65-BDCE492A7386}"/>
              </a:ext>
            </a:extLst>
          </p:cNvPr>
          <p:cNvPicPr>
            <a:picLocks noChangeAspect="1"/>
          </p:cNvPicPr>
          <p:nvPr userDrawn="1"/>
        </p:nvPicPr>
        <p:blipFill>
          <a:blip r:embed="rId22"/>
          <a:stretch>
            <a:fillRect/>
          </a:stretch>
        </p:blipFill>
        <p:spPr>
          <a:xfrm>
            <a:off x="324357" y="1806209"/>
            <a:ext cx="1646690" cy="727356"/>
          </a:xfrm>
          <a:prstGeom prst="rect">
            <a:avLst/>
          </a:prstGeom>
        </p:spPr>
      </p:pic>
      <p:pic>
        <p:nvPicPr>
          <p:cNvPr id="32" name="Picture 31" descr="Text&#10;&#10;Description automatically generated with medium confidence">
            <a:extLst>
              <a:ext uri="{FF2B5EF4-FFF2-40B4-BE49-F238E27FC236}">
                <a16:creationId xmlns:a16="http://schemas.microsoft.com/office/drawing/2014/main" id="{E95A4DAE-0BEB-F2E7-45D9-2BD5A461DC8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017291" y="3631567"/>
            <a:ext cx="2157417" cy="537735"/>
          </a:xfrm>
          <a:prstGeom prst="rect">
            <a:avLst/>
          </a:prstGeom>
        </p:spPr>
      </p:pic>
      <p:pic>
        <p:nvPicPr>
          <p:cNvPr id="33" name="Picture 32" descr="Logo&#10;&#10;Description automatically generated">
            <a:extLst>
              <a:ext uri="{FF2B5EF4-FFF2-40B4-BE49-F238E27FC236}">
                <a16:creationId xmlns:a16="http://schemas.microsoft.com/office/drawing/2014/main" id="{89D2DF0D-1E1F-A038-150F-E7137D288DB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254315" y="1121405"/>
            <a:ext cx="1445421" cy="1011795"/>
          </a:xfrm>
          <a:prstGeom prst="rect">
            <a:avLst/>
          </a:prstGeom>
        </p:spPr>
      </p:pic>
      <p:pic>
        <p:nvPicPr>
          <p:cNvPr id="34" name="Picture 2" descr="NYSARC Changes Name to The Arc New York - AHRC New York City">
            <a:extLst>
              <a:ext uri="{FF2B5EF4-FFF2-40B4-BE49-F238E27FC236}">
                <a16:creationId xmlns:a16="http://schemas.microsoft.com/office/drawing/2014/main" id="{F3C91A5F-7C90-F18F-0431-D24AECF95232}"/>
              </a:ext>
            </a:extLst>
          </p:cNvPr>
          <p:cNvPicPr>
            <a:picLocks noChangeAspect="1" noChangeArrowheads="1"/>
          </p:cNvPicPr>
          <p:nvPr userDrawn="1"/>
        </p:nvPicPr>
        <p:blipFill rotWithShape="1">
          <a:blip r:embed="rId25" cstate="print">
            <a:extLst>
              <a:ext uri="{28A0092B-C50C-407E-A947-70E740481C1C}">
                <a14:useLocalDpi xmlns:a14="http://schemas.microsoft.com/office/drawing/2010/main" val="0"/>
              </a:ext>
            </a:extLst>
          </a:blip>
          <a:srcRect/>
          <a:stretch/>
        </p:blipFill>
        <p:spPr bwMode="auto">
          <a:xfrm>
            <a:off x="5828560" y="976288"/>
            <a:ext cx="1746884" cy="12383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Recovery Coach University">
            <a:extLst>
              <a:ext uri="{FF2B5EF4-FFF2-40B4-BE49-F238E27FC236}">
                <a16:creationId xmlns:a16="http://schemas.microsoft.com/office/drawing/2014/main" id="{D3945D10-DC82-E449-C611-DA9251CDE7F1}"/>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0855848" y="1280343"/>
            <a:ext cx="1011795" cy="10117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D0937E60-A63E-2EB0-C46B-1FCCD2082748}"/>
              </a:ext>
            </a:extLst>
          </p:cNvPr>
          <p:cNvPicPr>
            <a:picLocks noChangeAspect="1"/>
          </p:cNvPicPr>
          <p:nvPr userDrawn="1"/>
        </p:nvPicPr>
        <p:blipFill>
          <a:blip r:embed="rId27"/>
          <a:stretch>
            <a:fillRect/>
          </a:stretch>
        </p:blipFill>
        <p:spPr>
          <a:xfrm>
            <a:off x="446453" y="3715936"/>
            <a:ext cx="1509135" cy="756889"/>
          </a:xfrm>
          <a:prstGeom prst="rect">
            <a:avLst/>
          </a:prstGeom>
        </p:spPr>
      </p:pic>
      <p:pic>
        <p:nvPicPr>
          <p:cNvPr id="37" name="Picture 36" descr="Text&#10;&#10;Description automatically generated">
            <a:extLst>
              <a:ext uri="{FF2B5EF4-FFF2-40B4-BE49-F238E27FC236}">
                <a16:creationId xmlns:a16="http://schemas.microsoft.com/office/drawing/2014/main" id="{2723680A-5239-980B-188E-C5A22A18FFD6}"/>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5523082" y="4359391"/>
            <a:ext cx="1574359" cy="1013887"/>
          </a:xfrm>
          <a:prstGeom prst="rect">
            <a:avLst/>
          </a:prstGeom>
        </p:spPr>
      </p:pic>
      <p:pic>
        <p:nvPicPr>
          <p:cNvPr id="38" name="Picture 37">
            <a:extLst>
              <a:ext uri="{FF2B5EF4-FFF2-40B4-BE49-F238E27FC236}">
                <a16:creationId xmlns:a16="http://schemas.microsoft.com/office/drawing/2014/main" id="{3AA4B1A7-428A-C9A6-CF8B-E034ADB7E36F}"/>
              </a:ext>
            </a:extLst>
          </p:cNvPr>
          <p:cNvPicPr>
            <a:picLocks noChangeAspect="1"/>
          </p:cNvPicPr>
          <p:nvPr userDrawn="1"/>
        </p:nvPicPr>
        <p:blipFill>
          <a:blip r:embed="rId29"/>
          <a:stretch>
            <a:fillRect/>
          </a:stretch>
        </p:blipFill>
        <p:spPr>
          <a:xfrm>
            <a:off x="7380421" y="1133314"/>
            <a:ext cx="1820243" cy="936227"/>
          </a:xfrm>
          <a:prstGeom prst="rect">
            <a:avLst/>
          </a:prstGeom>
        </p:spPr>
      </p:pic>
    </p:spTree>
    <p:extLst>
      <p:ext uri="{BB962C8B-B14F-4D97-AF65-F5344CB8AC3E}">
        <p14:creationId xmlns:p14="http://schemas.microsoft.com/office/powerpoint/2010/main" val="397962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Section Slide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8931DC-BAC8-42B7-964C-1A884CB75981}"/>
              </a:ext>
            </a:extLst>
          </p:cNvPr>
          <p:cNvSpPr/>
          <p:nvPr userDrawn="1"/>
        </p:nvSpPr>
        <p:spPr>
          <a:xfrm>
            <a:off x="-3868" y="0"/>
            <a:ext cx="12199736" cy="6409216"/>
          </a:xfrm>
          <a:prstGeom prst="rect">
            <a:avLst/>
          </a:prstGeom>
          <a:gradFill>
            <a:gsLst>
              <a:gs pos="1000">
                <a:schemeClr val="accent4"/>
              </a:gs>
              <a:gs pos="98131">
                <a:schemeClr val="accent1"/>
              </a:gs>
              <a:gs pos="54000">
                <a:schemeClr val="accent2"/>
              </a:gs>
              <a:gs pos="28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userDrawn="1"/>
        </p:nvSpPr>
        <p:spPr>
          <a:xfrm>
            <a:off x="3868" y="4314825"/>
            <a:ext cx="12192000" cy="2094391"/>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hasCustomPrompt="1"/>
          </p:nvPr>
        </p:nvSpPr>
        <p:spPr>
          <a:xfrm>
            <a:off x="3868" y="4825350"/>
            <a:ext cx="12188132" cy="1076052"/>
          </a:xfrm>
          <a:prstGeom prst="rect">
            <a:avLst/>
          </a:prstGeom>
        </p:spPr>
        <p:txBody>
          <a:bodyPr anchor="ctr"/>
          <a:lstStyle>
            <a:lvl1pPr algn="ctr">
              <a:lnSpc>
                <a:spcPct val="100000"/>
              </a:lnSpc>
              <a:defRPr b="1">
                <a:solidFill>
                  <a:schemeClr val="bg1"/>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08DECCA3-EBD0-49CD-8AB4-722CF5AB8163}"/>
              </a:ext>
            </a:extLst>
          </p:cNvPr>
          <p:cNvSpPr/>
          <p:nvPr userDrawn="1"/>
        </p:nvSpPr>
        <p:spPr>
          <a:xfrm>
            <a:off x="0" y="4243684"/>
            <a:ext cx="12192000" cy="65112"/>
          </a:xfrm>
          <a:prstGeom prst="rect">
            <a:avLst/>
          </a:prstGeom>
          <a:gradFill>
            <a:gsLst>
              <a:gs pos="100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81301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Header + Background Data Imagery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DF45C1-940E-4ADD-8BC1-D1892B9BC24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ECDB284D-ECD7-8045-108D-C1CB1BF76846}"/>
              </a:ext>
            </a:extLst>
          </p:cNvPr>
          <p:cNvSpPr/>
          <p:nvPr userDrawn="1"/>
        </p:nvSpPr>
        <p:spPr>
          <a:xfrm>
            <a:off x="-1" y="-1"/>
            <a:ext cx="8739027"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00289E74-0985-A0F2-999B-7DF9BA0D1C0B}"/>
              </a:ext>
            </a:extLst>
          </p:cNvPr>
          <p:cNvSpPr/>
          <p:nvPr userDrawn="1"/>
        </p:nvSpPr>
        <p:spPr>
          <a:xfrm rot="5400000">
            <a:off x="5630276" y="3108749"/>
            <a:ext cx="6400800" cy="183301"/>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Subtitle 2">
            <a:extLst>
              <a:ext uri="{FF2B5EF4-FFF2-40B4-BE49-F238E27FC236}">
                <a16:creationId xmlns:a16="http://schemas.microsoft.com/office/drawing/2014/main" id="{1D77A8A0-909F-C53C-C863-1306CB49A2DD}"/>
              </a:ext>
            </a:extLst>
          </p:cNvPr>
          <p:cNvSpPr>
            <a:spLocks noGrp="1"/>
          </p:cNvSpPr>
          <p:nvPr>
            <p:ph type="subTitle" idx="1" hasCustomPrompt="1"/>
          </p:nvPr>
        </p:nvSpPr>
        <p:spPr>
          <a:xfrm>
            <a:off x="714375" y="1626589"/>
            <a:ext cx="7293552" cy="1975589"/>
          </a:xfrm>
          <a:prstGeom prst="rect">
            <a:avLst/>
          </a:prstGeom>
        </p:spPr>
        <p:txBody>
          <a:bodyPr lIns="91440" rIns="91440" anchor="ctr">
            <a:noAutofit/>
          </a:bodyPr>
          <a:lstStyle>
            <a:lvl1pPr marL="0" indent="0" algn="l">
              <a:buNone/>
              <a:defRPr sz="4400" b="1" cap="none" spc="0" baseline="0">
                <a:solidFill>
                  <a:schemeClr val="bg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10" name="Title 1">
            <a:extLst>
              <a:ext uri="{FF2B5EF4-FFF2-40B4-BE49-F238E27FC236}">
                <a16:creationId xmlns:a16="http://schemas.microsoft.com/office/drawing/2014/main" id="{F97CDDA5-8EDC-BF29-CFEB-2237E319F73D}"/>
              </a:ext>
            </a:extLst>
          </p:cNvPr>
          <p:cNvSpPr>
            <a:spLocks noGrp="1"/>
          </p:cNvSpPr>
          <p:nvPr>
            <p:ph type="ctrTitle" hasCustomPrompt="1"/>
          </p:nvPr>
        </p:nvSpPr>
        <p:spPr>
          <a:xfrm>
            <a:off x="714375" y="3602178"/>
            <a:ext cx="7293552" cy="948369"/>
          </a:xfrm>
          <a:prstGeom prst="rect">
            <a:avLst/>
          </a:prstGeom>
        </p:spPr>
        <p:txBody>
          <a:bodyPr anchor="ctr">
            <a:noAutofit/>
          </a:bodyPr>
          <a:lstStyle>
            <a:lvl1pPr algn="l">
              <a:lnSpc>
                <a:spcPct val="100000"/>
              </a:lnSpc>
              <a:defRPr sz="2400" b="0" spc="0" baseline="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727188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Header + Background Data Imagery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DF45C1-940E-4ADD-8BC1-D1892B9BC24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ECDB284D-ECD7-8045-108D-C1CB1BF76846}"/>
              </a:ext>
            </a:extLst>
          </p:cNvPr>
          <p:cNvSpPr/>
          <p:nvPr userDrawn="1"/>
        </p:nvSpPr>
        <p:spPr>
          <a:xfrm>
            <a:off x="-1" y="-1"/>
            <a:ext cx="8739027" cy="6402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00289E74-0985-A0F2-999B-7DF9BA0D1C0B}"/>
              </a:ext>
            </a:extLst>
          </p:cNvPr>
          <p:cNvSpPr/>
          <p:nvPr userDrawn="1"/>
        </p:nvSpPr>
        <p:spPr>
          <a:xfrm rot="5400000">
            <a:off x="5630276" y="3108749"/>
            <a:ext cx="6400800" cy="183301"/>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ubtitle 2">
            <a:extLst>
              <a:ext uri="{FF2B5EF4-FFF2-40B4-BE49-F238E27FC236}">
                <a16:creationId xmlns:a16="http://schemas.microsoft.com/office/drawing/2014/main" id="{DB32C39F-FC9B-DC51-F3D3-BE3457642C56}"/>
              </a:ext>
            </a:extLst>
          </p:cNvPr>
          <p:cNvSpPr>
            <a:spLocks noGrp="1"/>
          </p:cNvSpPr>
          <p:nvPr>
            <p:ph type="subTitle" idx="1" hasCustomPrompt="1"/>
          </p:nvPr>
        </p:nvSpPr>
        <p:spPr>
          <a:xfrm>
            <a:off x="714375" y="1626589"/>
            <a:ext cx="7293552" cy="1975589"/>
          </a:xfrm>
          <a:prstGeom prst="rect">
            <a:avLst/>
          </a:prstGeom>
        </p:spPr>
        <p:txBody>
          <a:bodyPr lIns="91440" rIns="91440" anchor="ctr">
            <a:noAutofit/>
          </a:bodyPr>
          <a:lstStyle>
            <a:lvl1pPr marL="0" indent="0" algn="l">
              <a:buNone/>
              <a:defRPr sz="4400" b="1" cap="none" spc="0" baseline="0">
                <a:solidFill>
                  <a:schemeClr val="bg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8" name="Title 1">
            <a:extLst>
              <a:ext uri="{FF2B5EF4-FFF2-40B4-BE49-F238E27FC236}">
                <a16:creationId xmlns:a16="http://schemas.microsoft.com/office/drawing/2014/main" id="{2AD7B305-3B80-C2D5-5C3D-432B655CEFF9}"/>
              </a:ext>
            </a:extLst>
          </p:cNvPr>
          <p:cNvSpPr>
            <a:spLocks noGrp="1"/>
          </p:cNvSpPr>
          <p:nvPr>
            <p:ph type="ctrTitle" hasCustomPrompt="1"/>
          </p:nvPr>
        </p:nvSpPr>
        <p:spPr>
          <a:xfrm>
            <a:off x="714375" y="3602178"/>
            <a:ext cx="7293552" cy="948369"/>
          </a:xfrm>
          <a:prstGeom prst="rect">
            <a:avLst/>
          </a:prstGeom>
        </p:spPr>
        <p:txBody>
          <a:bodyPr anchor="ctr">
            <a:noAutofit/>
          </a:bodyPr>
          <a:lstStyle>
            <a:lvl1pPr algn="l">
              <a:lnSpc>
                <a:spcPct val="100000"/>
              </a:lnSpc>
              <a:defRPr sz="2400" b="0" spc="0" baseline="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83551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00075" y="0"/>
            <a:ext cx="10991850" cy="797066"/>
          </a:xfrm>
          <a:prstGeom prst="rect">
            <a:avLst/>
          </a:prstGeom>
        </p:spPr>
        <p:txBody>
          <a:bodyPr anchor="ctr">
            <a:noAutofit/>
          </a:bodyPr>
          <a:lstStyle>
            <a:lvl1pPr marL="0" algn="ctr">
              <a:lnSpc>
                <a:spcPct val="100000"/>
              </a:lnSpc>
              <a:defRPr sz="2800" b="1">
                <a:solidFill>
                  <a:schemeClr val="bg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C9621A71-AADB-0F06-69FC-F4E8270F9BAA}"/>
              </a:ext>
            </a:extLst>
          </p:cNvPr>
          <p:cNvSpPr>
            <a:spLocks noGrp="1"/>
          </p:cNvSpPr>
          <p:nvPr>
            <p:ph idx="13"/>
          </p:nvPr>
        </p:nvSpPr>
        <p:spPr>
          <a:xfrm>
            <a:off x="600075" y="1187038"/>
            <a:ext cx="10991850" cy="4834199"/>
          </a:xfrm>
          <a:prstGeom prst="rect">
            <a:avLst/>
          </a:prstGeom>
        </p:spPr>
        <p:txBody>
          <a:bodyPr>
            <a:normAutofit/>
          </a:bodyPr>
          <a:lstStyle>
            <a:lvl1pPr marL="274320" indent="-274320">
              <a:lnSpc>
                <a:spcPct val="100000"/>
              </a:lnSpc>
              <a:defRPr sz="2400">
                <a:solidFill>
                  <a:schemeClr val="tx1"/>
                </a:solidFill>
              </a:defRPr>
            </a:lvl1pPr>
            <a:lvl2pPr marL="548640" indent="-274320">
              <a:lnSpc>
                <a:spcPct val="100000"/>
              </a:lnSpc>
              <a:buSzPct val="111000"/>
              <a:buFont typeface="Arial" panose="020B0604020202020204" pitchFamily="34" charset="0"/>
              <a:buChar char="•"/>
              <a:defRPr sz="2000">
                <a:solidFill>
                  <a:schemeClr val="tx1"/>
                </a:solidFill>
              </a:defRPr>
            </a:lvl2pPr>
            <a:lvl3pPr marL="822960" indent="-274320">
              <a:lnSpc>
                <a:spcPct val="100000"/>
              </a:lnSpc>
              <a:buFont typeface="Courier New" panose="02070309020205020404" pitchFamily="49" charset="0"/>
              <a:buChar char="o"/>
              <a:defRPr sz="1600">
                <a:solidFill>
                  <a:schemeClr val="tx1"/>
                </a:solidFill>
              </a:defRPr>
            </a:lvl3pPr>
            <a:lvl4pPr marL="1097280" indent="-274320">
              <a:lnSpc>
                <a:spcPct val="100000"/>
              </a:lnSpc>
              <a:buFont typeface="Arial" panose="020B0604020202020204" pitchFamily="34" charset="0"/>
              <a:buChar char="–"/>
              <a:defRPr sz="1400">
                <a:solidFill>
                  <a:schemeClr val="tx1"/>
                </a:solidFill>
              </a:defRPr>
            </a:lvl4pPr>
            <a:lvl5pPr marL="1371600" indent="-274320">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572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Slide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8931DC-BAC8-42B7-964C-1A884CB75981}"/>
              </a:ext>
            </a:extLst>
          </p:cNvPr>
          <p:cNvSpPr/>
          <p:nvPr userDrawn="1"/>
        </p:nvSpPr>
        <p:spPr>
          <a:xfrm>
            <a:off x="-3868" y="0"/>
            <a:ext cx="12199736" cy="6409216"/>
          </a:xfrm>
          <a:prstGeom prst="rect">
            <a:avLst/>
          </a:prstGeom>
          <a:gradFill>
            <a:gsLst>
              <a:gs pos="1000">
                <a:schemeClr val="accent4"/>
              </a:gs>
              <a:gs pos="100000">
                <a:schemeClr val="accent1"/>
              </a:gs>
              <a:gs pos="78000">
                <a:schemeClr val="accent2"/>
              </a:gs>
              <a:gs pos="46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lide Number Placeholder 2"/>
          <p:cNvSpPr>
            <a:spLocks noGrp="1"/>
          </p:cNvSpPr>
          <p:nvPr>
            <p:ph type="sldNum" sz="quarter" idx="10"/>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2DDADE91-E425-2A7F-A006-50EBEF97AD2F}"/>
              </a:ext>
            </a:extLst>
          </p:cNvPr>
          <p:cNvSpPr>
            <a:spLocks noGrp="1"/>
          </p:cNvSpPr>
          <p:nvPr>
            <p:ph type="title" hasCustomPrompt="1"/>
          </p:nvPr>
        </p:nvSpPr>
        <p:spPr>
          <a:xfrm>
            <a:off x="5381624" y="553304"/>
            <a:ext cx="6248401" cy="718413"/>
          </a:xfrm>
          <a:prstGeom prst="rect">
            <a:avLst/>
          </a:prstGeom>
        </p:spPr>
        <p:txBody>
          <a:bodyPr anchor="ctr"/>
          <a:lstStyle>
            <a:lvl1pPr>
              <a:lnSpc>
                <a:spcPct val="100000"/>
              </a:lnSpc>
              <a:defRPr b="1">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C50E9725-4073-AB19-9482-7ADCCFD77B3B}"/>
              </a:ext>
            </a:extLst>
          </p:cNvPr>
          <p:cNvSpPr>
            <a:spLocks noGrp="1"/>
          </p:cNvSpPr>
          <p:nvPr>
            <p:ph idx="1"/>
          </p:nvPr>
        </p:nvSpPr>
        <p:spPr>
          <a:xfrm>
            <a:off x="5381625" y="1457325"/>
            <a:ext cx="6248400" cy="4345094"/>
          </a:xfrm>
          <a:prstGeom prst="rect">
            <a:avLst/>
          </a:prstGeom>
        </p:spPr>
        <p:txBody>
          <a:bodyPr>
            <a:normAutofit/>
          </a:bodyPr>
          <a:lstStyle>
            <a:lvl1pPr>
              <a:lnSpc>
                <a:spcPct val="100000"/>
              </a:lnSpc>
              <a:defRPr sz="1800">
                <a:solidFill>
                  <a:schemeClr val="bg1"/>
                </a:solidFill>
              </a:defRPr>
            </a:lvl1pPr>
            <a:lvl2pPr marL="396875" indent="-163513">
              <a:lnSpc>
                <a:spcPct val="100000"/>
              </a:lnSpc>
              <a:buSzPct val="111000"/>
              <a:buFont typeface="Arial" panose="020B0604020202020204" pitchFamily="34" charset="0"/>
              <a:buChar char="•"/>
              <a:defRPr sz="1600">
                <a:solidFill>
                  <a:schemeClr val="bg1"/>
                </a:solidFill>
              </a:defRPr>
            </a:lvl2pPr>
            <a:lvl3pPr marL="569913" indent="-173038">
              <a:lnSpc>
                <a:spcPct val="100000"/>
              </a:lnSpc>
              <a:buFont typeface="Courier New" panose="02070309020205020404" pitchFamily="49" charset="0"/>
              <a:buChar char="o"/>
              <a:defRPr sz="1200">
                <a:solidFill>
                  <a:schemeClr val="bg1"/>
                </a:solidFill>
              </a:defRPr>
            </a:lvl3pPr>
            <a:lvl4pPr marL="801688" indent="-171450">
              <a:lnSpc>
                <a:spcPct val="100000"/>
              </a:lnSpc>
              <a:buFont typeface="Arial" panose="020B0604020202020204" pitchFamily="34" charset="0"/>
              <a:buChar char="–"/>
              <a:defRPr sz="1100">
                <a:solidFill>
                  <a:schemeClr val="bg1"/>
                </a:solidFill>
              </a:defRPr>
            </a:lvl4pPr>
            <a:lvl5pPr marL="974725" indent="-173038">
              <a:lnSpc>
                <a:spcPct val="100000"/>
              </a:lnSpc>
              <a:buFont typeface="Arial" panose="020B0604020202020204" pitchFamily="34" charset="0"/>
              <a:buChar char="•"/>
              <a:defRPr sz="1050">
                <a:solidFill>
                  <a:schemeClr val="bg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4A2899EF-18FF-1FC3-EE6B-A6DDBB507BEB}"/>
              </a:ext>
            </a:extLst>
          </p:cNvPr>
          <p:cNvSpPr>
            <a:spLocks noGrp="1"/>
          </p:cNvSpPr>
          <p:nvPr>
            <p:ph type="body" sz="quarter" idx="14" hasCustomPrompt="1"/>
          </p:nvPr>
        </p:nvSpPr>
        <p:spPr>
          <a:xfrm>
            <a:off x="581026" y="553304"/>
            <a:ext cx="3533774" cy="5249115"/>
          </a:xfrm>
          <a:prstGeom prst="rect">
            <a:avLst/>
          </a:prstGeom>
        </p:spPr>
        <p:txBody>
          <a:bodyPr anchor="ctr">
            <a:noAutofit/>
          </a:bodyPr>
          <a:lstStyle>
            <a:lvl1pPr marL="0" indent="0" algn="r">
              <a:lnSpc>
                <a:spcPct val="100000"/>
              </a:lnSpc>
              <a:buNone/>
              <a:defRPr sz="36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671D7104-DA3E-EEA3-9952-594B0B4AE51F}"/>
              </a:ext>
            </a:extLst>
          </p:cNvPr>
          <p:cNvCxnSpPr/>
          <p:nvPr userDrawn="1"/>
        </p:nvCxnSpPr>
        <p:spPr>
          <a:xfrm>
            <a:off x="4731488" y="553304"/>
            <a:ext cx="0" cy="52491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2190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ection Slide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8931DC-BAC8-42B7-964C-1A884CB75981}"/>
              </a:ext>
            </a:extLst>
          </p:cNvPr>
          <p:cNvSpPr/>
          <p:nvPr userDrawn="1"/>
        </p:nvSpPr>
        <p:spPr>
          <a:xfrm>
            <a:off x="-3868" y="0"/>
            <a:ext cx="12199736" cy="6409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lide Number Placeholder 2"/>
          <p:cNvSpPr>
            <a:spLocks noGrp="1"/>
          </p:cNvSpPr>
          <p:nvPr>
            <p:ph type="sldNum" sz="quarter" idx="10"/>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2DDADE91-E425-2A7F-A006-50EBEF97AD2F}"/>
              </a:ext>
            </a:extLst>
          </p:cNvPr>
          <p:cNvSpPr>
            <a:spLocks noGrp="1"/>
          </p:cNvSpPr>
          <p:nvPr>
            <p:ph type="title" hasCustomPrompt="1"/>
          </p:nvPr>
        </p:nvSpPr>
        <p:spPr>
          <a:xfrm>
            <a:off x="5381624" y="553304"/>
            <a:ext cx="6248401" cy="718413"/>
          </a:xfrm>
          <a:prstGeom prst="rect">
            <a:avLst/>
          </a:prstGeom>
        </p:spPr>
        <p:txBody>
          <a:bodyPr anchor="ctr"/>
          <a:lstStyle>
            <a:lvl1pPr>
              <a:lnSpc>
                <a:spcPct val="100000"/>
              </a:lnSpc>
              <a:defRPr b="1">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C50E9725-4073-AB19-9482-7ADCCFD77B3B}"/>
              </a:ext>
            </a:extLst>
          </p:cNvPr>
          <p:cNvSpPr>
            <a:spLocks noGrp="1"/>
          </p:cNvSpPr>
          <p:nvPr>
            <p:ph idx="1"/>
          </p:nvPr>
        </p:nvSpPr>
        <p:spPr>
          <a:xfrm>
            <a:off x="5381625" y="1457325"/>
            <a:ext cx="6248400" cy="4345094"/>
          </a:xfrm>
          <a:prstGeom prst="rect">
            <a:avLst/>
          </a:prstGeom>
        </p:spPr>
        <p:txBody>
          <a:bodyPr>
            <a:normAutofit/>
          </a:bodyPr>
          <a:lstStyle>
            <a:lvl1pPr>
              <a:lnSpc>
                <a:spcPct val="100000"/>
              </a:lnSpc>
              <a:defRPr sz="1800">
                <a:solidFill>
                  <a:schemeClr val="bg1"/>
                </a:solidFill>
              </a:defRPr>
            </a:lvl1pPr>
            <a:lvl2pPr marL="396875" indent="-163513">
              <a:lnSpc>
                <a:spcPct val="100000"/>
              </a:lnSpc>
              <a:buSzPct val="111000"/>
              <a:buFont typeface="Arial" panose="020B0604020202020204" pitchFamily="34" charset="0"/>
              <a:buChar char="•"/>
              <a:defRPr sz="1600">
                <a:solidFill>
                  <a:schemeClr val="bg1"/>
                </a:solidFill>
              </a:defRPr>
            </a:lvl2pPr>
            <a:lvl3pPr marL="569913" indent="-173038">
              <a:lnSpc>
                <a:spcPct val="100000"/>
              </a:lnSpc>
              <a:buFont typeface="Courier New" panose="02070309020205020404" pitchFamily="49" charset="0"/>
              <a:buChar char="o"/>
              <a:defRPr sz="1200">
                <a:solidFill>
                  <a:schemeClr val="bg1"/>
                </a:solidFill>
              </a:defRPr>
            </a:lvl3pPr>
            <a:lvl4pPr marL="801688" indent="-171450">
              <a:lnSpc>
                <a:spcPct val="100000"/>
              </a:lnSpc>
              <a:buFont typeface="Arial" panose="020B0604020202020204" pitchFamily="34" charset="0"/>
              <a:buChar char="–"/>
              <a:defRPr sz="1100">
                <a:solidFill>
                  <a:schemeClr val="bg1"/>
                </a:solidFill>
              </a:defRPr>
            </a:lvl4pPr>
            <a:lvl5pPr marL="974725" indent="-173038">
              <a:lnSpc>
                <a:spcPct val="100000"/>
              </a:lnSpc>
              <a:buFont typeface="Arial" panose="020B0604020202020204" pitchFamily="34" charset="0"/>
              <a:buChar char="•"/>
              <a:defRPr sz="1050">
                <a:solidFill>
                  <a:schemeClr val="bg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4A2899EF-18FF-1FC3-EE6B-A6DDBB507BEB}"/>
              </a:ext>
            </a:extLst>
          </p:cNvPr>
          <p:cNvSpPr>
            <a:spLocks noGrp="1"/>
          </p:cNvSpPr>
          <p:nvPr>
            <p:ph type="body" sz="quarter" idx="14" hasCustomPrompt="1"/>
          </p:nvPr>
        </p:nvSpPr>
        <p:spPr>
          <a:xfrm>
            <a:off x="581026" y="553304"/>
            <a:ext cx="3533774" cy="5249115"/>
          </a:xfrm>
          <a:prstGeom prst="rect">
            <a:avLst/>
          </a:prstGeom>
        </p:spPr>
        <p:txBody>
          <a:bodyPr anchor="ctr">
            <a:noAutofit/>
          </a:bodyPr>
          <a:lstStyle>
            <a:lvl1pPr marL="0" indent="0" algn="r">
              <a:lnSpc>
                <a:spcPct val="100000"/>
              </a:lnSpc>
              <a:buNone/>
              <a:defRPr sz="36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671D7104-DA3E-EEA3-9952-594B0B4AE51F}"/>
              </a:ext>
            </a:extLst>
          </p:cNvPr>
          <p:cNvCxnSpPr/>
          <p:nvPr userDrawn="1"/>
        </p:nvCxnSpPr>
        <p:spPr>
          <a:xfrm>
            <a:off x="4731488" y="553304"/>
            <a:ext cx="0" cy="52491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3081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Section Slide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8931DC-BAC8-42B7-964C-1A884CB75981}"/>
              </a:ext>
            </a:extLst>
          </p:cNvPr>
          <p:cNvSpPr/>
          <p:nvPr userDrawn="1"/>
        </p:nvSpPr>
        <p:spPr>
          <a:xfrm>
            <a:off x="-3868" y="0"/>
            <a:ext cx="12199736" cy="64092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lide Number Placeholder 2"/>
          <p:cNvSpPr>
            <a:spLocks noGrp="1"/>
          </p:cNvSpPr>
          <p:nvPr>
            <p:ph type="sldNum" sz="quarter" idx="10"/>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2DDADE91-E425-2A7F-A006-50EBEF97AD2F}"/>
              </a:ext>
            </a:extLst>
          </p:cNvPr>
          <p:cNvSpPr>
            <a:spLocks noGrp="1"/>
          </p:cNvSpPr>
          <p:nvPr>
            <p:ph type="title" hasCustomPrompt="1"/>
          </p:nvPr>
        </p:nvSpPr>
        <p:spPr>
          <a:xfrm>
            <a:off x="5381624" y="553304"/>
            <a:ext cx="6248401" cy="718413"/>
          </a:xfrm>
          <a:prstGeom prst="rect">
            <a:avLst/>
          </a:prstGeom>
        </p:spPr>
        <p:txBody>
          <a:bodyPr anchor="ctr"/>
          <a:lstStyle>
            <a:lvl1pPr>
              <a:lnSpc>
                <a:spcPct val="100000"/>
              </a:lnSpc>
              <a:defRPr b="1">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C50E9725-4073-AB19-9482-7ADCCFD77B3B}"/>
              </a:ext>
            </a:extLst>
          </p:cNvPr>
          <p:cNvSpPr>
            <a:spLocks noGrp="1"/>
          </p:cNvSpPr>
          <p:nvPr>
            <p:ph idx="1"/>
          </p:nvPr>
        </p:nvSpPr>
        <p:spPr>
          <a:xfrm>
            <a:off x="5381625" y="1457325"/>
            <a:ext cx="6248400" cy="4345094"/>
          </a:xfrm>
          <a:prstGeom prst="rect">
            <a:avLst/>
          </a:prstGeom>
        </p:spPr>
        <p:txBody>
          <a:bodyPr>
            <a:normAutofit/>
          </a:bodyPr>
          <a:lstStyle>
            <a:lvl1pPr>
              <a:lnSpc>
                <a:spcPct val="100000"/>
              </a:lnSpc>
              <a:defRPr sz="1800">
                <a:solidFill>
                  <a:schemeClr val="bg1"/>
                </a:solidFill>
              </a:defRPr>
            </a:lvl1pPr>
            <a:lvl2pPr marL="396875" indent="-163513">
              <a:lnSpc>
                <a:spcPct val="100000"/>
              </a:lnSpc>
              <a:buSzPct val="111000"/>
              <a:buFont typeface="Arial" panose="020B0604020202020204" pitchFamily="34" charset="0"/>
              <a:buChar char="•"/>
              <a:defRPr sz="1600">
                <a:solidFill>
                  <a:schemeClr val="bg1"/>
                </a:solidFill>
              </a:defRPr>
            </a:lvl2pPr>
            <a:lvl3pPr marL="569913" indent="-173038">
              <a:lnSpc>
                <a:spcPct val="100000"/>
              </a:lnSpc>
              <a:buFont typeface="Courier New" panose="02070309020205020404" pitchFamily="49" charset="0"/>
              <a:buChar char="o"/>
              <a:defRPr sz="1200">
                <a:solidFill>
                  <a:schemeClr val="bg1"/>
                </a:solidFill>
              </a:defRPr>
            </a:lvl3pPr>
            <a:lvl4pPr marL="801688" indent="-171450">
              <a:lnSpc>
                <a:spcPct val="100000"/>
              </a:lnSpc>
              <a:buFont typeface="Arial" panose="020B0604020202020204" pitchFamily="34" charset="0"/>
              <a:buChar char="–"/>
              <a:defRPr sz="1100">
                <a:solidFill>
                  <a:schemeClr val="bg1"/>
                </a:solidFill>
              </a:defRPr>
            </a:lvl4pPr>
            <a:lvl5pPr marL="974725" indent="-173038">
              <a:lnSpc>
                <a:spcPct val="100000"/>
              </a:lnSpc>
              <a:buFont typeface="Arial" panose="020B0604020202020204" pitchFamily="34" charset="0"/>
              <a:buChar char="•"/>
              <a:defRPr sz="1050">
                <a:solidFill>
                  <a:schemeClr val="bg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4A2899EF-18FF-1FC3-EE6B-A6DDBB507BEB}"/>
              </a:ext>
            </a:extLst>
          </p:cNvPr>
          <p:cNvSpPr>
            <a:spLocks noGrp="1"/>
          </p:cNvSpPr>
          <p:nvPr>
            <p:ph type="body" sz="quarter" idx="14" hasCustomPrompt="1"/>
          </p:nvPr>
        </p:nvSpPr>
        <p:spPr>
          <a:xfrm>
            <a:off x="581026" y="553304"/>
            <a:ext cx="3533774" cy="5249115"/>
          </a:xfrm>
          <a:prstGeom prst="rect">
            <a:avLst/>
          </a:prstGeom>
        </p:spPr>
        <p:txBody>
          <a:bodyPr anchor="ctr">
            <a:noAutofit/>
          </a:bodyPr>
          <a:lstStyle>
            <a:lvl1pPr marL="0" indent="0" algn="r">
              <a:lnSpc>
                <a:spcPct val="100000"/>
              </a:lnSpc>
              <a:buNone/>
              <a:defRPr sz="3600" b="1">
                <a:solidFill>
                  <a:schemeClr val="bg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671D7104-DA3E-EEA3-9952-594B0B4AE51F}"/>
              </a:ext>
            </a:extLst>
          </p:cNvPr>
          <p:cNvCxnSpPr/>
          <p:nvPr userDrawn="1"/>
        </p:nvCxnSpPr>
        <p:spPr>
          <a:xfrm>
            <a:off x="4731488" y="553304"/>
            <a:ext cx="0" cy="52491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479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Section Slide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8931DC-BAC8-42B7-964C-1A884CB75981}"/>
              </a:ext>
            </a:extLst>
          </p:cNvPr>
          <p:cNvSpPr/>
          <p:nvPr userDrawn="1"/>
        </p:nvSpPr>
        <p:spPr>
          <a:xfrm>
            <a:off x="-3868" y="0"/>
            <a:ext cx="12199736" cy="6409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Rectangle 1">
            <a:extLst>
              <a:ext uri="{FF2B5EF4-FFF2-40B4-BE49-F238E27FC236}">
                <a16:creationId xmlns:a16="http://schemas.microsoft.com/office/drawing/2014/main" id="{5CB29088-7EC4-6E9B-3DA7-45BB246D0BE4}"/>
              </a:ext>
            </a:extLst>
          </p:cNvPr>
          <p:cNvSpPr/>
          <p:nvPr userDrawn="1"/>
        </p:nvSpPr>
        <p:spPr>
          <a:xfrm>
            <a:off x="354419" y="350874"/>
            <a:ext cx="11483162" cy="5709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Slide Number Placeholder 2"/>
          <p:cNvSpPr>
            <a:spLocks noGrp="1"/>
          </p:cNvSpPr>
          <p:nvPr>
            <p:ph type="sldNum" sz="quarter" idx="10"/>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9">
            <a:extLst>
              <a:ext uri="{FF2B5EF4-FFF2-40B4-BE49-F238E27FC236}">
                <a16:creationId xmlns:a16="http://schemas.microsoft.com/office/drawing/2014/main" id="{B89AE216-E574-81B2-953F-CB231364AB66}"/>
              </a:ext>
            </a:extLst>
          </p:cNvPr>
          <p:cNvSpPr>
            <a:spLocks noGrp="1"/>
          </p:cNvSpPr>
          <p:nvPr>
            <p:ph type="title" hasCustomPrompt="1"/>
          </p:nvPr>
        </p:nvSpPr>
        <p:spPr>
          <a:xfrm>
            <a:off x="5381624" y="553304"/>
            <a:ext cx="6248401" cy="718413"/>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2E6E0EE0-F96C-F217-D910-973FCD66F01C}"/>
              </a:ext>
            </a:extLst>
          </p:cNvPr>
          <p:cNvSpPr>
            <a:spLocks noGrp="1"/>
          </p:cNvSpPr>
          <p:nvPr>
            <p:ph idx="1"/>
          </p:nvPr>
        </p:nvSpPr>
        <p:spPr>
          <a:xfrm>
            <a:off x="5381625" y="1457325"/>
            <a:ext cx="6248400" cy="4345094"/>
          </a:xfrm>
          <a:prstGeom prst="rect">
            <a:avLst/>
          </a:prstGeom>
        </p:spPr>
        <p:txBody>
          <a:bodyPr>
            <a:normAutofit/>
          </a:bodyPr>
          <a:lstStyle>
            <a:lvl1pPr>
              <a:lnSpc>
                <a:spcPct val="100000"/>
              </a:lnSpc>
              <a:defRPr sz="1800">
                <a:solidFill>
                  <a:schemeClr val="tx1"/>
                </a:solidFill>
              </a:defRPr>
            </a:lvl1pPr>
            <a:lvl2pPr marL="396875" indent="-163513">
              <a:lnSpc>
                <a:spcPct val="100000"/>
              </a:lnSpc>
              <a:buSzPct val="111000"/>
              <a:buFont typeface="Arial" panose="020B0604020202020204" pitchFamily="34" charset="0"/>
              <a:buChar char="•"/>
              <a:defRPr sz="1600">
                <a:solidFill>
                  <a:schemeClr val="tx1"/>
                </a:solidFill>
              </a:defRPr>
            </a:lvl2pPr>
            <a:lvl3pPr marL="569913" indent="-173038">
              <a:lnSpc>
                <a:spcPct val="100000"/>
              </a:lnSpc>
              <a:buFont typeface="Courier New" panose="02070309020205020404" pitchFamily="49" charset="0"/>
              <a:buChar char="o"/>
              <a:defRPr sz="1200">
                <a:solidFill>
                  <a:schemeClr val="tx1"/>
                </a:solidFill>
              </a:defRPr>
            </a:lvl3pPr>
            <a:lvl4pPr marL="801688" indent="-171450">
              <a:lnSpc>
                <a:spcPct val="100000"/>
              </a:lnSpc>
              <a:buFont typeface="Arial" panose="020B0604020202020204" pitchFamily="34" charset="0"/>
              <a:buChar char="–"/>
              <a:defRPr sz="1100">
                <a:solidFill>
                  <a:schemeClr val="tx1"/>
                </a:solidFill>
              </a:defRPr>
            </a:lvl4pPr>
            <a:lvl5pPr marL="974725" indent="-173038">
              <a:lnSpc>
                <a:spcPct val="100000"/>
              </a:lnSpc>
              <a:buFont typeface="Arial" panose="020B0604020202020204" pitchFamily="34" charset="0"/>
              <a:buChar char="•"/>
              <a:defRPr sz="105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28CBA03-0750-E9EB-38C2-00EE59039D13}"/>
              </a:ext>
            </a:extLst>
          </p:cNvPr>
          <p:cNvSpPr>
            <a:spLocks noGrp="1"/>
          </p:cNvSpPr>
          <p:nvPr>
            <p:ph type="body" sz="quarter" idx="14" hasCustomPrompt="1"/>
          </p:nvPr>
        </p:nvSpPr>
        <p:spPr>
          <a:xfrm>
            <a:off x="581026" y="553304"/>
            <a:ext cx="3533774" cy="5249115"/>
          </a:xfrm>
          <a:prstGeom prst="rect">
            <a:avLst/>
          </a:prstGeom>
        </p:spPr>
        <p:txBody>
          <a:bodyPr anchor="ctr">
            <a:noAutofit/>
          </a:bodyPr>
          <a:lstStyle>
            <a:lvl1pPr marL="0" indent="0" algn="r">
              <a:lnSpc>
                <a:spcPct val="100000"/>
              </a:lnSpc>
              <a:buNone/>
              <a:defRPr sz="3600" b="1">
                <a:solidFill>
                  <a:schemeClr val="tx1"/>
                </a:solidFill>
                <a:latin typeface="+mj-lt"/>
              </a:defRPr>
            </a:lvl1pPr>
            <a:lvl2pPr marL="201168" indent="0">
              <a:buNone/>
              <a:defRPr sz="1400"/>
            </a:lvl2pPr>
            <a:lvl3pPr marL="384048" indent="0">
              <a:buNone/>
              <a:defRPr sz="1400"/>
            </a:lvl3pPr>
            <a:lvl4pPr marL="566928" indent="0">
              <a:buNone/>
              <a:defRPr sz="1400"/>
            </a:lvl4pPr>
            <a:lvl5pPr marL="749808" indent="0">
              <a:buNone/>
              <a:defRPr sz="14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EF81FF8-8172-EA97-F536-C35992A5A1B9}"/>
              </a:ext>
            </a:extLst>
          </p:cNvPr>
          <p:cNvCxnSpPr/>
          <p:nvPr userDrawn="1"/>
        </p:nvCxnSpPr>
        <p:spPr>
          <a:xfrm>
            <a:off x="4731488" y="553304"/>
            <a:ext cx="0" cy="52491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89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Branded Presentation + Speakers Cover Slide 1">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0" y="1427186"/>
            <a:ext cx="12191999" cy="23161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hasCustomPrompt="1"/>
          </p:nvPr>
        </p:nvSpPr>
        <p:spPr>
          <a:xfrm>
            <a:off x="1065212" y="1691410"/>
            <a:ext cx="10058400" cy="966912"/>
          </a:xfrm>
          <a:prstGeom prst="rect">
            <a:avLst/>
          </a:prstGeom>
        </p:spPr>
        <p:txBody>
          <a:bodyPr anchor="ctr">
            <a:noAutofit/>
          </a:bodyPr>
          <a:lstStyle>
            <a:lvl1pPr algn="ctr">
              <a:lnSpc>
                <a:spcPct val="100000"/>
              </a:lnSpc>
              <a:defRPr sz="3600" b="1" spc="-50" baseline="0">
                <a:solidFill>
                  <a:schemeClr val="bg1"/>
                </a:solidFill>
                <a:latin typeface="+mj-lt"/>
              </a:defRPr>
            </a:lvl1pPr>
          </a:lstStyle>
          <a:p>
            <a:r>
              <a:rPr lang="en-US"/>
              <a:t>Click To Edit Master Title Style</a:t>
            </a:r>
          </a:p>
        </p:txBody>
      </p:sp>
      <p:sp>
        <p:nvSpPr>
          <p:cNvPr id="11" name="Text Placeholder 15">
            <a:extLst>
              <a:ext uri="{FF2B5EF4-FFF2-40B4-BE49-F238E27FC236}">
                <a16:creationId xmlns:a16="http://schemas.microsoft.com/office/drawing/2014/main" id="{E8BE1EC2-DEFF-482C-BA8B-0671F2A9182E}"/>
              </a:ext>
            </a:extLst>
          </p:cNvPr>
          <p:cNvSpPr>
            <a:spLocks noGrp="1"/>
          </p:cNvSpPr>
          <p:nvPr>
            <p:ph type="body" sz="quarter" idx="10" hasCustomPrompt="1"/>
          </p:nvPr>
        </p:nvSpPr>
        <p:spPr>
          <a:xfrm>
            <a:off x="1065212" y="2851132"/>
            <a:ext cx="10058400" cy="581025"/>
          </a:xfrm>
          <a:prstGeom prst="rect">
            <a:avLst/>
          </a:prstGeom>
        </p:spPr>
        <p:txBody>
          <a:bodyPr anchor="ctr"/>
          <a:lstStyle>
            <a:lvl1pPr algn="ctr">
              <a:buNone/>
              <a:defRPr>
                <a:solidFill>
                  <a:schemeClr val="bg1"/>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46CB2FF4-D4FA-47D1-8A8A-BC4D27B0B24D}"/>
              </a:ext>
            </a:extLst>
          </p:cNvPr>
          <p:cNvSpPr>
            <a:spLocks noGrp="1"/>
          </p:cNvSpPr>
          <p:nvPr>
            <p:ph type="pic" sz="quarter" idx="11"/>
          </p:nvPr>
        </p:nvSpPr>
        <p:spPr>
          <a:xfrm>
            <a:off x="9258300" y="339725"/>
            <a:ext cx="2516188" cy="968375"/>
          </a:xfrm>
          <a:prstGeom prst="rect">
            <a:avLst/>
          </a:prstGeom>
        </p:spPr>
        <p:txBody>
          <a:bodyPr/>
          <a:lstStyle/>
          <a:p>
            <a:endParaRPr lang="en-US"/>
          </a:p>
        </p:txBody>
      </p:sp>
      <p:pic>
        <p:nvPicPr>
          <p:cNvPr id="3" name="Picture 2">
            <a:extLst>
              <a:ext uri="{FF2B5EF4-FFF2-40B4-BE49-F238E27FC236}">
                <a16:creationId xmlns:a16="http://schemas.microsoft.com/office/drawing/2014/main" id="{654B444F-9711-4AAE-BDA2-0E013388E5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0428" y="511877"/>
            <a:ext cx="2881055" cy="438517"/>
          </a:xfrm>
          <a:prstGeom prst="rect">
            <a:avLst/>
          </a:prstGeom>
        </p:spPr>
      </p:pic>
      <p:sp>
        <p:nvSpPr>
          <p:cNvPr id="13" name="Rectangle 12">
            <a:extLst>
              <a:ext uri="{FF2B5EF4-FFF2-40B4-BE49-F238E27FC236}">
                <a16:creationId xmlns:a16="http://schemas.microsoft.com/office/drawing/2014/main" id="{2B14F95E-924D-4F60-8C06-6DEEAD6E725C}"/>
              </a:ext>
            </a:extLst>
          </p:cNvPr>
          <p:cNvSpPr/>
          <p:nvPr userDrawn="1"/>
        </p:nvSpPr>
        <p:spPr>
          <a:xfrm>
            <a:off x="0" y="3740841"/>
            <a:ext cx="12192000" cy="65112"/>
          </a:xfrm>
          <a:prstGeom prst="rect">
            <a:avLst/>
          </a:prstGeom>
          <a:gradFill>
            <a:gsLst>
              <a:gs pos="1000">
                <a:schemeClr val="accent3"/>
              </a:gs>
              <a:gs pos="100000">
                <a:schemeClr val="accent3"/>
              </a:gs>
              <a:gs pos="5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12148912-AB09-9B4D-0B63-7C20B6149ADD}"/>
              </a:ext>
            </a:extLst>
          </p:cNvPr>
          <p:cNvGrpSpPr/>
          <p:nvPr userDrawn="1"/>
        </p:nvGrpSpPr>
        <p:grpSpPr>
          <a:xfrm>
            <a:off x="632618" y="4199679"/>
            <a:ext cx="2192338" cy="1725573"/>
            <a:chOff x="994568" y="4095750"/>
            <a:chExt cx="2192338" cy="1725573"/>
          </a:xfrm>
        </p:grpSpPr>
        <p:sp>
          <p:nvSpPr>
            <p:cNvPr id="6" name="Oval 5">
              <a:extLst>
                <a:ext uri="{FF2B5EF4-FFF2-40B4-BE49-F238E27FC236}">
                  <a16:creationId xmlns:a16="http://schemas.microsoft.com/office/drawing/2014/main" id="{807E34E0-3BF2-A483-AEAA-D846553F0DD1}"/>
                </a:ext>
              </a:extLst>
            </p:cNvPr>
            <p:cNvSpPr/>
            <p:nvPr/>
          </p:nvSpPr>
          <p:spPr>
            <a:xfrm>
              <a:off x="1562100" y="4095750"/>
              <a:ext cx="1057275" cy="10572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Insert photo</a:t>
              </a:r>
            </a:p>
          </p:txBody>
        </p:sp>
        <p:sp>
          <p:nvSpPr>
            <p:cNvPr id="10" name="TextBox 9">
              <a:extLst>
                <a:ext uri="{FF2B5EF4-FFF2-40B4-BE49-F238E27FC236}">
                  <a16:creationId xmlns:a16="http://schemas.microsoft.com/office/drawing/2014/main" id="{34A0D05F-5412-3C38-C047-B11D3D55BD58}"/>
                </a:ext>
              </a:extLst>
            </p:cNvPr>
            <p:cNvSpPr txBox="1"/>
            <p:nvPr/>
          </p:nvSpPr>
          <p:spPr>
            <a:xfrm>
              <a:off x="994568" y="5267325"/>
              <a:ext cx="219233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24152"/>
                  </a:solidFill>
                  <a:effectLst/>
                  <a:uLnTx/>
                  <a:uFillTx/>
                  <a:latin typeface="Arial" panose="020B0604020202020204"/>
                  <a:ea typeface="+mn-ea"/>
                  <a:cs typeface="+mn-cs"/>
                </a:rPr>
                <a:t>Speaker 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Speaker Titles</a:t>
              </a:r>
            </a:p>
          </p:txBody>
        </p:sp>
      </p:grpSp>
      <p:grpSp>
        <p:nvGrpSpPr>
          <p:cNvPr id="14" name="Group 13">
            <a:extLst>
              <a:ext uri="{FF2B5EF4-FFF2-40B4-BE49-F238E27FC236}">
                <a16:creationId xmlns:a16="http://schemas.microsoft.com/office/drawing/2014/main" id="{8C1F6F28-1969-F772-290F-0544C40B2A81}"/>
              </a:ext>
            </a:extLst>
          </p:cNvPr>
          <p:cNvGrpSpPr/>
          <p:nvPr userDrawn="1"/>
        </p:nvGrpSpPr>
        <p:grpSpPr>
          <a:xfrm>
            <a:off x="2824956" y="4199679"/>
            <a:ext cx="2192338" cy="1725573"/>
            <a:chOff x="994568" y="4095750"/>
            <a:chExt cx="2192338" cy="1725573"/>
          </a:xfrm>
        </p:grpSpPr>
        <p:sp>
          <p:nvSpPr>
            <p:cNvPr id="15" name="Oval 14">
              <a:extLst>
                <a:ext uri="{FF2B5EF4-FFF2-40B4-BE49-F238E27FC236}">
                  <a16:creationId xmlns:a16="http://schemas.microsoft.com/office/drawing/2014/main" id="{DEAD556C-A307-AD2A-A0B5-C21D868CF576}"/>
                </a:ext>
              </a:extLst>
            </p:cNvPr>
            <p:cNvSpPr/>
            <p:nvPr/>
          </p:nvSpPr>
          <p:spPr>
            <a:xfrm>
              <a:off x="1562100" y="4095750"/>
              <a:ext cx="1057275" cy="10572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Insert photo</a:t>
              </a:r>
            </a:p>
          </p:txBody>
        </p:sp>
        <p:sp>
          <p:nvSpPr>
            <p:cNvPr id="16" name="TextBox 15">
              <a:extLst>
                <a:ext uri="{FF2B5EF4-FFF2-40B4-BE49-F238E27FC236}">
                  <a16:creationId xmlns:a16="http://schemas.microsoft.com/office/drawing/2014/main" id="{5105C0E6-DC7A-358D-0DF2-5A33FA92C275}"/>
                </a:ext>
              </a:extLst>
            </p:cNvPr>
            <p:cNvSpPr txBox="1"/>
            <p:nvPr/>
          </p:nvSpPr>
          <p:spPr>
            <a:xfrm>
              <a:off x="994568" y="5267325"/>
              <a:ext cx="219233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24152"/>
                  </a:solidFill>
                  <a:effectLst/>
                  <a:uLnTx/>
                  <a:uFillTx/>
                  <a:latin typeface="Arial" panose="020B0604020202020204"/>
                  <a:ea typeface="+mn-ea"/>
                  <a:cs typeface="+mn-cs"/>
                </a:rPr>
                <a:t>Speaker 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Speaker Titles</a:t>
              </a:r>
            </a:p>
          </p:txBody>
        </p:sp>
      </p:grpSp>
      <p:grpSp>
        <p:nvGrpSpPr>
          <p:cNvPr id="17" name="Group 16">
            <a:extLst>
              <a:ext uri="{FF2B5EF4-FFF2-40B4-BE49-F238E27FC236}">
                <a16:creationId xmlns:a16="http://schemas.microsoft.com/office/drawing/2014/main" id="{CD5EB410-B3DE-C14B-DBA9-6F9EF6A9AC54}"/>
              </a:ext>
            </a:extLst>
          </p:cNvPr>
          <p:cNvGrpSpPr/>
          <p:nvPr userDrawn="1"/>
        </p:nvGrpSpPr>
        <p:grpSpPr>
          <a:xfrm>
            <a:off x="5017294" y="4199679"/>
            <a:ext cx="2192338" cy="1725573"/>
            <a:chOff x="994568" y="4095750"/>
            <a:chExt cx="2192338" cy="1725573"/>
          </a:xfrm>
        </p:grpSpPr>
        <p:sp>
          <p:nvSpPr>
            <p:cNvPr id="18" name="Oval 17">
              <a:extLst>
                <a:ext uri="{FF2B5EF4-FFF2-40B4-BE49-F238E27FC236}">
                  <a16:creationId xmlns:a16="http://schemas.microsoft.com/office/drawing/2014/main" id="{6D9F6E3D-EB4D-3516-510F-CC14816C54F1}"/>
                </a:ext>
              </a:extLst>
            </p:cNvPr>
            <p:cNvSpPr/>
            <p:nvPr/>
          </p:nvSpPr>
          <p:spPr>
            <a:xfrm>
              <a:off x="1562100" y="4095750"/>
              <a:ext cx="1057275" cy="10572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Insert photo</a:t>
              </a:r>
            </a:p>
          </p:txBody>
        </p:sp>
        <p:sp>
          <p:nvSpPr>
            <p:cNvPr id="19" name="TextBox 18">
              <a:extLst>
                <a:ext uri="{FF2B5EF4-FFF2-40B4-BE49-F238E27FC236}">
                  <a16:creationId xmlns:a16="http://schemas.microsoft.com/office/drawing/2014/main" id="{5400EB26-169D-C673-2F7F-5EC3A6A906A9}"/>
                </a:ext>
              </a:extLst>
            </p:cNvPr>
            <p:cNvSpPr txBox="1"/>
            <p:nvPr/>
          </p:nvSpPr>
          <p:spPr>
            <a:xfrm>
              <a:off x="994568" y="5267325"/>
              <a:ext cx="219233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24152"/>
                  </a:solidFill>
                  <a:effectLst/>
                  <a:uLnTx/>
                  <a:uFillTx/>
                  <a:latin typeface="Arial" panose="020B0604020202020204"/>
                  <a:ea typeface="+mn-ea"/>
                  <a:cs typeface="+mn-cs"/>
                </a:rPr>
                <a:t>Speaker 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Speaker Titles</a:t>
              </a:r>
            </a:p>
          </p:txBody>
        </p:sp>
      </p:grpSp>
      <p:grpSp>
        <p:nvGrpSpPr>
          <p:cNvPr id="20" name="Group 19">
            <a:extLst>
              <a:ext uri="{FF2B5EF4-FFF2-40B4-BE49-F238E27FC236}">
                <a16:creationId xmlns:a16="http://schemas.microsoft.com/office/drawing/2014/main" id="{B9CEA183-84B9-293D-659B-4E5498D1AFEE}"/>
              </a:ext>
            </a:extLst>
          </p:cNvPr>
          <p:cNvGrpSpPr/>
          <p:nvPr userDrawn="1"/>
        </p:nvGrpSpPr>
        <p:grpSpPr>
          <a:xfrm>
            <a:off x="7209632" y="4201143"/>
            <a:ext cx="2192338" cy="1725573"/>
            <a:chOff x="994568" y="4095750"/>
            <a:chExt cx="2192338" cy="1725573"/>
          </a:xfrm>
        </p:grpSpPr>
        <p:sp>
          <p:nvSpPr>
            <p:cNvPr id="21" name="Oval 20">
              <a:extLst>
                <a:ext uri="{FF2B5EF4-FFF2-40B4-BE49-F238E27FC236}">
                  <a16:creationId xmlns:a16="http://schemas.microsoft.com/office/drawing/2014/main" id="{82F3F45C-374D-8DB9-CD88-8D9342AF1810}"/>
                </a:ext>
              </a:extLst>
            </p:cNvPr>
            <p:cNvSpPr/>
            <p:nvPr/>
          </p:nvSpPr>
          <p:spPr>
            <a:xfrm>
              <a:off x="1562100" y="4095750"/>
              <a:ext cx="1057275" cy="10572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Insert photo</a:t>
              </a:r>
            </a:p>
          </p:txBody>
        </p:sp>
        <p:sp>
          <p:nvSpPr>
            <p:cNvPr id="22" name="TextBox 21">
              <a:extLst>
                <a:ext uri="{FF2B5EF4-FFF2-40B4-BE49-F238E27FC236}">
                  <a16:creationId xmlns:a16="http://schemas.microsoft.com/office/drawing/2014/main" id="{0382947B-1D5B-D7AE-6D63-73410F7FE267}"/>
                </a:ext>
              </a:extLst>
            </p:cNvPr>
            <p:cNvSpPr txBox="1"/>
            <p:nvPr/>
          </p:nvSpPr>
          <p:spPr>
            <a:xfrm>
              <a:off x="994568" y="5267325"/>
              <a:ext cx="219233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24152"/>
                  </a:solidFill>
                  <a:effectLst/>
                  <a:uLnTx/>
                  <a:uFillTx/>
                  <a:latin typeface="Arial" panose="020B0604020202020204"/>
                  <a:ea typeface="+mn-ea"/>
                  <a:cs typeface="+mn-cs"/>
                </a:rPr>
                <a:t>Speaker 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Speaker Titles</a:t>
              </a:r>
            </a:p>
          </p:txBody>
        </p:sp>
      </p:grpSp>
      <p:grpSp>
        <p:nvGrpSpPr>
          <p:cNvPr id="23" name="Group 22">
            <a:extLst>
              <a:ext uri="{FF2B5EF4-FFF2-40B4-BE49-F238E27FC236}">
                <a16:creationId xmlns:a16="http://schemas.microsoft.com/office/drawing/2014/main" id="{1C42CE56-5FCA-64B6-BBD1-923F580221BB}"/>
              </a:ext>
            </a:extLst>
          </p:cNvPr>
          <p:cNvGrpSpPr/>
          <p:nvPr userDrawn="1"/>
        </p:nvGrpSpPr>
        <p:grpSpPr>
          <a:xfrm>
            <a:off x="9401970" y="4199679"/>
            <a:ext cx="2192338" cy="1725573"/>
            <a:chOff x="994568" y="4095750"/>
            <a:chExt cx="2192338" cy="1725573"/>
          </a:xfrm>
        </p:grpSpPr>
        <p:sp>
          <p:nvSpPr>
            <p:cNvPr id="24" name="Oval 23">
              <a:extLst>
                <a:ext uri="{FF2B5EF4-FFF2-40B4-BE49-F238E27FC236}">
                  <a16:creationId xmlns:a16="http://schemas.microsoft.com/office/drawing/2014/main" id="{D5F40DC5-DADA-140A-08FC-0F53B4E3CC04}"/>
                </a:ext>
              </a:extLst>
            </p:cNvPr>
            <p:cNvSpPr/>
            <p:nvPr/>
          </p:nvSpPr>
          <p:spPr>
            <a:xfrm>
              <a:off x="1562100" y="4095750"/>
              <a:ext cx="1057275" cy="10572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Insert photo</a:t>
              </a:r>
            </a:p>
          </p:txBody>
        </p:sp>
        <p:sp>
          <p:nvSpPr>
            <p:cNvPr id="25" name="TextBox 24">
              <a:extLst>
                <a:ext uri="{FF2B5EF4-FFF2-40B4-BE49-F238E27FC236}">
                  <a16:creationId xmlns:a16="http://schemas.microsoft.com/office/drawing/2014/main" id="{443DB5AD-B249-612A-ED20-F74E5461853E}"/>
                </a:ext>
              </a:extLst>
            </p:cNvPr>
            <p:cNvSpPr txBox="1"/>
            <p:nvPr/>
          </p:nvSpPr>
          <p:spPr>
            <a:xfrm>
              <a:off x="994568" y="5267325"/>
              <a:ext cx="219233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24152"/>
                  </a:solidFill>
                  <a:effectLst/>
                  <a:uLnTx/>
                  <a:uFillTx/>
                  <a:latin typeface="Arial" panose="020B0604020202020204"/>
                  <a:ea typeface="+mn-ea"/>
                  <a:cs typeface="+mn-cs"/>
                </a:rPr>
                <a:t>Speaker 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Speaker Titles</a:t>
              </a:r>
            </a:p>
          </p:txBody>
        </p:sp>
      </p:grpSp>
      <p:sp>
        <p:nvSpPr>
          <p:cNvPr id="26" name="ZoneTexte 3">
            <a:extLst>
              <a:ext uri="{FF2B5EF4-FFF2-40B4-BE49-F238E27FC236}">
                <a16:creationId xmlns:a16="http://schemas.microsoft.com/office/drawing/2014/main" id="{FABE3E72-1D29-8961-4876-AEA60DAE8658}"/>
              </a:ext>
            </a:extLst>
          </p:cNvPr>
          <p:cNvSpPr txBox="1"/>
          <p:nvPr userDrawn="1"/>
        </p:nvSpPr>
        <p:spPr>
          <a:xfrm>
            <a:off x="0" y="6500134"/>
            <a:ext cx="12174970" cy="266128"/>
          </a:xfrm>
          <a:prstGeom prst="rect">
            <a:avLst/>
          </a:prstGeom>
          <a:noFill/>
        </p:spPr>
        <p:txBody>
          <a:bodyPr wrap="square" lIns="80673" tIns="40337" rIns="80673" bIns="4033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www.openminds.com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15 Lincoln Square, Gettysburg, Pennsylvania 17325  |  717-334-1329  |  </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4">
                  <a:extLst>
                    <a:ext uri="{A12FA001-AC4F-418D-AE19-62706E023703}">
                      <ahyp:hlinkClr xmlns:ahyp="http://schemas.microsoft.com/office/drawing/2018/hyperlinkcolor" val="tx"/>
                    </a:ext>
                  </a:extLst>
                </a:hlinkClick>
              </a:rPr>
              <a:t>info@openminds.com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@openmindscircle</a:t>
            </a:r>
            <a:endParaRPr kumimoji="0" lang="fr-FR"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51198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ogo + Editable Teal Bar + Title + Subtitle Cover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20F0E-7E06-483F-9627-DAD321BA0D07}"/>
              </a:ext>
            </a:extLst>
          </p:cNvPr>
          <p:cNvSpPr/>
          <p:nvPr userDrawn="1"/>
        </p:nvSpPr>
        <p:spPr>
          <a:xfrm>
            <a:off x="0" y="2815342"/>
            <a:ext cx="12192000" cy="3583804"/>
          </a:xfrm>
          <a:prstGeom prst="rect">
            <a:avLst/>
          </a:prstGeom>
          <a:gradFill>
            <a:gsLst>
              <a:gs pos="1000">
                <a:schemeClr val="accent4"/>
              </a:gs>
              <a:gs pos="99115">
                <a:schemeClr val="accent4"/>
              </a:gs>
              <a:gs pos="60000">
                <a:schemeClr val="accent2"/>
              </a:gs>
              <a:gs pos="4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0" y="1868627"/>
            <a:ext cx="12191999" cy="947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p:cNvSpPr>
            <a:spLocks noGrp="1"/>
          </p:cNvSpPr>
          <p:nvPr>
            <p:ph type="subTitle" idx="1" hasCustomPrompt="1"/>
          </p:nvPr>
        </p:nvSpPr>
        <p:spPr>
          <a:xfrm>
            <a:off x="1058267" y="3084022"/>
            <a:ext cx="10058400" cy="2165199"/>
          </a:xfrm>
          <a:prstGeom prst="rect">
            <a:avLst/>
          </a:prstGeom>
        </p:spPr>
        <p:txBody>
          <a:bodyPr lIns="91440" rIns="91440" anchor="ctr">
            <a:noAutofit/>
          </a:bodyPr>
          <a:lstStyle>
            <a:lvl1pPr marL="0" indent="0" algn="ctr">
              <a:buNone/>
              <a:defRPr sz="3200" b="1" cap="none" spc="0" baseline="0">
                <a:solidFill>
                  <a:schemeClr val="bg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20627" y="540560"/>
            <a:ext cx="4947587" cy="751133"/>
          </a:xfrm>
          <a:prstGeom prst="rect">
            <a:avLst/>
          </a:prstGeom>
        </p:spPr>
      </p:pic>
      <p:sp>
        <p:nvSpPr>
          <p:cNvPr id="5" name="Text Placeholder 4">
            <a:extLst>
              <a:ext uri="{FF2B5EF4-FFF2-40B4-BE49-F238E27FC236}">
                <a16:creationId xmlns:a16="http://schemas.microsoft.com/office/drawing/2014/main" id="{C5508168-9B3C-431F-8E6D-78B45CD791EB}"/>
              </a:ext>
            </a:extLst>
          </p:cNvPr>
          <p:cNvSpPr>
            <a:spLocks noGrp="1"/>
          </p:cNvSpPr>
          <p:nvPr>
            <p:ph type="body" sz="quarter" idx="10" hasCustomPrompt="1"/>
          </p:nvPr>
        </p:nvSpPr>
        <p:spPr>
          <a:xfrm>
            <a:off x="1058267" y="5378450"/>
            <a:ext cx="10065346" cy="947738"/>
          </a:xfrm>
          <a:prstGeom prst="rect">
            <a:avLst/>
          </a:prstGeom>
        </p:spPr>
        <p:txBody>
          <a:bodyPr anchor="ctr"/>
          <a:lstStyle>
            <a:lvl1pPr algn="ctr">
              <a:buNone/>
              <a:defRPr>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2" name="Rectangle 11">
            <a:extLst>
              <a:ext uri="{FF2B5EF4-FFF2-40B4-BE49-F238E27FC236}">
                <a16:creationId xmlns:a16="http://schemas.microsoft.com/office/drawing/2014/main" id="{70FBAAFC-516A-471C-AC0C-761B84F3D2F0}"/>
              </a:ext>
            </a:extLst>
          </p:cNvPr>
          <p:cNvSpPr/>
          <p:nvPr userDrawn="1"/>
        </p:nvSpPr>
        <p:spPr>
          <a:xfrm>
            <a:off x="0" y="2808489"/>
            <a:ext cx="12192000" cy="65112"/>
          </a:xfrm>
          <a:prstGeom prst="rect">
            <a:avLst/>
          </a:prstGeom>
          <a:gradFill>
            <a:gsLst>
              <a:gs pos="1000">
                <a:schemeClr val="accent4"/>
              </a:gs>
              <a:gs pos="100000">
                <a:schemeClr val="accent4"/>
              </a:gs>
              <a:gs pos="5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C03F336B-66AA-F554-2BDD-B02864A3B8E7}"/>
              </a:ext>
            </a:extLst>
          </p:cNvPr>
          <p:cNvSpPr txBox="1"/>
          <p:nvPr userDrawn="1"/>
        </p:nvSpPr>
        <p:spPr>
          <a:xfrm>
            <a:off x="1058267" y="2018469"/>
            <a:ext cx="10058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Bringing market intelligence, management advice, and strategic insights to the health and human service organizations serving consumers with chronic conditions and complex needs</a:t>
            </a:r>
          </a:p>
        </p:txBody>
      </p:sp>
      <p:sp>
        <p:nvSpPr>
          <p:cNvPr id="6" name="ZoneTexte 3">
            <a:extLst>
              <a:ext uri="{FF2B5EF4-FFF2-40B4-BE49-F238E27FC236}">
                <a16:creationId xmlns:a16="http://schemas.microsoft.com/office/drawing/2014/main" id="{998626D9-70D5-7CB8-6FAE-DFBB44332083}"/>
              </a:ext>
            </a:extLst>
          </p:cNvPr>
          <p:cNvSpPr txBox="1"/>
          <p:nvPr userDrawn="1"/>
        </p:nvSpPr>
        <p:spPr>
          <a:xfrm>
            <a:off x="0" y="6500134"/>
            <a:ext cx="12174970" cy="266128"/>
          </a:xfrm>
          <a:prstGeom prst="rect">
            <a:avLst/>
          </a:prstGeom>
          <a:noFill/>
        </p:spPr>
        <p:txBody>
          <a:bodyPr wrap="square" lIns="80673" tIns="40337" rIns="80673" bIns="4033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www.openminds.com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15 Lincoln Square, Gettysburg, Pennsylvania 17325  |  717-334-1329  |  </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4">
                  <a:extLst>
                    <a:ext uri="{A12FA001-AC4F-418D-AE19-62706E023703}">
                      <ahyp:hlinkClr xmlns:ahyp="http://schemas.microsoft.com/office/drawing/2018/hyperlinkcolor" val="tx"/>
                    </a:ext>
                  </a:extLst>
                </a:hlinkClick>
              </a:rPr>
              <a:t>info@openminds.com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@openmindscircle</a:t>
            </a:r>
            <a:endParaRPr kumimoji="0" lang="fr-FR"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8914136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Logo + Editable Teal Bar + Title + Subtitle Cover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20F0E-7E06-483F-9627-DAD321BA0D07}"/>
              </a:ext>
            </a:extLst>
          </p:cNvPr>
          <p:cNvSpPr/>
          <p:nvPr userDrawn="1"/>
        </p:nvSpPr>
        <p:spPr>
          <a:xfrm>
            <a:off x="0" y="2815342"/>
            <a:ext cx="12192000" cy="3583804"/>
          </a:xfrm>
          <a:prstGeom prst="rect">
            <a:avLst/>
          </a:prstGeom>
          <a:gradFill>
            <a:gsLst>
              <a:gs pos="1000">
                <a:schemeClr val="accent4"/>
              </a:gs>
              <a:gs pos="99115">
                <a:schemeClr val="accent4"/>
              </a:gs>
              <a:gs pos="60000">
                <a:schemeClr val="accent2"/>
              </a:gs>
              <a:gs pos="4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0" y="2708217"/>
            <a:ext cx="12191999" cy="947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p:cNvSpPr>
            <a:spLocks noGrp="1"/>
          </p:cNvSpPr>
          <p:nvPr>
            <p:ph type="subTitle" idx="1" hasCustomPrompt="1"/>
          </p:nvPr>
        </p:nvSpPr>
        <p:spPr>
          <a:xfrm>
            <a:off x="1058267" y="3923613"/>
            <a:ext cx="10058400" cy="1735316"/>
          </a:xfrm>
          <a:prstGeom prst="rect">
            <a:avLst/>
          </a:prstGeom>
        </p:spPr>
        <p:txBody>
          <a:bodyPr lIns="91440" rIns="91440" anchor="ctr">
            <a:noAutofit/>
          </a:bodyPr>
          <a:lstStyle>
            <a:lvl1pPr marL="0" indent="0" algn="ctr">
              <a:buNone/>
              <a:defRPr sz="3200" b="1" cap="none" spc="0" baseline="0">
                <a:solidFill>
                  <a:schemeClr val="bg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19" name="ZoneTexte 3">
            <a:extLst>
              <a:ext uri="{FF2B5EF4-FFF2-40B4-BE49-F238E27FC236}">
                <a16:creationId xmlns:a16="http://schemas.microsoft.com/office/drawing/2014/main" id="{C2DCA01F-2A75-403B-907B-82D62E9056AB}"/>
              </a:ext>
            </a:extLst>
          </p:cNvPr>
          <p:cNvSpPr txBox="1"/>
          <p:nvPr userDrawn="1"/>
        </p:nvSpPr>
        <p:spPr>
          <a:xfrm>
            <a:off x="0" y="6500134"/>
            <a:ext cx="12174970" cy="266128"/>
          </a:xfrm>
          <a:prstGeom prst="rect">
            <a:avLst/>
          </a:prstGeom>
          <a:noFill/>
        </p:spPr>
        <p:txBody>
          <a:bodyPr wrap="square" lIns="80673" tIns="40337" rIns="80673" bIns="4033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2">
                  <a:extLst>
                    <a:ext uri="{A12FA001-AC4F-418D-AE19-62706E023703}">
                      <ahyp:hlinkClr xmlns:ahyp="http://schemas.microsoft.com/office/drawing/2018/hyperlinkcolor" val="tx"/>
                    </a:ext>
                  </a:extLst>
                </a:hlinkClick>
              </a:rPr>
              <a:t>www.openminds.com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15 Lincoln Square, Gettysburg, Pennsylvania 17325  |  717-334-1329  |  </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info@openminds.com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@openmindscircle</a:t>
            </a:r>
            <a:endParaRPr kumimoji="0" lang="fr-FR"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endParaRPr>
          </a:p>
        </p:txBody>
      </p:sp>
      <p:sp>
        <p:nvSpPr>
          <p:cNvPr id="5" name="Text Placeholder 4">
            <a:extLst>
              <a:ext uri="{FF2B5EF4-FFF2-40B4-BE49-F238E27FC236}">
                <a16:creationId xmlns:a16="http://schemas.microsoft.com/office/drawing/2014/main" id="{C5508168-9B3C-431F-8E6D-78B45CD791EB}"/>
              </a:ext>
            </a:extLst>
          </p:cNvPr>
          <p:cNvSpPr>
            <a:spLocks noGrp="1"/>
          </p:cNvSpPr>
          <p:nvPr>
            <p:ph type="body" sz="quarter" idx="10" hasCustomPrompt="1"/>
          </p:nvPr>
        </p:nvSpPr>
        <p:spPr>
          <a:xfrm>
            <a:off x="1058267" y="5378450"/>
            <a:ext cx="10065346" cy="947738"/>
          </a:xfrm>
          <a:prstGeom prst="rect">
            <a:avLst/>
          </a:prstGeom>
        </p:spPr>
        <p:txBody>
          <a:bodyPr anchor="ctr"/>
          <a:lstStyle>
            <a:lvl1pPr algn="ctr">
              <a:buNone/>
              <a:defRPr>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2" name="Rectangle 11">
            <a:extLst>
              <a:ext uri="{FF2B5EF4-FFF2-40B4-BE49-F238E27FC236}">
                <a16:creationId xmlns:a16="http://schemas.microsoft.com/office/drawing/2014/main" id="{70FBAAFC-516A-471C-AC0C-761B84F3D2F0}"/>
              </a:ext>
            </a:extLst>
          </p:cNvPr>
          <p:cNvSpPr/>
          <p:nvPr userDrawn="1"/>
        </p:nvSpPr>
        <p:spPr>
          <a:xfrm>
            <a:off x="0" y="3656705"/>
            <a:ext cx="12192000" cy="65112"/>
          </a:xfrm>
          <a:prstGeom prst="rect">
            <a:avLst/>
          </a:prstGeom>
          <a:gradFill>
            <a:gsLst>
              <a:gs pos="1000">
                <a:schemeClr val="accent4"/>
              </a:gs>
              <a:gs pos="100000">
                <a:schemeClr val="accent4"/>
              </a:gs>
              <a:gs pos="5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29E8E7BA-858B-B23E-D0FB-78A2B6F7BC5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265388" y="1091820"/>
            <a:ext cx="5661224" cy="859476"/>
          </a:xfrm>
          <a:prstGeom prst="rect">
            <a:avLst/>
          </a:prstGeom>
        </p:spPr>
      </p:pic>
      <p:sp>
        <p:nvSpPr>
          <p:cNvPr id="6" name="TextBox 5">
            <a:extLst>
              <a:ext uri="{FF2B5EF4-FFF2-40B4-BE49-F238E27FC236}">
                <a16:creationId xmlns:a16="http://schemas.microsoft.com/office/drawing/2014/main" id="{8055C83D-6767-8893-C086-2A75829C1655}"/>
              </a:ext>
            </a:extLst>
          </p:cNvPr>
          <p:cNvSpPr txBox="1"/>
          <p:nvPr userDrawn="1"/>
        </p:nvSpPr>
        <p:spPr>
          <a:xfrm>
            <a:off x="1058267" y="2861849"/>
            <a:ext cx="10058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Bringing market intelligence, management advice, and strategic insights to the health and human service organizations serving consumers with chronic conditions and complex needs</a:t>
            </a:r>
          </a:p>
        </p:txBody>
      </p:sp>
    </p:spTree>
    <p:extLst>
      <p:ext uri="{BB962C8B-B14F-4D97-AF65-F5344CB8AC3E}">
        <p14:creationId xmlns:p14="http://schemas.microsoft.com/office/powerpoint/2010/main" val="6399852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7_Logo + Editable Teal Bar + Title + Subtitle Cover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20F0E-7E06-483F-9627-DAD321BA0D07}"/>
              </a:ext>
            </a:extLst>
          </p:cNvPr>
          <p:cNvSpPr/>
          <p:nvPr userDrawn="1"/>
        </p:nvSpPr>
        <p:spPr>
          <a:xfrm>
            <a:off x="0" y="2815342"/>
            <a:ext cx="12192000" cy="3583804"/>
          </a:xfrm>
          <a:prstGeom prst="rect">
            <a:avLst/>
          </a:prstGeom>
          <a:gradFill>
            <a:gsLst>
              <a:gs pos="1000">
                <a:schemeClr val="accent4"/>
              </a:gs>
              <a:gs pos="99115">
                <a:schemeClr val="accent4"/>
              </a:gs>
              <a:gs pos="60000">
                <a:schemeClr val="accent2"/>
              </a:gs>
              <a:gs pos="4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0" y="2708217"/>
            <a:ext cx="12191999" cy="947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p:cNvSpPr>
            <a:spLocks noGrp="1"/>
          </p:cNvSpPr>
          <p:nvPr>
            <p:ph type="subTitle" idx="1" hasCustomPrompt="1"/>
          </p:nvPr>
        </p:nvSpPr>
        <p:spPr>
          <a:xfrm>
            <a:off x="1058267" y="3923613"/>
            <a:ext cx="10058400" cy="1453184"/>
          </a:xfrm>
          <a:prstGeom prst="rect">
            <a:avLst/>
          </a:prstGeom>
        </p:spPr>
        <p:txBody>
          <a:bodyPr lIns="91440" rIns="91440" anchor="ctr">
            <a:noAutofit/>
          </a:bodyPr>
          <a:lstStyle>
            <a:lvl1pPr marL="0" indent="0" algn="ctr">
              <a:buNone/>
              <a:defRPr sz="3200" b="1" cap="none" spc="0" baseline="0">
                <a:solidFill>
                  <a:schemeClr val="bg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Text Placeholder 4">
            <a:extLst>
              <a:ext uri="{FF2B5EF4-FFF2-40B4-BE49-F238E27FC236}">
                <a16:creationId xmlns:a16="http://schemas.microsoft.com/office/drawing/2014/main" id="{C5508168-9B3C-431F-8E6D-78B45CD791EB}"/>
              </a:ext>
            </a:extLst>
          </p:cNvPr>
          <p:cNvSpPr>
            <a:spLocks noGrp="1"/>
          </p:cNvSpPr>
          <p:nvPr>
            <p:ph type="body" sz="quarter" idx="10" hasCustomPrompt="1"/>
          </p:nvPr>
        </p:nvSpPr>
        <p:spPr>
          <a:xfrm>
            <a:off x="1058267" y="5378450"/>
            <a:ext cx="10065346" cy="569311"/>
          </a:xfrm>
          <a:prstGeom prst="rect">
            <a:avLst/>
          </a:prstGeom>
        </p:spPr>
        <p:txBody>
          <a:bodyPr anchor="ctr"/>
          <a:lstStyle>
            <a:lvl1pPr algn="ctr">
              <a:buNone/>
              <a:defRPr>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2" name="Rectangle 11">
            <a:extLst>
              <a:ext uri="{FF2B5EF4-FFF2-40B4-BE49-F238E27FC236}">
                <a16:creationId xmlns:a16="http://schemas.microsoft.com/office/drawing/2014/main" id="{70FBAAFC-516A-471C-AC0C-761B84F3D2F0}"/>
              </a:ext>
            </a:extLst>
          </p:cNvPr>
          <p:cNvSpPr/>
          <p:nvPr userDrawn="1"/>
        </p:nvSpPr>
        <p:spPr>
          <a:xfrm>
            <a:off x="0" y="3656705"/>
            <a:ext cx="12192000" cy="65112"/>
          </a:xfrm>
          <a:prstGeom prst="rect">
            <a:avLst/>
          </a:prstGeom>
          <a:gradFill>
            <a:gsLst>
              <a:gs pos="1000">
                <a:schemeClr val="accent4"/>
              </a:gs>
              <a:gs pos="100000">
                <a:schemeClr val="accent4"/>
              </a:gs>
              <a:gs pos="5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29E8E7BA-858B-B23E-D0FB-78A2B6F7BC5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65388" y="1091820"/>
            <a:ext cx="5661224" cy="859476"/>
          </a:xfrm>
          <a:prstGeom prst="rect">
            <a:avLst/>
          </a:prstGeom>
        </p:spPr>
      </p:pic>
      <p:sp>
        <p:nvSpPr>
          <p:cNvPr id="6" name="TextBox 5">
            <a:extLst>
              <a:ext uri="{FF2B5EF4-FFF2-40B4-BE49-F238E27FC236}">
                <a16:creationId xmlns:a16="http://schemas.microsoft.com/office/drawing/2014/main" id="{8055C83D-6767-8893-C086-2A75829C1655}"/>
              </a:ext>
            </a:extLst>
          </p:cNvPr>
          <p:cNvSpPr txBox="1"/>
          <p:nvPr userDrawn="1"/>
        </p:nvSpPr>
        <p:spPr>
          <a:xfrm>
            <a:off x="944638" y="2888249"/>
            <a:ext cx="103027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Build awareness and generate leads with </a:t>
            </a:r>
            <a:r>
              <a:rPr kumimoji="0" lang="en-US" sz="1600" b="0"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 the industry thought leader among c-suite executives in the mental health, addiction treatment, autism, I/DD, dementia, child welfare, and juvenile justice markets</a:t>
            </a:r>
          </a:p>
        </p:txBody>
      </p:sp>
      <p:sp>
        <p:nvSpPr>
          <p:cNvPr id="9" name="ZoneTexte 3">
            <a:extLst>
              <a:ext uri="{FF2B5EF4-FFF2-40B4-BE49-F238E27FC236}">
                <a16:creationId xmlns:a16="http://schemas.microsoft.com/office/drawing/2014/main" id="{650EE561-9FDF-A615-C25A-E52C886D659C}"/>
              </a:ext>
            </a:extLst>
          </p:cNvPr>
          <p:cNvSpPr txBox="1"/>
          <p:nvPr userDrawn="1"/>
        </p:nvSpPr>
        <p:spPr>
          <a:xfrm>
            <a:off x="0" y="6500134"/>
            <a:ext cx="12174970" cy="266128"/>
          </a:xfrm>
          <a:prstGeom prst="rect">
            <a:avLst/>
          </a:prstGeom>
          <a:noFill/>
        </p:spPr>
        <p:txBody>
          <a:bodyPr wrap="square" lIns="80673" tIns="40337" rIns="80673" bIns="4033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www.openminds.com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15 Lincoln Square, Gettysburg, Pennsylvania 17325  |  717-334-1329  |  </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4">
                  <a:extLst>
                    <a:ext uri="{A12FA001-AC4F-418D-AE19-62706E023703}">
                      <ahyp:hlinkClr xmlns:ahyp="http://schemas.microsoft.com/office/drawing/2018/hyperlinkcolor" val="tx"/>
                    </a:ext>
                  </a:extLst>
                </a:hlinkClick>
              </a:rPr>
              <a:t>info@openminds.com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@openmindscircle</a:t>
            </a:r>
            <a:endParaRPr kumimoji="0" lang="fr-FR"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69932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ogo + Partner Logo + Editable Teal Bar + Title + Subtitle Cover Slid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932D47-6F7F-439C-BCEB-BEF59F61DD3D}"/>
              </a:ext>
            </a:extLst>
          </p:cNvPr>
          <p:cNvSpPr/>
          <p:nvPr userDrawn="1"/>
        </p:nvSpPr>
        <p:spPr>
          <a:xfrm>
            <a:off x="0" y="2815342"/>
            <a:ext cx="12192000" cy="3583804"/>
          </a:xfrm>
          <a:prstGeom prst="rect">
            <a:avLst/>
          </a:prstGeom>
          <a:gradFill>
            <a:gsLst>
              <a:gs pos="1000">
                <a:schemeClr val="accent4"/>
              </a:gs>
              <a:gs pos="99115">
                <a:schemeClr val="accent4"/>
              </a:gs>
              <a:gs pos="60000">
                <a:schemeClr val="accent2"/>
              </a:gs>
              <a:gs pos="4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0" y="1868627"/>
            <a:ext cx="12191999" cy="947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p:cNvSpPr>
            <a:spLocks noGrp="1"/>
          </p:cNvSpPr>
          <p:nvPr>
            <p:ph type="subTitle" idx="1" hasCustomPrompt="1"/>
          </p:nvPr>
        </p:nvSpPr>
        <p:spPr>
          <a:xfrm>
            <a:off x="1058267" y="3084022"/>
            <a:ext cx="10058400" cy="2165199"/>
          </a:xfrm>
          <a:prstGeom prst="rect">
            <a:avLst/>
          </a:prstGeom>
        </p:spPr>
        <p:txBody>
          <a:bodyPr lIns="91440" rIns="91440" anchor="ctr">
            <a:noAutofit/>
          </a:bodyPr>
          <a:lstStyle>
            <a:lvl1pPr marL="0" indent="0" algn="ctr">
              <a:buNone/>
              <a:defRPr sz="3200" b="1" cap="none" spc="0" baseline="0">
                <a:solidFill>
                  <a:schemeClr val="bg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2596" y="623253"/>
            <a:ext cx="3262266" cy="496540"/>
          </a:xfrm>
          <a:prstGeom prst="rect">
            <a:avLst/>
          </a:prstGeom>
        </p:spPr>
      </p:pic>
      <p:sp>
        <p:nvSpPr>
          <p:cNvPr id="5" name="Text Placeholder 4">
            <a:extLst>
              <a:ext uri="{FF2B5EF4-FFF2-40B4-BE49-F238E27FC236}">
                <a16:creationId xmlns:a16="http://schemas.microsoft.com/office/drawing/2014/main" id="{C5508168-9B3C-431F-8E6D-78B45CD791EB}"/>
              </a:ext>
            </a:extLst>
          </p:cNvPr>
          <p:cNvSpPr>
            <a:spLocks noGrp="1"/>
          </p:cNvSpPr>
          <p:nvPr>
            <p:ph type="body" sz="quarter" idx="10" hasCustomPrompt="1"/>
          </p:nvPr>
        </p:nvSpPr>
        <p:spPr>
          <a:xfrm>
            <a:off x="1058267" y="5378450"/>
            <a:ext cx="10065346" cy="947738"/>
          </a:xfrm>
          <a:prstGeom prst="rect">
            <a:avLst/>
          </a:prstGeom>
        </p:spPr>
        <p:txBody>
          <a:bodyPr anchor="ctr"/>
          <a:lstStyle>
            <a:lvl1pPr algn="ctr">
              <a:buNone/>
              <a:defRPr>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B9936A0B-0386-484E-8CD2-51B506667E42}"/>
              </a:ext>
            </a:extLst>
          </p:cNvPr>
          <p:cNvSpPr>
            <a:spLocks noGrp="1"/>
          </p:cNvSpPr>
          <p:nvPr>
            <p:ph type="pic" sz="quarter" idx="11" hasCustomPrompt="1"/>
          </p:nvPr>
        </p:nvSpPr>
        <p:spPr>
          <a:xfrm>
            <a:off x="8986258" y="449321"/>
            <a:ext cx="2727325" cy="984250"/>
          </a:xfrm>
          <a:prstGeom prst="rect">
            <a:avLst/>
          </a:prstGeom>
        </p:spPr>
        <p:txBody>
          <a:bodyPr/>
          <a:lstStyle>
            <a:lvl1pPr>
              <a:defRPr/>
            </a:lvl1pPr>
          </a:lstStyle>
          <a:p>
            <a:r>
              <a:rPr lang="en-US"/>
              <a:t>Insert client logo</a:t>
            </a:r>
          </a:p>
        </p:txBody>
      </p:sp>
      <p:sp>
        <p:nvSpPr>
          <p:cNvPr id="12" name="Rectangle 11">
            <a:extLst>
              <a:ext uri="{FF2B5EF4-FFF2-40B4-BE49-F238E27FC236}">
                <a16:creationId xmlns:a16="http://schemas.microsoft.com/office/drawing/2014/main" id="{39C3AF87-1A76-4D6F-927A-FCAE283645DA}"/>
              </a:ext>
            </a:extLst>
          </p:cNvPr>
          <p:cNvSpPr/>
          <p:nvPr userDrawn="1"/>
        </p:nvSpPr>
        <p:spPr>
          <a:xfrm>
            <a:off x="0" y="2808489"/>
            <a:ext cx="12192000" cy="65112"/>
          </a:xfrm>
          <a:prstGeom prst="rect">
            <a:avLst/>
          </a:prstGeom>
          <a:gradFill>
            <a:gsLst>
              <a:gs pos="1000">
                <a:schemeClr val="accent4"/>
              </a:gs>
              <a:gs pos="100000">
                <a:schemeClr val="accent4"/>
              </a:gs>
              <a:gs pos="5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ZoneTexte 3">
            <a:extLst>
              <a:ext uri="{FF2B5EF4-FFF2-40B4-BE49-F238E27FC236}">
                <a16:creationId xmlns:a16="http://schemas.microsoft.com/office/drawing/2014/main" id="{EEDA0285-66F0-37E6-9942-CAAA9E0DDF6A}"/>
              </a:ext>
            </a:extLst>
          </p:cNvPr>
          <p:cNvSpPr txBox="1"/>
          <p:nvPr userDrawn="1"/>
        </p:nvSpPr>
        <p:spPr>
          <a:xfrm>
            <a:off x="0" y="6500134"/>
            <a:ext cx="12174970" cy="266128"/>
          </a:xfrm>
          <a:prstGeom prst="rect">
            <a:avLst/>
          </a:prstGeom>
          <a:noFill/>
        </p:spPr>
        <p:txBody>
          <a:bodyPr wrap="square" lIns="80673" tIns="40337" rIns="80673" bIns="4033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www.openminds.com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15 Lincoln Square, Gettysburg, Pennsylvania 17325  |  717-334-1329  |  </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4">
                  <a:extLst>
                    <a:ext uri="{A12FA001-AC4F-418D-AE19-62706E023703}">
                      <ahyp:hlinkClr xmlns:ahyp="http://schemas.microsoft.com/office/drawing/2018/hyperlinkcolor" val="tx"/>
                    </a:ext>
                  </a:extLst>
                </a:hlinkClick>
              </a:rPr>
              <a:t>info@openminds.com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@openmindscircle</a:t>
            </a:r>
            <a:endParaRPr kumimoji="0" lang="fr-FR"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AF5FCBB3-F7BA-F294-440F-E0DD6E95411D}"/>
              </a:ext>
            </a:extLst>
          </p:cNvPr>
          <p:cNvSpPr txBox="1"/>
          <p:nvPr userDrawn="1"/>
        </p:nvSpPr>
        <p:spPr>
          <a:xfrm>
            <a:off x="1058267" y="2018469"/>
            <a:ext cx="10058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Bringing market intelligence, management advice, and strategic insights to the health and human service organizations serving consumers with chronic conditions and complex needs</a:t>
            </a:r>
          </a:p>
        </p:txBody>
      </p:sp>
    </p:spTree>
    <p:extLst>
      <p:ext uri="{BB962C8B-B14F-4D97-AF65-F5344CB8AC3E}">
        <p14:creationId xmlns:p14="http://schemas.microsoft.com/office/powerpoint/2010/main" val="4235620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600075" y="0"/>
            <a:ext cx="10991850" cy="797066"/>
          </a:xfrm>
          <a:prstGeom prst="rect">
            <a:avLst/>
          </a:prstGeom>
        </p:spPr>
        <p:txBody>
          <a:bodyPr anchor="ctr">
            <a:noAutofit/>
          </a:bodyPr>
          <a:lstStyle>
            <a:lvl1pPr marL="0" algn="ctr">
              <a:lnSpc>
                <a:spcPct val="100000"/>
              </a:lnSpc>
              <a:defRPr sz="2800" b="1">
                <a:solidFill>
                  <a:schemeClr val="bg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C9621A71-AADB-0F06-69FC-F4E8270F9BAA}"/>
              </a:ext>
            </a:extLst>
          </p:cNvPr>
          <p:cNvSpPr>
            <a:spLocks noGrp="1"/>
          </p:cNvSpPr>
          <p:nvPr>
            <p:ph idx="13"/>
          </p:nvPr>
        </p:nvSpPr>
        <p:spPr>
          <a:xfrm>
            <a:off x="600075" y="1187038"/>
            <a:ext cx="10991850" cy="4834199"/>
          </a:xfrm>
          <a:prstGeom prst="rect">
            <a:avLst/>
          </a:prstGeom>
        </p:spPr>
        <p:txBody>
          <a:bodyPr>
            <a:normAutofit/>
          </a:bodyPr>
          <a:lstStyle>
            <a:lvl1pPr marL="274320" indent="-274320">
              <a:lnSpc>
                <a:spcPct val="100000"/>
              </a:lnSpc>
              <a:defRPr sz="2400">
                <a:solidFill>
                  <a:schemeClr val="tx1"/>
                </a:solidFill>
              </a:defRPr>
            </a:lvl1pPr>
            <a:lvl2pPr marL="548640" indent="-274320">
              <a:lnSpc>
                <a:spcPct val="100000"/>
              </a:lnSpc>
              <a:buSzPct val="111000"/>
              <a:buFont typeface="Arial" panose="020B0604020202020204" pitchFamily="34" charset="0"/>
              <a:buChar char="•"/>
              <a:defRPr sz="2000">
                <a:solidFill>
                  <a:schemeClr val="tx1"/>
                </a:solidFill>
              </a:defRPr>
            </a:lvl2pPr>
            <a:lvl3pPr marL="822960" indent="-274320">
              <a:lnSpc>
                <a:spcPct val="100000"/>
              </a:lnSpc>
              <a:buFont typeface="Courier New" panose="02070309020205020404" pitchFamily="49" charset="0"/>
              <a:buChar char="o"/>
              <a:defRPr sz="1600">
                <a:solidFill>
                  <a:schemeClr val="tx1"/>
                </a:solidFill>
              </a:defRPr>
            </a:lvl3pPr>
            <a:lvl4pPr marL="1097280" indent="-274320">
              <a:lnSpc>
                <a:spcPct val="100000"/>
              </a:lnSpc>
              <a:buFont typeface="Arial" panose="020B0604020202020204" pitchFamily="34" charset="0"/>
              <a:buChar char="–"/>
              <a:defRPr sz="1400">
                <a:solidFill>
                  <a:schemeClr val="tx1"/>
                </a:solidFill>
              </a:defRPr>
            </a:lvl4pPr>
            <a:lvl5pPr marL="1371600" indent="-274320">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592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avy Bar Header + 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755C94-3AB9-3C6B-6EF0-E3A38CA2F07F}"/>
              </a:ext>
            </a:extLst>
          </p:cNvPr>
          <p:cNvSpPr>
            <a:spLocks noGrp="1"/>
          </p:cNvSpPr>
          <p:nvPr>
            <p:ph idx="13"/>
          </p:nvPr>
        </p:nvSpPr>
        <p:spPr>
          <a:xfrm>
            <a:off x="600075" y="1575218"/>
            <a:ext cx="10991850" cy="4428767"/>
          </a:xfrm>
          <a:prstGeom prst="rect">
            <a:avLst/>
          </a:prstGeom>
        </p:spPr>
        <p:txBody>
          <a:bodyPr>
            <a:normAutofit/>
          </a:bodyPr>
          <a:lstStyle>
            <a:lvl1pPr marL="274320" indent="-274320">
              <a:lnSpc>
                <a:spcPct val="100000"/>
              </a:lnSpc>
              <a:defRPr sz="2400">
                <a:solidFill>
                  <a:schemeClr val="tx1"/>
                </a:solidFill>
              </a:defRPr>
            </a:lvl1pPr>
            <a:lvl2pPr marL="548640" indent="-274320">
              <a:lnSpc>
                <a:spcPct val="100000"/>
              </a:lnSpc>
              <a:buSzPct val="111000"/>
              <a:buFont typeface="Arial" panose="020B0604020202020204" pitchFamily="34" charset="0"/>
              <a:buChar char="•"/>
              <a:defRPr sz="2000">
                <a:solidFill>
                  <a:schemeClr val="tx1"/>
                </a:solidFill>
              </a:defRPr>
            </a:lvl2pPr>
            <a:lvl3pPr marL="822960" indent="-274320">
              <a:lnSpc>
                <a:spcPct val="100000"/>
              </a:lnSpc>
              <a:buFont typeface="Courier New" panose="02070309020205020404" pitchFamily="49" charset="0"/>
              <a:buChar char="o"/>
              <a:defRPr sz="1600">
                <a:solidFill>
                  <a:schemeClr val="tx1"/>
                </a:solidFill>
              </a:defRPr>
            </a:lvl3pPr>
            <a:lvl4pPr marL="1097280" indent="-274320">
              <a:lnSpc>
                <a:spcPct val="100000"/>
              </a:lnSpc>
              <a:buFont typeface="Arial" panose="020B0604020202020204" pitchFamily="34" charset="0"/>
              <a:buChar char="–"/>
              <a:defRPr sz="1400">
                <a:solidFill>
                  <a:schemeClr val="tx1"/>
                </a:solidFill>
              </a:defRPr>
            </a:lvl4pPr>
            <a:lvl5pPr marL="1371600" indent="-274320">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7" name="Rectangle 6">
            <a:extLst>
              <a:ext uri="{FF2B5EF4-FFF2-40B4-BE49-F238E27FC236}">
                <a16:creationId xmlns:a16="http://schemas.microsoft.com/office/drawing/2014/main" id="{19DDA3BE-262C-4475-A403-30F0FE422150}"/>
              </a:ext>
            </a:extLst>
          </p:cNvPr>
          <p:cNvSpPr/>
          <p:nvPr/>
        </p:nvSpPr>
        <p:spPr>
          <a:xfrm>
            <a:off x="0" y="-6211"/>
            <a:ext cx="12192000" cy="1196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00075" y="1"/>
            <a:ext cx="10991850" cy="1190623"/>
          </a:xfrm>
          <a:prstGeom prst="rect">
            <a:avLst/>
          </a:prstGeom>
        </p:spPr>
        <p:txBody>
          <a:bodyPr anchor="ctr">
            <a:noAutofit/>
          </a:bodyPr>
          <a:lstStyle>
            <a:lvl1pPr marL="0" algn="ctr">
              <a:lnSpc>
                <a:spcPct val="100000"/>
              </a:lnSpc>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33462981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Navy Bar Header + 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755C94-3AB9-3C6B-6EF0-E3A38CA2F07F}"/>
              </a:ext>
            </a:extLst>
          </p:cNvPr>
          <p:cNvSpPr>
            <a:spLocks noGrp="1"/>
          </p:cNvSpPr>
          <p:nvPr>
            <p:ph idx="13"/>
          </p:nvPr>
        </p:nvSpPr>
        <p:spPr>
          <a:xfrm>
            <a:off x="600075" y="1575218"/>
            <a:ext cx="10991850" cy="4428767"/>
          </a:xfrm>
          <a:prstGeom prst="rect">
            <a:avLst/>
          </a:prstGeom>
        </p:spPr>
        <p:txBody>
          <a:bodyPr>
            <a:normAutofit/>
          </a:bodyPr>
          <a:lstStyle>
            <a:lvl1pPr marL="274320" indent="-274320">
              <a:lnSpc>
                <a:spcPct val="100000"/>
              </a:lnSpc>
              <a:defRPr sz="2400">
                <a:solidFill>
                  <a:schemeClr val="tx1"/>
                </a:solidFill>
              </a:defRPr>
            </a:lvl1pPr>
            <a:lvl2pPr marL="548640" indent="-274320">
              <a:lnSpc>
                <a:spcPct val="100000"/>
              </a:lnSpc>
              <a:buSzPct val="111000"/>
              <a:buFont typeface="Arial" panose="020B0604020202020204" pitchFamily="34" charset="0"/>
              <a:buChar char="•"/>
              <a:defRPr sz="2000">
                <a:solidFill>
                  <a:schemeClr val="tx1"/>
                </a:solidFill>
              </a:defRPr>
            </a:lvl2pPr>
            <a:lvl3pPr marL="822960" indent="-274320">
              <a:lnSpc>
                <a:spcPct val="100000"/>
              </a:lnSpc>
              <a:buFont typeface="Courier New" panose="02070309020205020404" pitchFamily="49" charset="0"/>
              <a:buChar char="o"/>
              <a:defRPr sz="1600">
                <a:solidFill>
                  <a:schemeClr val="tx1"/>
                </a:solidFill>
              </a:defRPr>
            </a:lvl3pPr>
            <a:lvl4pPr marL="1097280" indent="-274320">
              <a:lnSpc>
                <a:spcPct val="100000"/>
              </a:lnSpc>
              <a:buFont typeface="Arial" panose="020B0604020202020204" pitchFamily="34" charset="0"/>
              <a:buChar char="–"/>
              <a:defRPr sz="1400">
                <a:solidFill>
                  <a:schemeClr val="tx1"/>
                </a:solidFill>
              </a:defRPr>
            </a:lvl4pPr>
            <a:lvl5pPr marL="1371600" indent="-274320">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1"/>
            <a:ext cx="12192000" cy="1196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600075" y="1"/>
            <a:ext cx="10991850" cy="1190623"/>
          </a:xfrm>
          <a:prstGeom prst="rect">
            <a:avLst/>
          </a:prstGeom>
        </p:spPr>
        <p:txBody>
          <a:bodyPr anchor="ctr">
            <a:noAutofit/>
          </a:bodyPr>
          <a:lstStyle>
            <a:lvl1pPr marL="0" algn="ctr">
              <a:lnSpc>
                <a:spcPct val="100000"/>
              </a:lnSpc>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3750076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E7F90E-EEB0-FA2B-C326-0F31D46E8A51}"/>
              </a:ext>
            </a:extLst>
          </p:cNvPr>
          <p:cNvSpPr/>
          <p:nvPr userDrawn="1"/>
        </p:nvSpPr>
        <p:spPr>
          <a:xfrm>
            <a:off x="0" y="0"/>
            <a:ext cx="12191999" cy="5782904"/>
          </a:xfrm>
          <a:prstGeom prst="rect">
            <a:avLst/>
          </a:prstGeom>
          <a:gradFill flip="none" rotWithShape="1">
            <a:gsLst>
              <a:gs pos="100000">
                <a:schemeClr val="tx2"/>
              </a:gs>
              <a:gs pos="52000">
                <a:srgbClr val="198E8F"/>
              </a:gs>
              <a:gs pos="0">
                <a:schemeClr val="accent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096CF69B-04A5-B59A-A34E-202A4507979D}"/>
              </a:ext>
            </a:extLst>
          </p:cNvPr>
          <p:cNvSpPr/>
          <p:nvPr userDrawn="1"/>
        </p:nvSpPr>
        <p:spPr>
          <a:xfrm>
            <a:off x="0" y="4239491"/>
            <a:ext cx="12192000" cy="261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EBC15E7-5C74-9E0A-ED53-5C7D1DB8C340}"/>
              </a:ext>
            </a:extLst>
          </p:cNvPr>
          <p:cNvSpPr/>
          <p:nvPr userDrawn="1"/>
        </p:nvSpPr>
        <p:spPr>
          <a:xfrm>
            <a:off x="947776" y="811357"/>
            <a:ext cx="8635346" cy="2873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Arial" panose="020B0604020202020204"/>
                <a:ea typeface="+mn-ea"/>
                <a:cs typeface="Segoe UI Light" panose="020B0502040204020203" pitchFamily="34" charset="0"/>
              </a:rPr>
              <a:t>Turning Market Intelligence</a:t>
            </a:r>
            <a:br>
              <a:rPr kumimoji="0" lang="en-US" sz="4800" b="1" i="0" u="none" strike="noStrike" kern="0" cap="none" spc="0" normalizeH="0" baseline="0" noProof="0">
                <a:ln>
                  <a:noFill/>
                </a:ln>
                <a:solidFill>
                  <a:prstClr val="white"/>
                </a:solidFill>
                <a:effectLst/>
                <a:uLnTx/>
                <a:uFillTx/>
                <a:latin typeface="Arial" panose="020B0604020202020204"/>
                <a:ea typeface="+mn-ea"/>
                <a:cs typeface="Segoe UI Light" panose="020B0502040204020203" pitchFamily="34" charset="0"/>
              </a:rPr>
            </a:br>
            <a:r>
              <a:rPr kumimoji="0" lang="en-US" sz="4800" b="1" i="0" u="none" strike="noStrike" kern="0" cap="none" spc="0" normalizeH="0" baseline="0" noProof="0">
                <a:ln>
                  <a:noFill/>
                </a:ln>
                <a:solidFill>
                  <a:prstClr val="white"/>
                </a:solidFill>
                <a:effectLst/>
                <a:uLnTx/>
                <a:uFillTx/>
                <a:latin typeface="Arial" panose="020B0604020202020204"/>
                <a:ea typeface="+mn-ea"/>
                <a:cs typeface="Segoe UI Light" panose="020B0502040204020203" pitchFamily="34" charset="0"/>
              </a:rPr>
              <a:t>Into Business Advantage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Arial" panose="020B0604020202020204"/>
                <a:ea typeface="+mn-ea"/>
                <a:cs typeface="+mn-cs"/>
              </a:rPr>
              <a:t>OPEN MINDS</a:t>
            </a: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 market intelligence and technical assistance helps over 830,000+ </a:t>
            </a:r>
            <a:b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industry executives tackle business challenges, improve decision-making, and </a:t>
            </a:r>
            <a:b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maximize organizational performance every day</a:t>
            </a: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a:t>
            </a:r>
            <a:endParaRPr kumimoji="0" lang="en-US" sz="2800" b="0" i="0" u="none" strike="noStrike" kern="0" cap="none" spc="0" normalizeH="0" baseline="0" noProof="0">
              <a:ln>
                <a:noFill/>
              </a:ln>
              <a:solidFill>
                <a:prstClr val="white"/>
              </a:solidFill>
              <a:effectLst/>
              <a:uLnTx/>
              <a:uFillTx/>
              <a:latin typeface="Arial" panose="020B0604020202020204"/>
              <a:ea typeface="+mn-ea"/>
              <a:cs typeface="Segoe UI Light" panose="020B0502040204020203" pitchFamily="34" charset="0"/>
            </a:endParaRPr>
          </a:p>
        </p:txBody>
      </p:sp>
      <p:sp>
        <p:nvSpPr>
          <p:cNvPr id="9" name="Rectangle 8">
            <a:extLst>
              <a:ext uri="{FF2B5EF4-FFF2-40B4-BE49-F238E27FC236}">
                <a16:creationId xmlns:a16="http://schemas.microsoft.com/office/drawing/2014/main" id="{CD847441-378E-4B0E-E7C1-7AD81946B76B}"/>
              </a:ext>
            </a:extLst>
          </p:cNvPr>
          <p:cNvSpPr/>
          <p:nvPr userDrawn="1"/>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E88C3081-1448-4BBC-B24F-AA00732B819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28215" y="4710070"/>
            <a:ext cx="4626861" cy="702441"/>
          </a:xfrm>
          <a:prstGeom prst="rect">
            <a:avLst/>
          </a:prstGeom>
        </p:spPr>
      </p:pic>
      <p:pic>
        <p:nvPicPr>
          <p:cNvPr id="14" name="Picture 13" descr="A qr code on a black background&#10;&#10;Description automatically generated">
            <a:extLst>
              <a:ext uri="{FF2B5EF4-FFF2-40B4-BE49-F238E27FC236}">
                <a16:creationId xmlns:a16="http://schemas.microsoft.com/office/drawing/2014/main" id="{C0603E29-298D-E58B-8A52-DFA7B67761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6288" y="4143923"/>
            <a:ext cx="2375583" cy="2375583"/>
          </a:xfrm>
          <a:prstGeom prst="rect">
            <a:avLst/>
          </a:prstGeom>
        </p:spPr>
      </p:pic>
      <p:sp>
        <p:nvSpPr>
          <p:cNvPr id="3" name="TextBox 2">
            <a:extLst>
              <a:ext uri="{FF2B5EF4-FFF2-40B4-BE49-F238E27FC236}">
                <a16:creationId xmlns:a16="http://schemas.microsoft.com/office/drawing/2014/main" id="{4E9E26FB-EE09-13D3-8D6A-DEDC5ABD870F}"/>
              </a:ext>
            </a:extLst>
          </p:cNvPr>
          <p:cNvSpPr txBox="1"/>
          <p:nvPr userDrawn="1"/>
        </p:nvSpPr>
        <p:spPr>
          <a:xfrm>
            <a:off x="947776" y="5644650"/>
            <a:ext cx="65433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4152"/>
                </a:solidFill>
                <a:effectLst/>
                <a:uLnTx/>
                <a:uFillTx/>
                <a:latin typeface="Arial" panose="020B0604020202020204"/>
                <a:ea typeface="+mn-ea"/>
                <a:cs typeface="+mn-cs"/>
              </a:rPr>
              <a:t>© 2025 </a:t>
            </a:r>
            <a:r>
              <a:rPr kumimoji="0" lang="en-US" sz="1600" b="0" i="1" u="none" strike="noStrike" kern="1200" cap="none" spc="0" normalizeH="0" baseline="0" noProof="0">
                <a:ln>
                  <a:noFill/>
                </a:ln>
                <a:solidFill>
                  <a:srgbClr val="324152"/>
                </a:solidFill>
                <a:effectLst/>
                <a:uLnTx/>
                <a:uFillTx/>
                <a:latin typeface="Arial" panose="020B0604020202020204"/>
                <a:ea typeface="+mn-ea"/>
                <a:cs typeface="+mn-cs"/>
              </a:rPr>
              <a:t>OPEN MINDS</a:t>
            </a:r>
            <a:r>
              <a:rPr kumimoji="0" lang="en-US" sz="1600" b="0" i="0" u="none" strike="noStrike" kern="1200" cap="none" spc="0" normalizeH="0" baseline="0" noProof="0">
                <a:ln>
                  <a:noFill/>
                </a:ln>
                <a:solidFill>
                  <a:srgbClr val="324152"/>
                </a:solidFill>
                <a:effectLst/>
                <a:uLnTx/>
                <a:uFillTx/>
                <a:latin typeface="Arial" panose="020B0604020202020204"/>
                <a:ea typeface="+mn-ea"/>
                <a:cs typeface="+mn-cs"/>
              </a:rPr>
              <a:t>. All rights reserved.</a:t>
            </a:r>
          </a:p>
        </p:txBody>
      </p:sp>
      <p:sp>
        <p:nvSpPr>
          <p:cNvPr id="4" name="ZoneTexte 3">
            <a:extLst>
              <a:ext uri="{FF2B5EF4-FFF2-40B4-BE49-F238E27FC236}">
                <a16:creationId xmlns:a16="http://schemas.microsoft.com/office/drawing/2014/main" id="{D4EF3080-E614-AB9B-005D-88C42571032F}"/>
              </a:ext>
            </a:extLst>
          </p:cNvPr>
          <p:cNvSpPr txBox="1"/>
          <p:nvPr userDrawn="1"/>
        </p:nvSpPr>
        <p:spPr>
          <a:xfrm>
            <a:off x="0" y="6500134"/>
            <a:ext cx="12174970" cy="266128"/>
          </a:xfrm>
          <a:prstGeom prst="rect">
            <a:avLst/>
          </a:prstGeom>
          <a:noFill/>
        </p:spPr>
        <p:txBody>
          <a:bodyPr wrap="square" lIns="80673" tIns="40337" rIns="80673" bIns="4033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4">
                  <a:extLst>
                    <a:ext uri="{A12FA001-AC4F-418D-AE19-62706E023703}">
                      <ahyp:hlinkClr xmlns:ahyp="http://schemas.microsoft.com/office/drawing/2018/hyperlinkcolor" val="tx"/>
                    </a:ext>
                  </a:extLst>
                </a:hlinkClick>
              </a:rPr>
              <a:t>www.openminds.com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15 Lincoln Square, Gettysburg, Pennsylvania 17325    |    717-334-1329    |    </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hlinkClick r:id="rId5">
                  <a:extLst>
                    <a:ext uri="{A12FA001-AC4F-418D-AE19-62706E023703}">
                      <ahyp:hlinkClr xmlns:ahyp="http://schemas.microsoft.com/office/drawing/2018/hyperlinkcolor" val="tx"/>
                    </a:ext>
                  </a:extLst>
                </a:hlinkClick>
              </a:rPr>
              <a:t>info@openminds.com</a:t>
            </a:r>
            <a:r>
              <a:rPr kumimoji="0" lang="en-US"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    @openmindscircle</a:t>
            </a:r>
            <a:endParaRPr kumimoji="0" lang="fr-FR" sz="12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48002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bout OPEN MINDS 061024">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2BD37A-3588-4808-7DCD-2DA6363A032F}"/>
              </a:ext>
            </a:extLst>
          </p:cNvPr>
          <p:cNvSpPr/>
          <p:nvPr userDrawn="1"/>
        </p:nvSpPr>
        <p:spPr>
          <a:xfrm>
            <a:off x="6953943" y="-1"/>
            <a:ext cx="5238057"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4D4098DC-F26D-5CB4-6E8B-7EDA70C6ABC9}"/>
              </a:ext>
            </a:extLst>
          </p:cNvPr>
          <p:cNvSpPr/>
          <p:nvPr userDrawn="1"/>
        </p:nvSpPr>
        <p:spPr>
          <a:xfrm rot="5400000">
            <a:off x="3730478"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6FA8BD63-3688-424D-AA71-6B16ADCB79F9}"/>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pic>
        <p:nvPicPr>
          <p:cNvPr id="5" name="Picture 4">
            <a:extLst>
              <a:ext uri="{FF2B5EF4-FFF2-40B4-BE49-F238E27FC236}">
                <a16:creationId xmlns:a16="http://schemas.microsoft.com/office/drawing/2014/main" id="{73ECB80E-3171-A508-8ED2-5BE270DFEB9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1361" y="606554"/>
            <a:ext cx="4004966" cy="608026"/>
          </a:xfrm>
          <a:prstGeom prst="rect">
            <a:avLst/>
          </a:prstGeom>
        </p:spPr>
      </p:pic>
      <p:grpSp>
        <p:nvGrpSpPr>
          <p:cNvPr id="6" name="Group 5">
            <a:extLst>
              <a:ext uri="{FF2B5EF4-FFF2-40B4-BE49-F238E27FC236}">
                <a16:creationId xmlns:a16="http://schemas.microsoft.com/office/drawing/2014/main" id="{DD02283E-8FC1-3B36-05B4-C2F4D1D2A4C2}"/>
              </a:ext>
            </a:extLst>
          </p:cNvPr>
          <p:cNvGrpSpPr/>
          <p:nvPr userDrawn="1"/>
        </p:nvGrpSpPr>
        <p:grpSpPr>
          <a:xfrm>
            <a:off x="7710090" y="1303357"/>
            <a:ext cx="3751470" cy="3751470"/>
            <a:chOff x="7420633" y="722520"/>
            <a:chExt cx="4457700" cy="4457700"/>
          </a:xfrm>
        </p:grpSpPr>
        <p:sp>
          <p:nvSpPr>
            <p:cNvPr id="7" name="Oval 6">
              <a:extLst>
                <a:ext uri="{FF2B5EF4-FFF2-40B4-BE49-F238E27FC236}">
                  <a16:creationId xmlns:a16="http://schemas.microsoft.com/office/drawing/2014/main" id="{23595C06-F06E-9CB1-5318-49DDAF3CA0AA}"/>
                </a:ext>
              </a:extLst>
            </p:cNvPr>
            <p:cNvSpPr/>
            <p:nvPr/>
          </p:nvSpPr>
          <p:spPr>
            <a:xfrm>
              <a:off x="7420633" y="722520"/>
              <a:ext cx="4457700" cy="44577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D02DA6-BB37-2CEE-5079-27904D452085}"/>
                </a:ext>
              </a:extLst>
            </p:cNvPr>
            <p:cNvSpPr/>
            <p:nvPr/>
          </p:nvSpPr>
          <p:spPr>
            <a:xfrm>
              <a:off x="7537807" y="839053"/>
              <a:ext cx="4223351" cy="42233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52D45230-1819-D70C-3D5A-B8F3E124B296}"/>
              </a:ext>
            </a:extLst>
          </p:cNvPr>
          <p:cNvSpPr txBox="1"/>
          <p:nvPr userDrawn="1"/>
        </p:nvSpPr>
        <p:spPr>
          <a:xfrm>
            <a:off x="7931499" y="2024390"/>
            <a:ext cx="3308650" cy="2308324"/>
          </a:xfrm>
          <a:prstGeom prst="rect">
            <a:avLst/>
          </a:prstGeom>
          <a:noFill/>
        </p:spPr>
        <p:txBody>
          <a:bodyPr wrap="square" rtlCol="0">
            <a:spAutoFit/>
          </a:bodyPr>
          <a:lstStyle/>
          <a:p>
            <a:pPr algn="ctr"/>
            <a:r>
              <a:rPr lang="en-US" b="1">
                <a:solidFill>
                  <a:schemeClr val="bg1"/>
                </a:solidFill>
              </a:rPr>
              <a:t>30+ years as the </a:t>
            </a:r>
            <a:br>
              <a:rPr lang="en-US" b="1">
                <a:solidFill>
                  <a:schemeClr val="bg1"/>
                </a:solidFill>
              </a:rPr>
            </a:br>
            <a:r>
              <a:rPr lang="en-US" b="1">
                <a:solidFill>
                  <a:schemeClr val="bg1"/>
                </a:solidFill>
              </a:rPr>
              <a:t>industry’s trusted source </a:t>
            </a:r>
          </a:p>
          <a:p>
            <a:pPr algn="ctr"/>
            <a:r>
              <a:rPr lang="en-US" b="1">
                <a:solidFill>
                  <a:schemeClr val="bg1"/>
                </a:solidFill>
              </a:rPr>
              <a:t>of market and management information for executives of organizations serving consumers with chronic conditions and complex support needs.</a:t>
            </a:r>
          </a:p>
        </p:txBody>
      </p:sp>
      <p:sp>
        <p:nvSpPr>
          <p:cNvPr id="11" name="TextBox 10">
            <a:extLst>
              <a:ext uri="{FF2B5EF4-FFF2-40B4-BE49-F238E27FC236}">
                <a16:creationId xmlns:a16="http://schemas.microsoft.com/office/drawing/2014/main" id="{298E5568-B779-306F-71C5-599F2309D769}"/>
              </a:ext>
            </a:extLst>
          </p:cNvPr>
          <p:cNvSpPr txBox="1"/>
          <p:nvPr userDrawn="1"/>
        </p:nvSpPr>
        <p:spPr>
          <a:xfrm>
            <a:off x="588807" y="1737670"/>
            <a:ext cx="5760057" cy="1667123"/>
          </a:xfrm>
          <a:prstGeom prst="rect">
            <a:avLst/>
          </a:prstGeom>
          <a:noFill/>
        </p:spPr>
        <p:txBody>
          <a:bodyPr wrap="square" rtlCol="0">
            <a:spAutoFit/>
          </a:bodyPr>
          <a:lstStyle/>
          <a:p>
            <a:pPr>
              <a:spcAft>
                <a:spcPts val="1000"/>
              </a:spcAft>
            </a:pPr>
            <a:r>
              <a:rPr lang="en-US" sz="2400" b="1"/>
              <a:t>Who We Are</a:t>
            </a:r>
          </a:p>
          <a:p>
            <a:pPr>
              <a:lnSpc>
                <a:spcPct val="100000"/>
              </a:lnSpc>
            </a:pPr>
            <a:r>
              <a:rPr lang="en-US" sz="1400" i="1"/>
              <a:t>OPEN MINDS </a:t>
            </a:r>
            <a:r>
              <a:rPr lang="en-US" sz="1400"/>
              <a:t>is a national market intelligence, management consulting, and marketing services firm specializing exclusively in the high-needs consumer market – mental health, addiction treatment, cognitive disabilities, chronic health conditions, health-related social needs, and adjacent markets within the health and human service field.</a:t>
            </a:r>
          </a:p>
        </p:txBody>
      </p:sp>
      <p:sp>
        <p:nvSpPr>
          <p:cNvPr id="12" name="Rectangle 11">
            <a:extLst>
              <a:ext uri="{FF2B5EF4-FFF2-40B4-BE49-F238E27FC236}">
                <a16:creationId xmlns:a16="http://schemas.microsoft.com/office/drawing/2014/main" id="{FCF40A77-8DFB-591C-DD8E-3AC5F6C705CF}"/>
              </a:ext>
            </a:extLst>
          </p:cNvPr>
          <p:cNvSpPr/>
          <p:nvPr userDrawn="1"/>
        </p:nvSpPr>
        <p:spPr>
          <a:xfrm>
            <a:off x="588808" y="3580180"/>
            <a:ext cx="5760056" cy="2503249"/>
          </a:xfrm>
          <a:prstGeom prst="rect">
            <a:avLst/>
          </a:prstGeom>
          <a:noFill/>
        </p:spPr>
        <p:txBody>
          <a:bodyPr wrap="square">
            <a:spAutoFit/>
          </a:bodyPr>
          <a:lstStyle/>
          <a:p>
            <a:pPr>
              <a:spcAft>
                <a:spcPts val="1000"/>
              </a:spcAft>
            </a:pPr>
            <a:r>
              <a:rPr lang="en-US" sz="2400" b="1"/>
              <a:t>Our Mission</a:t>
            </a:r>
          </a:p>
          <a:p>
            <a:pPr>
              <a:lnSpc>
                <a:spcPct val="100000"/>
              </a:lnSpc>
              <a:spcAft>
                <a:spcPts val="1000"/>
              </a:spcAft>
            </a:pPr>
            <a:r>
              <a:rPr lang="en-US" sz="1400" b="0" i="0"/>
              <a:t>The </a:t>
            </a:r>
            <a:r>
              <a:rPr lang="en-US" sz="1400" i="1"/>
              <a:t>OPEN MINDS </a:t>
            </a:r>
            <a:r>
              <a:rPr lang="en-US" sz="1400"/>
              <a:t>mission is to provide payers, service provider organizations, pharmaceutical, technology, and scientific firms that serve these consumers with the market and management knowledge needed to improve their organizational efficiency and effectiveness.  Our team knows how to make innovation happen – taking new science, new technology, and new clinical practices to scale and bringing better value to consumers.</a:t>
            </a:r>
          </a:p>
          <a:p>
            <a:endParaRPr lang="en-US"/>
          </a:p>
        </p:txBody>
      </p:sp>
    </p:spTree>
    <p:extLst>
      <p:ext uri="{BB962C8B-B14F-4D97-AF65-F5344CB8AC3E}">
        <p14:creationId xmlns:p14="http://schemas.microsoft.com/office/powerpoint/2010/main" val="2731203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1891BFDD-110D-6F2D-EF77-A59FA6F3975B}"/>
              </a:ext>
            </a:extLst>
          </p:cNvPr>
          <p:cNvGrpSpPr/>
          <p:nvPr userDrawn="1"/>
        </p:nvGrpSpPr>
        <p:grpSpPr>
          <a:xfrm>
            <a:off x="713620" y="1360709"/>
            <a:ext cx="4482643" cy="4408623"/>
            <a:chOff x="979353" y="962481"/>
            <a:chExt cx="3892746" cy="3828467"/>
          </a:xfrm>
          <a:solidFill>
            <a:schemeClr val="bg1">
              <a:lumMod val="95000"/>
            </a:schemeClr>
          </a:solidFill>
        </p:grpSpPr>
        <p:sp>
          <p:nvSpPr>
            <p:cNvPr id="4" name="Rectangle 3">
              <a:extLst>
                <a:ext uri="{FF2B5EF4-FFF2-40B4-BE49-F238E27FC236}">
                  <a16:creationId xmlns:a16="http://schemas.microsoft.com/office/drawing/2014/main" id="{2421F01C-02AC-DE5C-D6DE-218717321852}"/>
                </a:ext>
              </a:extLst>
            </p:cNvPr>
            <p:cNvSpPr/>
            <p:nvPr/>
          </p:nvSpPr>
          <p:spPr>
            <a:xfrm>
              <a:off x="2697412"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E19AFE0-F7EF-E7CA-F349-6CD22D5B503E}"/>
                </a:ext>
              </a:extLst>
            </p:cNvPr>
            <p:cNvSpPr/>
            <p:nvPr/>
          </p:nvSpPr>
          <p:spPr>
            <a:xfrm>
              <a:off x="3272595"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C2B96D6-1C0C-4291-DD16-7B02CCFB9AC9}"/>
                </a:ext>
              </a:extLst>
            </p:cNvPr>
            <p:cNvSpPr/>
            <p:nvPr/>
          </p:nvSpPr>
          <p:spPr>
            <a:xfrm>
              <a:off x="3847777"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31304E1-6128-53E5-A6A4-A2AEBD2A896C}"/>
                </a:ext>
              </a:extLst>
            </p:cNvPr>
            <p:cNvSpPr/>
            <p:nvPr/>
          </p:nvSpPr>
          <p:spPr>
            <a:xfrm>
              <a:off x="442295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E1D5A66C-AAB1-9FA5-9E45-BD02EAA8DDC5}"/>
                </a:ext>
              </a:extLst>
            </p:cNvPr>
            <p:cNvSpPr/>
            <p:nvPr/>
          </p:nvSpPr>
          <p:spPr>
            <a:xfrm>
              <a:off x="212222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A73B104-548C-1695-0146-64A511F2B4EA}"/>
                </a:ext>
              </a:extLst>
            </p:cNvPr>
            <p:cNvSpPr/>
            <p:nvPr/>
          </p:nvSpPr>
          <p:spPr>
            <a:xfrm>
              <a:off x="1549881"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F3F522DF-EA3B-5C09-98B4-1719258BE20D}"/>
                </a:ext>
              </a:extLst>
            </p:cNvPr>
            <p:cNvSpPr/>
            <p:nvPr/>
          </p:nvSpPr>
          <p:spPr>
            <a:xfrm>
              <a:off x="979353"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F70A84D4-F488-DC96-98C9-F8DC758E6347}"/>
                </a:ext>
              </a:extLst>
            </p:cNvPr>
            <p:cNvSpPr/>
            <p:nvPr/>
          </p:nvSpPr>
          <p:spPr>
            <a:xfrm>
              <a:off x="2697412"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19058820-17AD-8089-4C4B-B611F7D6E5DD}"/>
                </a:ext>
              </a:extLst>
            </p:cNvPr>
            <p:cNvSpPr/>
            <p:nvPr/>
          </p:nvSpPr>
          <p:spPr>
            <a:xfrm>
              <a:off x="3272595"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F4E23F88-7A7F-8300-03AE-76EF5E9A9EF8}"/>
                </a:ext>
              </a:extLst>
            </p:cNvPr>
            <p:cNvSpPr/>
            <p:nvPr/>
          </p:nvSpPr>
          <p:spPr>
            <a:xfrm>
              <a:off x="3847777"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5DD23FAA-AEB5-95CE-3942-8E4518FD8378}"/>
                </a:ext>
              </a:extLst>
            </p:cNvPr>
            <p:cNvSpPr/>
            <p:nvPr/>
          </p:nvSpPr>
          <p:spPr>
            <a:xfrm>
              <a:off x="442295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A7B90C02-AD32-5668-3F20-DC554237B66E}"/>
                </a:ext>
              </a:extLst>
            </p:cNvPr>
            <p:cNvSpPr/>
            <p:nvPr/>
          </p:nvSpPr>
          <p:spPr>
            <a:xfrm>
              <a:off x="212222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0620C557-D68E-F143-966A-ECF3326C8C46}"/>
                </a:ext>
              </a:extLst>
            </p:cNvPr>
            <p:cNvSpPr/>
            <p:nvPr/>
          </p:nvSpPr>
          <p:spPr>
            <a:xfrm>
              <a:off x="1549881"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25FEF1EA-BFF3-5649-8E12-084E52F527E6}"/>
                </a:ext>
              </a:extLst>
            </p:cNvPr>
            <p:cNvSpPr/>
            <p:nvPr/>
          </p:nvSpPr>
          <p:spPr>
            <a:xfrm>
              <a:off x="979353"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6D160343-2569-9D3C-0471-96CBDCF69CC3}"/>
                </a:ext>
              </a:extLst>
            </p:cNvPr>
            <p:cNvSpPr/>
            <p:nvPr/>
          </p:nvSpPr>
          <p:spPr>
            <a:xfrm>
              <a:off x="2697412"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FA274D73-881B-9778-1EC6-07F0D60ACB00}"/>
                </a:ext>
              </a:extLst>
            </p:cNvPr>
            <p:cNvSpPr/>
            <p:nvPr/>
          </p:nvSpPr>
          <p:spPr>
            <a:xfrm>
              <a:off x="3272595"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F31D83F7-938F-7E53-3D45-B5EAEE052A3A}"/>
                </a:ext>
              </a:extLst>
            </p:cNvPr>
            <p:cNvSpPr/>
            <p:nvPr/>
          </p:nvSpPr>
          <p:spPr>
            <a:xfrm>
              <a:off x="3847777"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B65AAB1D-6B9E-ED0B-FEED-D42C0D61178D}"/>
                </a:ext>
              </a:extLst>
            </p:cNvPr>
            <p:cNvSpPr/>
            <p:nvPr/>
          </p:nvSpPr>
          <p:spPr>
            <a:xfrm>
              <a:off x="442295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45B36767-AEC8-9553-9B22-49D86CB1CDBF}"/>
                </a:ext>
              </a:extLst>
            </p:cNvPr>
            <p:cNvSpPr/>
            <p:nvPr/>
          </p:nvSpPr>
          <p:spPr>
            <a:xfrm>
              <a:off x="212222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623D2EB0-43E1-440E-ACC7-67AD618E1E91}"/>
                </a:ext>
              </a:extLst>
            </p:cNvPr>
            <p:cNvSpPr/>
            <p:nvPr/>
          </p:nvSpPr>
          <p:spPr>
            <a:xfrm>
              <a:off x="1549881"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884006C1-CBE2-91B3-4DC1-445E42BAB2CE}"/>
                </a:ext>
              </a:extLst>
            </p:cNvPr>
            <p:cNvSpPr/>
            <p:nvPr/>
          </p:nvSpPr>
          <p:spPr>
            <a:xfrm>
              <a:off x="979353"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F2040B57-A3D7-A73B-6004-51D761F0EEC2}"/>
                </a:ext>
              </a:extLst>
            </p:cNvPr>
            <p:cNvSpPr/>
            <p:nvPr/>
          </p:nvSpPr>
          <p:spPr>
            <a:xfrm>
              <a:off x="2697412"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6FD900AD-F36F-706A-5BFE-71CEF183BB69}"/>
                </a:ext>
              </a:extLst>
            </p:cNvPr>
            <p:cNvSpPr/>
            <p:nvPr/>
          </p:nvSpPr>
          <p:spPr>
            <a:xfrm>
              <a:off x="3272595"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1D49321C-1446-5266-5B47-5C72AD581A0E}"/>
                </a:ext>
              </a:extLst>
            </p:cNvPr>
            <p:cNvSpPr/>
            <p:nvPr/>
          </p:nvSpPr>
          <p:spPr>
            <a:xfrm>
              <a:off x="3847777"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DDBA5736-E914-D1C4-9079-15C6719100E5}"/>
                </a:ext>
              </a:extLst>
            </p:cNvPr>
            <p:cNvSpPr/>
            <p:nvPr/>
          </p:nvSpPr>
          <p:spPr>
            <a:xfrm>
              <a:off x="442295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455065B6-57A9-3C96-5C0A-C756FD89B110}"/>
                </a:ext>
              </a:extLst>
            </p:cNvPr>
            <p:cNvSpPr/>
            <p:nvPr/>
          </p:nvSpPr>
          <p:spPr>
            <a:xfrm>
              <a:off x="212222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91CCD54A-0BED-18F2-5CA9-4A1717EEA313}"/>
                </a:ext>
              </a:extLst>
            </p:cNvPr>
            <p:cNvSpPr/>
            <p:nvPr/>
          </p:nvSpPr>
          <p:spPr>
            <a:xfrm>
              <a:off x="1549881"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876484E2-F675-CD76-06FB-E0DE46AC375E}"/>
                </a:ext>
              </a:extLst>
            </p:cNvPr>
            <p:cNvSpPr/>
            <p:nvPr/>
          </p:nvSpPr>
          <p:spPr>
            <a:xfrm>
              <a:off x="979353"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B6447603-9CA0-0935-A7C6-87F38E4613A6}"/>
                </a:ext>
              </a:extLst>
            </p:cNvPr>
            <p:cNvSpPr/>
            <p:nvPr/>
          </p:nvSpPr>
          <p:spPr>
            <a:xfrm>
              <a:off x="2697412"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A95BCD9D-C849-076E-B7DB-FBD3C73BFEFB}"/>
                </a:ext>
              </a:extLst>
            </p:cNvPr>
            <p:cNvSpPr/>
            <p:nvPr/>
          </p:nvSpPr>
          <p:spPr>
            <a:xfrm>
              <a:off x="3272595"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75D431DB-5FB1-4FB6-2F01-FD1BD6BE9D52}"/>
                </a:ext>
              </a:extLst>
            </p:cNvPr>
            <p:cNvSpPr/>
            <p:nvPr/>
          </p:nvSpPr>
          <p:spPr>
            <a:xfrm>
              <a:off x="3847777"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735CD7B5-2CCF-887D-6996-94AC281E664D}"/>
                </a:ext>
              </a:extLst>
            </p:cNvPr>
            <p:cNvSpPr/>
            <p:nvPr/>
          </p:nvSpPr>
          <p:spPr>
            <a:xfrm>
              <a:off x="442295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60E261BA-1922-2BEF-BC65-EC88A8F59F1A}"/>
                </a:ext>
              </a:extLst>
            </p:cNvPr>
            <p:cNvSpPr/>
            <p:nvPr/>
          </p:nvSpPr>
          <p:spPr>
            <a:xfrm>
              <a:off x="212222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C0861ADE-0372-DA0A-2619-9245DA9DFFD0}"/>
                </a:ext>
              </a:extLst>
            </p:cNvPr>
            <p:cNvSpPr/>
            <p:nvPr/>
          </p:nvSpPr>
          <p:spPr>
            <a:xfrm>
              <a:off x="1549881"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69DC5084-307F-D759-D8BE-4189DBE07EAA}"/>
                </a:ext>
              </a:extLst>
            </p:cNvPr>
            <p:cNvSpPr/>
            <p:nvPr/>
          </p:nvSpPr>
          <p:spPr>
            <a:xfrm>
              <a:off x="979353"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5D8E141F-E19E-4AD0-C02D-60A15EB58C35}"/>
                </a:ext>
              </a:extLst>
            </p:cNvPr>
            <p:cNvSpPr/>
            <p:nvPr/>
          </p:nvSpPr>
          <p:spPr>
            <a:xfrm>
              <a:off x="2697412"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5D01B3A3-7B52-1443-37DA-47BBE747765A}"/>
                </a:ext>
              </a:extLst>
            </p:cNvPr>
            <p:cNvSpPr/>
            <p:nvPr/>
          </p:nvSpPr>
          <p:spPr>
            <a:xfrm>
              <a:off x="3272595"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9B9534F0-C726-B850-00FF-A5B54A0D314B}"/>
                </a:ext>
              </a:extLst>
            </p:cNvPr>
            <p:cNvSpPr/>
            <p:nvPr/>
          </p:nvSpPr>
          <p:spPr>
            <a:xfrm>
              <a:off x="3847777"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AB3C1E5F-5115-F65D-D607-6EF36345096D}"/>
                </a:ext>
              </a:extLst>
            </p:cNvPr>
            <p:cNvSpPr/>
            <p:nvPr/>
          </p:nvSpPr>
          <p:spPr>
            <a:xfrm>
              <a:off x="442295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33E454B9-C2CB-F695-F702-FCD93CCC78B8}"/>
                </a:ext>
              </a:extLst>
            </p:cNvPr>
            <p:cNvSpPr/>
            <p:nvPr/>
          </p:nvSpPr>
          <p:spPr>
            <a:xfrm>
              <a:off x="212222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3F0E0E5F-7D52-7783-B757-A363FF99CB05}"/>
                </a:ext>
              </a:extLst>
            </p:cNvPr>
            <p:cNvSpPr/>
            <p:nvPr/>
          </p:nvSpPr>
          <p:spPr>
            <a:xfrm>
              <a:off x="1549881"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FEFC38CA-3868-C161-3200-F3D58CED2B19}"/>
                </a:ext>
              </a:extLst>
            </p:cNvPr>
            <p:cNvSpPr/>
            <p:nvPr/>
          </p:nvSpPr>
          <p:spPr>
            <a:xfrm>
              <a:off x="979353"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A26671E6-B7B0-2E6B-12ED-C66C9683A768}"/>
                </a:ext>
              </a:extLst>
            </p:cNvPr>
            <p:cNvSpPr/>
            <p:nvPr/>
          </p:nvSpPr>
          <p:spPr>
            <a:xfrm>
              <a:off x="2697412"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B44A7580-1F9E-00B3-C940-EB8E297394CA}"/>
                </a:ext>
              </a:extLst>
            </p:cNvPr>
            <p:cNvSpPr/>
            <p:nvPr/>
          </p:nvSpPr>
          <p:spPr>
            <a:xfrm>
              <a:off x="3272595"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91DFD1C3-3EE7-6C17-51F7-0C7D91A57289}"/>
                </a:ext>
              </a:extLst>
            </p:cNvPr>
            <p:cNvSpPr/>
            <p:nvPr/>
          </p:nvSpPr>
          <p:spPr>
            <a:xfrm>
              <a:off x="3847777"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095DDCD6-84E6-DAA9-5760-001A01FE2FC4}"/>
                </a:ext>
              </a:extLst>
            </p:cNvPr>
            <p:cNvSpPr/>
            <p:nvPr/>
          </p:nvSpPr>
          <p:spPr>
            <a:xfrm>
              <a:off x="442295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4591E190-5B46-7BF3-E4D8-91F289770682}"/>
                </a:ext>
              </a:extLst>
            </p:cNvPr>
            <p:cNvSpPr/>
            <p:nvPr/>
          </p:nvSpPr>
          <p:spPr>
            <a:xfrm>
              <a:off x="212222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6FCB4AE4-832F-8A8F-850D-4BC4529BA499}"/>
                </a:ext>
              </a:extLst>
            </p:cNvPr>
            <p:cNvSpPr/>
            <p:nvPr/>
          </p:nvSpPr>
          <p:spPr>
            <a:xfrm>
              <a:off x="1549881"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5C7D70F3-24D5-DD59-2C4B-56B7C5F95744}"/>
                </a:ext>
              </a:extLst>
            </p:cNvPr>
            <p:cNvSpPr/>
            <p:nvPr/>
          </p:nvSpPr>
          <p:spPr>
            <a:xfrm>
              <a:off x="979353"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56" name="Picture 55">
            <a:extLst>
              <a:ext uri="{FF2B5EF4-FFF2-40B4-BE49-F238E27FC236}">
                <a16:creationId xmlns:a16="http://schemas.microsoft.com/office/drawing/2014/main" id="{E61E9D0E-0068-9E95-4D86-75DFCAA53597}"/>
              </a:ext>
            </a:extLst>
          </p:cNvPr>
          <p:cNvPicPr>
            <a:picLocks noChangeAspect="1"/>
          </p:cNvPicPr>
          <p:nvPr userDrawn="1"/>
        </p:nvPicPr>
        <p:blipFill>
          <a:blip r:embed="rId2"/>
          <a:stretch>
            <a:fillRect/>
          </a:stretch>
        </p:blipFill>
        <p:spPr>
          <a:xfrm>
            <a:off x="1196600" y="1568397"/>
            <a:ext cx="3419745" cy="4003343"/>
          </a:xfrm>
          <a:prstGeom prst="rect">
            <a:avLst/>
          </a:prstGeom>
        </p:spPr>
      </p:pic>
      <p:grpSp>
        <p:nvGrpSpPr>
          <p:cNvPr id="57" name="Group 56">
            <a:extLst>
              <a:ext uri="{FF2B5EF4-FFF2-40B4-BE49-F238E27FC236}">
                <a16:creationId xmlns:a16="http://schemas.microsoft.com/office/drawing/2014/main" id="{A3CF879E-5EE9-C657-6D3F-386C034DDF25}"/>
              </a:ext>
            </a:extLst>
          </p:cNvPr>
          <p:cNvGrpSpPr/>
          <p:nvPr userDrawn="1"/>
        </p:nvGrpSpPr>
        <p:grpSpPr>
          <a:xfrm>
            <a:off x="1333217" y="1893849"/>
            <a:ext cx="3498669" cy="3040052"/>
            <a:chOff x="1333217" y="1669261"/>
            <a:chExt cx="3498669" cy="3040052"/>
          </a:xfrm>
        </p:grpSpPr>
        <p:sp>
          <p:nvSpPr>
            <p:cNvPr id="58" name="TextBox 57">
              <a:extLst>
                <a:ext uri="{FF2B5EF4-FFF2-40B4-BE49-F238E27FC236}">
                  <a16:creationId xmlns:a16="http://schemas.microsoft.com/office/drawing/2014/main" id="{FC6C0D68-DA7D-3EE7-6FE4-30B0FED14E88}"/>
                </a:ext>
              </a:extLst>
            </p:cNvPr>
            <p:cNvSpPr txBox="1"/>
            <p:nvPr/>
          </p:nvSpPr>
          <p:spPr>
            <a:xfrm>
              <a:off x="1333217" y="166926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EXPERTISE</a:t>
              </a:r>
            </a:p>
          </p:txBody>
        </p:sp>
        <p:sp>
          <p:nvSpPr>
            <p:cNvPr id="59" name="TextBox 58">
              <a:extLst>
                <a:ext uri="{FF2B5EF4-FFF2-40B4-BE49-F238E27FC236}">
                  <a16:creationId xmlns:a16="http://schemas.microsoft.com/office/drawing/2014/main" id="{111A97C4-2FF8-DA0C-6DF3-CDF8837B7644}"/>
                </a:ext>
              </a:extLst>
            </p:cNvPr>
            <p:cNvSpPr txBox="1"/>
            <p:nvPr/>
          </p:nvSpPr>
          <p:spPr>
            <a:xfrm>
              <a:off x="1333217" y="256637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EXPERIENCE</a:t>
              </a:r>
            </a:p>
          </p:txBody>
        </p:sp>
        <p:sp>
          <p:nvSpPr>
            <p:cNvPr id="60" name="TextBox 59">
              <a:extLst>
                <a:ext uri="{FF2B5EF4-FFF2-40B4-BE49-F238E27FC236}">
                  <a16:creationId xmlns:a16="http://schemas.microsoft.com/office/drawing/2014/main" id="{F9986251-D1E6-0AA8-6968-C374DA966EBA}"/>
                </a:ext>
              </a:extLst>
            </p:cNvPr>
            <p:cNvSpPr txBox="1"/>
            <p:nvPr/>
          </p:nvSpPr>
          <p:spPr>
            <a:xfrm>
              <a:off x="1333217" y="3522928"/>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SERVICES</a:t>
              </a:r>
            </a:p>
          </p:txBody>
        </p:sp>
        <p:sp>
          <p:nvSpPr>
            <p:cNvPr id="61" name="TextBox 60">
              <a:extLst>
                <a:ext uri="{FF2B5EF4-FFF2-40B4-BE49-F238E27FC236}">
                  <a16:creationId xmlns:a16="http://schemas.microsoft.com/office/drawing/2014/main" id="{D57281D9-1CD2-5549-4604-5E6779144485}"/>
                </a:ext>
              </a:extLst>
            </p:cNvPr>
            <p:cNvSpPr txBox="1"/>
            <p:nvPr/>
          </p:nvSpPr>
          <p:spPr>
            <a:xfrm>
              <a:off x="1333217" y="433998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CUSTOMERS</a:t>
              </a:r>
            </a:p>
          </p:txBody>
        </p:sp>
      </p:grpSp>
      <p:sp>
        <p:nvSpPr>
          <p:cNvPr id="62" name="Rectangle: Rounded Corners 61">
            <a:extLst>
              <a:ext uri="{FF2B5EF4-FFF2-40B4-BE49-F238E27FC236}">
                <a16:creationId xmlns:a16="http://schemas.microsoft.com/office/drawing/2014/main" id="{AB608FD2-C514-1674-460F-4C272FE4D6AA}"/>
              </a:ext>
            </a:extLst>
          </p:cNvPr>
          <p:cNvSpPr/>
          <p:nvPr userDrawn="1"/>
        </p:nvSpPr>
        <p:spPr>
          <a:xfrm>
            <a:off x="5728471" y="1335722"/>
            <a:ext cx="5749909" cy="1122343"/>
          </a:xfrm>
          <a:prstGeom prst="roundRect">
            <a:avLst>
              <a:gd name="adj" fmla="val 1059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Deep expertise in the health and human service markets serving consumers with chronic conditions and/or complex support needs.</a:t>
            </a:r>
          </a:p>
        </p:txBody>
      </p:sp>
      <p:sp>
        <p:nvSpPr>
          <p:cNvPr id="63" name="Rectangle: Rounded Corners 62">
            <a:extLst>
              <a:ext uri="{FF2B5EF4-FFF2-40B4-BE49-F238E27FC236}">
                <a16:creationId xmlns:a16="http://schemas.microsoft.com/office/drawing/2014/main" id="{853A33ED-4F67-C96A-1F62-BA3F56F123E0}"/>
              </a:ext>
            </a:extLst>
          </p:cNvPr>
          <p:cNvSpPr/>
          <p:nvPr userDrawn="1"/>
        </p:nvSpPr>
        <p:spPr>
          <a:xfrm>
            <a:off x="5664971" y="2458066"/>
            <a:ext cx="5749909" cy="3311850"/>
          </a:xfrm>
          <a:prstGeom prst="roundRect">
            <a:avLst>
              <a:gd name="adj" fmla="val 7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Mental health</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Addictions</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Chronic disease management</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Autism</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Intellectual/development disability</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Alzheimer’s/dementia</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Traumatic brain injury</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Aging ADL support services</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Special education</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Child welfare</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Juvenile justice</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Health services for justice-involved consumers</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Housing support programs</a:t>
            </a:r>
          </a:p>
          <a:p>
            <a:pPr marL="377190" marR="0" lvl="0" indent="-285750" algn="l" defTabSz="914400" rtl="0" eaLnBrk="1" fontAlgn="auto" latinLnBrk="0" hangingPunct="1">
              <a:lnSpc>
                <a:spcPct val="100000"/>
              </a:lnSpc>
              <a:spcBef>
                <a:spcPts val="0"/>
              </a:spcBef>
              <a:spcAft>
                <a:spcPts val="3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Social service/support programs</a:t>
            </a:r>
          </a:p>
        </p:txBody>
      </p:sp>
      <p:sp>
        <p:nvSpPr>
          <p:cNvPr id="64" name="TextBox 63">
            <a:extLst>
              <a:ext uri="{FF2B5EF4-FFF2-40B4-BE49-F238E27FC236}">
                <a16:creationId xmlns:a16="http://schemas.microsoft.com/office/drawing/2014/main" id="{C81F1DBC-8894-249D-AC22-3597DF62121E}"/>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Focused On Deep Expertise</a:t>
            </a:r>
          </a:p>
        </p:txBody>
      </p:sp>
    </p:spTree>
    <p:extLst>
      <p:ext uri="{BB962C8B-B14F-4D97-AF65-F5344CB8AC3E}">
        <p14:creationId xmlns:p14="http://schemas.microsoft.com/office/powerpoint/2010/main" val="5756552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93704EA6-6272-8BF9-0D21-17A8FC5C1CE1}"/>
              </a:ext>
            </a:extLst>
          </p:cNvPr>
          <p:cNvSpPr/>
          <p:nvPr userDrawn="1"/>
        </p:nvSpPr>
        <p:spPr>
          <a:xfrm>
            <a:off x="5664971" y="2719130"/>
            <a:ext cx="5813407" cy="3050785"/>
          </a:xfrm>
          <a:prstGeom prst="roundRect">
            <a:avLst>
              <a:gd name="adj" fmla="val 7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Executives with in-the-field experience to go beyond the market developments to market insights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 team with the collective tradecraft to translate market insights into successful strategies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Executives with hands-on experience to make strategy a reality</a:t>
            </a:r>
          </a:p>
        </p:txBody>
      </p:sp>
      <p:grpSp>
        <p:nvGrpSpPr>
          <p:cNvPr id="64" name="Group 63">
            <a:extLst>
              <a:ext uri="{FF2B5EF4-FFF2-40B4-BE49-F238E27FC236}">
                <a16:creationId xmlns:a16="http://schemas.microsoft.com/office/drawing/2014/main" id="{D8B09A6E-920F-252A-2938-7D617710C0D0}"/>
              </a:ext>
            </a:extLst>
          </p:cNvPr>
          <p:cNvGrpSpPr/>
          <p:nvPr userDrawn="1"/>
        </p:nvGrpSpPr>
        <p:grpSpPr>
          <a:xfrm>
            <a:off x="713620" y="1360709"/>
            <a:ext cx="4482643" cy="4408623"/>
            <a:chOff x="979353" y="962481"/>
            <a:chExt cx="3892746" cy="3828467"/>
          </a:xfrm>
          <a:solidFill>
            <a:schemeClr val="bg1">
              <a:lumMod val="95000"/>
            </a:schemeClr>
          </a:solidFill>
        </p:grpSpPr>
        <p:sp>
          <p:nvSpPr>
            <p:cNvPr id="65" name="Rectangle 64">
              <a:extLst>
                <a:ext uri="{FF2B5EF4-FFF2-40B4-BE49-F238E27FC236}">
                  <a16:creationId xmlns:a16="http://schemas.microsoft.com/office/drawing/2014/main" id="{1C083C6D-1D4E-8A5B-3C5D-EE48376E3BF6}"/>
                </a:ext>
              </a:extLst>
            </p:cNvPr>
            <p:cNvSpPr/>
            <p:nvPr/>
          </p:nvSpPr>
          <p:spPr>
            <a:xfrm>
              <a:off x="2697412"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Rectangle 65">
              <a:extLst>
                <a:ext uri="{FF2B5EF4-FFF2-40B4-BE49-F238E27FC236}">
                  <a16:creationId xmlns:a16="http://schemas.microsoft.com/office/drawing/2014/main" id="{7449C181-A2BD-CA2F-7C62-6B8437A1AD15}"/>
                </a:ext>
              </a:extLst>
            </p:cNvPr>
            <p:cNvSpPr/>
            <p:nvPr/>
          </p:nvSpPr>
          <p:spPr>
            <a:xfrm>
              <a:off x="3272595"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Rectangle 66">
              <a:extLst>
                <a:ext uri="{FF2B5EF4-FFF2-40B4-BE49-F238E27FC236}">
                  <a16:creationId xmlns:a16="http://schemas.microsoft.com/office/drawing/2014/main" id="{F6EB8538-67A7-8820-0267-C20D54C42F75}"/>
                </a:ext>
              </a:extLst>
            </p:cNvPr>
            <p:cNvSpPr/>
            <p:nvPr/>
          </p:nvSpPr>
          <p:spPr>
            <a:xfrm>
              <a:off x="3847777"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Rectangle 67">
              <a:extLst>
                <a:ext uri="{FF2B5EF4-FFF2-40B4-BE49-F238E27FC236}">
                  <a16:creationId xmlns:a16="http://schemas.microsoft.com/office/drawing/2014/main" id="{B9E8E1A2-2714-E387-F2EC-ACD9C427605D}"/>
                </a:ext>
              </a:extLst>
            </p:cNvPr>
            <p:cNvSpPr/>
            <p:nvPr/>
          </p:nvSpPr>
          <p:spPr>
            <a:xfrm>
              <a:off x="442295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Rectangle 68">
              <a:extLst>
                <a:ext uri="{FF2B5EF4-FFF2-40B4-BE49-F238E27FC236}">
                  <a16:creationId xmlns:a16="http://schemas.microsoft.com/office/drawing/2014/main" id="{EE94B60D-BB22-E6D4-1CA8-66293255DBDC}"/>
                </a:ext>
              </a:extLst>
            </p:cNvPr>
            <p:cNvSpPr/>
            <p:nvPr/>
          </p:nvSpPr>
          <p:spPr>
            <a:xfrm>
              <a:off x="212222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Rectangle 69">
              <a:extLst>
                <a:ext uri="{FF2B5EF4-FFF2-40B4-BE49-F238E27FC236}">
                  <a16:creationId xmlns:a16="http://schemas.microsoft.com/office/drawing/2014/main" id="{FE0A81D4-CBDE-7752-E6FF-9FF02E82A805}"/>
                </a:ext>
              </a:extLst>
            </p:cNvPr>
            <p:cNvSpPr/>
            <p:nvPr/>
          </p:nvSpPr>
          <p:spPr>
            <a:xfrm>
              <a:off x="1549881"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Rectangle 70">
              <a:extLst>
                <a:ext uri="{FF2B5EF4-FFF2-40B4-BE49-F238E27FC236}">
                  <a16:creationId xmlns:a16="http://schemas.microsoft.com/office/drawing/2014/main" id="{97CA32B4-CF5C-F123-8E6D-EA5E0275DFD5}"/>
                </a:ext>
              </a:extLst>
            </p:cNvPr>
            <p:cNvSpPr/>
            <p:nvPr/>
          </p:nvSpPr>
          <p:spPr>
            <a:xfrm>
              <a:off x="979353"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1360AA74-F3FB-25F8-BB05-626B8859A432}"/>
                </a:ext>
              </a:extLst>
            </p:cNvPr>
            <p:cNvSpPr/>
            <p:nvPr/>
          </p:nvSpPr>
          <p:spPr>
            <a:xfrm>
              <a:off x="2697412"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9269D16F-69D3-D246-1DED-F0F698D950B9}"/>
                </a:ext>
              </a:extLst>
            </p:cNvPr>
            <p:cNvSpPr/>
            <p:nvPr/>
          </p:nvSpPr>
          <p:spPr>
            <a:xfrm>
              <a:off x="3272595"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Rectangle 73">
              <a:extLst>
                <a:ext uri="{FF2B5EF4-FFF2-40B4-BE49-F238E27FC236}">
                  <a16:creationId xmlns:a16="http://schemas.microsoft.com/office/drawing/2014/main" id="{9BC1925E-6961-116A-51B5-724971EDAD93}"/>
                </a:ext>
              </a:extLst>
            </p:cNvPr>
            <p:cNvSpPr/>
            <p:nvPr/>
          </p:nvSpPr>
          <p:spPr>
            <a:xfrm>
              <a:off x="3847777"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Rectangle 74">
              <a:extLst>
                <a:ext uri="{FF2B5EF4-FFF2-40B4-BE49-F238E27FC236}">
                  <a16:creationId xmlns:a16="http://schemas.microsoft.com/office/drawing/2014/main" id="{9C635BD4-AC36-73D6-0EE6-F84338AF8E70}"/>
                </a:ext>
              </a:extLst>
            </p:cNvPr>
            <p:cNvSpPr/>
            <p:nvPr/>
          </p:nvSpPr>
          <p:spPr>
            <a:xfrm>
              <a:off x="442295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26F55799-E6E2-4380-E265-611158FA15D6}"/>
                </a:ext>
              </a:extLst>
            </p:cNvPr>
            <p:cNvSpPr/>
            <p:nvPr/>
          </p:nvSpPr>
          <p:spPr>
            <a:xfrm>
              <a:off x="212222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6D928FAD-26ED-69B3-9808-2394F30AE78E}"/>
                </a:ext>
              </a:extLst>
            </p:cNvPr>
            <p:cNvSpPr/>
            <p:nvPr/>
          </p:nvSpPr>
          <p:spPr>
            <a:xfrm>
              <a:off x="1549881"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Rectangle 77">
              <a:extLst>
                <a:ext uri="{FF2B5EF4-FFF2-40B4-BE49-F238E27FC236}">
                  <a16:creationId xmlns:a16="http://schemas.microsoft.com/office/drawing/2014/main" id="{B12AE09C-D5E5-2289-E87E-40FFDD033C7A}"/>
                </a:ext>
              </a:extLst>
            </p:cNvPr>
            <p:cNvSpPr/>
            <p:nvPr/>
          </p:nvSpPr>
          <p:spPr>
            <a:xfrm>
              <a:off x="979353"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9" name="Rectangle 78">
              <a:extLst>
                <a:ext uri="{FF2B5EF4-FFF2-40B4-BE49-F238E27FC236}">
                  <a16:creationId xmlns:a16="http://schemas.microsoft.com/office/drawing/2014/main" id="{21EC0546-66B2-E166-E132-DA139A2DB175}"/>
                </a:ext>
              </a:extLst>
            </p:cNvPr>
            <p:cNvSpPr/>
            <p:nvPr/>
          </p:nvSpPr>
          <p:spPr>
            <a:xfrm>
              <a:off x="2697412"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0" name="Rectangle 79">
              <a:extLst>
                <a:ext uri="{FF2B5EF4-FFF2-40B4-BE49-F238E27FC236}">
                  <a16:creationId xmlns:a16="http://schemas.microsoft.com/office/drawing/2014/main" id="{5913E8B2-E28F-10A8-D6A2-EA21BAC9945D}"/>
                </a:ext>
              </a:extLst>
            </p:cNvPr>
            <p:cNvSpPr/>
            <p:nvPr/>
          </p:nvSpPr>
          <p:spPr>
            <a:xfrm>
              <a:off x="3272595"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8DCD4CAF-551E-57DF-E471-642A865D2092}"/>
                </a:ext>
              </a:extLst>
            </p:cNvPr>
            <p:cNvSpPr/>
            <p:nvPr/>
          </p:nvSpPr>
          <p:spPr>
            <a:xfrm>
              <a:off x="3847777"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02442ABB-93F6-9E8D-FACE-FD0851143D60}"/>
                </a:ext>
              </a:extLst>
            </p:cNvPr>
            <p:cNvSpPr/>
            <p:nvPr/>
          </p:nvSpPr>
          <p:spPr>
            <a:xfrm>
              <a:off x="442295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3" name="Rectangle 82">
              <a:extLst>
                <a:ext uri="{FF2B5EF4-FFF2-40B4-BE49-F238E27FC236}">
                  <a16:creationId xmlns:a16="http://schemas.microsoft.com/office/drawing/2014/main" id="{2E81AB4E-B42C-1001-6796-A90D8EE7E3B0}"/>
                </a:ext>
              </a:extLst>
            </p:cNvPr>
            <p:cNvSpPr/>
            <p:nvPr/>
          </p:nvSpPr>
          <p:spPr>
            <a:xfrm>
              <a:off x="212222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4" name="Rectangle 83">
              <a:extLst>
                <a:ext uri="{FF2B5EF4-FFF2-40B4-BE49-F238E27FC236}">
                  <a16:creationId xmlns:a16="http://schemas.microsoft.com/office/drawing/2014/main" id="{0FD5EF8D-C23D-9C3C-91E0-CD79274213E3}"/>
                </a:ext>
              </a:extLst>
            </p:cNvPr>
            <p:cNvSpPr/>
            <p:nvPr/>
          </p:nvSpPr>
          <p:spPr>
            <a:xfrm>
              <a:off x="1549881"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5" name="Rectangle 84">
              <a:extLst>
                <a:ext uri="{FF2B5EF4-FFF2-40B4-BE49-F238E27FC236}">
                  <a16:creationId xmlns:a16="http://schemas.microsoft.com/office/drawing/2014/main" id="{325C99A9-B8D7-632A-4966-060A7E45917A}"/>
                </a:ext>
              </a:extLst>
            </p:cNvPr>
            <p:cNvSpPr/>
            <p:nvPr/>
          </p:nvSpPr>
          <p:spPr>
            <a:xfrm>
              <a:off x="979353"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6" name="Rectangle 85">
              <a:extLst>
                <a:ext uri="{FF2B5EF4-FFF2-40B4-BE49-F238E27FC236}">
                  <a16:creationId xmlns:a16="http://schemas.microsoft.com/office/drawing/2014/main" id="{53DE14BA-5449-CB09-B9CB-999239386FB9}"/>
                </a:ext>
              </a:extLst>
            </p:cNvPr>
            <p:cNvSpPr/>
            <p:nvPr/>
          </p:nvSpPr>
          <p:spPr>
            <a:xfrm>
              <a:off x="2697412"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7" name="Rectangle 86">
              <a:extLst>
                <a:ext uri="{FF2B5EF4-FFF2-40B4-BE49-F238E27FC236}">
                  <a16:creationId xmlns:a16="http://schemas.microsoft.com/office/drawing/2014/main" id="{AFE266DB-694C-7113-989F-80A4DB6EEEAF}"/>
                </a:ext>
              </a:extLst>
            </p:cNvPr>
            <p:cNvSpPr/>
            <p:nvPr/>
          </p:nvSpPr>
          <p:spPr>
            <a:xfrm>
              <a:off x="3272595"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8" name="Rectangle 87">
              <a:extLst>
                <a:ext uri="{FF2B5EF4-FFF2-40B4-BE49-F238E27FC236}">
                  <a16:creationId xmlns:a16="http://schemas.microsoft.com/office/drawing/2014/main" id="{6457D9FD-EBAF-B7C6-9845-EF0DD67477DA}"/>
                </a:ext>
              </a:extLst>
            </p:cNvPr>
            <p:cNvSpPr/>
            <p:nvPr/>
          </p:nvSpPr>
          <p:spPr>
            <a:xfrm>
              <a:off x="3847777"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9" name="Rectangle 88">
              <a:extLst>
                <a:ext uri="{FF2B5EF4-FFF2-40B4-BE49-F238E27FC236}">
                  <a16:creationId xmlns:a16="http://schemas.microsoft.com/office/drawing/2014/main" id="{74293DCA-219F-6628-CB76-8515CF7ADF5E}"/>
                </a:ext>
              </a:extLst>
            </p:cNvPr>
            <p:cNvSpPr/>
            <p:nvPr/>
          </p:nvSpPr>
          <p:spPr>
            <a:xfrm>
              <a:off x="442295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90CEB9FC-7DA1-7B84-E978-DF595EB4F4B9}"/>
                </a:ext>
              </a:extLst>
            </p:cNvPr>
            <p:cNvSpPr/>
            <p:nvPr/>
          </p:nvSpPr>
          <p:spPr>
            <a:xfrm>
              <a:off x="212222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1" name="Rectangle 90">
              <a:extLst>
                <a:ext uri="{FF2B5EF4-FFF2-40B4-BE49-F238E27FC236}">
                  <a16:creationId xmlns:a16="http://schemas.microsoft.com/office/drawing/2014/main" id="{224A7631-A35B-4933-17D4-B20180E41BEB}"/>
                </a:ext>
              </a:extLst>
            </p:cNvPr>
            <p:cNvSpPr/>
            <p:nvPr/>
          </p:nvSpPr>
          <p:spPr>
            <a:xfrm>
              <a:off x="1549881"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2" name="Rectangle 91">
              <a:extLst>
                <a:ext uri="{FF2B5EF4-FFF2-40B4-BE49-F238E27FC236}">
                  <a16:creationId xmlns:a16="http://schemas.microsoft.com/office/drawing/2014/main" id="{92FA1A9F-0FB7-BF49-E181-ACA160B6169A}"/>
                </a:ext>
              </a:extLst>
            </p:cNvPr>
            <p:cNvSpPr/>
            <p:nvPr/>
          </p:nvSpPr>
          <p:spPr>
            <a:xfrm>
              <a:off x="979353"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3" name="Rectangle 92">
              <a:extLst>
                <a:ext uri="{FF2B5EF4-FFF2-40B4-BE49-F238E27FC236}">
                  <a16:creationId xmlns:a16="http://schemas.microsoft.com/office/drawing/2014/main" id="{B1883217-060F-F5B7-B827-40B8C1F8D465}"/>
                </a:ext>
              </a:extLst>
            </p:cNvPr>
            <p:cNvSpPr/>
            <p:nvPr/>
          </p:nvSpPr>
          <p:spPr>
            <a:xfrm>
              <a:off x="2697412"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4" name="Rectangle 93">
              <a:extLst>
                <a:ext uri="{FF2B5EF4-FFF2-40B4-BE49-F238E27FC236}">
                  <a16:creationId xmlns:a16="http://schemas.microsoft.com/office/drawing/2014/main" id="{006FF3F6-984F-43C5-4578-0C3886EE5A6B}"/>
                </a:ext>
              </a:extLst>
            </p:cNvPr>
            <p:cNvSpPr/>
            <p:nvPr/>
          </p:nvSpPr>
          <p:spPr>
            <a:xfrm>
              <a:off x="3272595"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5" name="Rectangle 94">
              <a:extLst>
                <a:ext uri="{FF2B5EF4-FFF2-40B4-BE49-F238E27FC236}">
                  <a16:creationId xmlns:a16="http://schemas.microsoft.com/office/drawing/2014/main" id="{76EB64F9-82A0-BF99-0045-4F9B59D98A49}"/>
                </a:ext>
              </a:extLst>
            </p:cNvPr>
            <p:cNvSpPr/>
            <p:nvPr/>
          </p:nvSpPr>
          <p:spPr>
            <a:xfrm>
              <a:off x="3847777"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6" name="Rectangle 95">
              <a:extLst>
                <a:ext uri="{FF2B5EF4-FFF2-40B4-BE49-F238E27FC236}">
                  <a16:creationId xmlns:a16="http://schemas.microsoft.com/office/drawing/2014/main" id="{A3F03AD8-CD82-B29D-36C9-4A58F1E03384}"/>
                </a:ext>
              </a:extLst>
            </p:cNvPr>
            <p:cNvSpPr/>
            <p:nvPr/>
          </p:nvSpPr>
          <p:spPr>
            <a:xfrm>
              <a:off x="442295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7" name="Rectangle 96">
              <a:extLst>
                <a:ext uri="{FF2B5EF4-FFF2-40B4-BE49-F238E27FC236}">
                  <a16:creationId xmlns:a16="http://schemas.microsoft.com/office/drawing/2014/main" id="{38227329-FDFD-FBEC-68BB-21B56EEEACA5}"/>
                </a:ext>
              </a:extLst>
            </p:cNvPr>
            <p:cNvSpPr/>
            <p:nvPr/>
          </p:nvSpPr>
          <p:spPr>
            <a:xfrm>
              <a:off x="212222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8" name="Rectangle 97">
              <a:extLst>
                <a:ext uri="{FF2B5EF4-FFF2-40B4-BE49-F238E27FC236}">
                  <a16:creationId xmlns:a16="http://schemas.microsoft.com/office/drawing/2014/main" id="{8F94EC70-9DED-2E69-12A8-B56FD30E43FB}"/>
                </a:ext>
              </a:extLst>
            </p:cNvPr>
            <p:cNvSpPr/>
            <p:nvPr/>
          </p:nvSpPr>
          <p:spPr>
            <a:xfrm>
              <a:off x="1549881"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9" name="Rectangle 98">
              <a:extLst>
                <a:ext uri="{FF2B5EF4-FFF2-40B4-BE49-F238E27FC236}">
                  <a16:creationId xmlns:a16="http://schemas.microsoft.com/office/drawing/2014/main" id="{8841229C-F4ED-33FC-A9FF-74B97B47C763}"/>
                </a:ext>
              </a:extLst>
            </p:cNvPr>
            <p:cNvSpPr/>
            <p:nvPr/>
          </p:nvSpPr>
          <p:spPr>
            <a:xfrm>
              <a:off x="979353"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0" name="Rectangle 99">
              <a:extLst>
                <a:ext uri="{FF2B5EF4-FFF2-40B4-BE49-F238E27FC236}">
                  <a16:creationId xmlns:a16="http://schemas.microsoft.com/office/drawing/2014/main" id="{98D61D28-F770-BEA9-B843-E3E44525982B}"/>
                </a:ext>
              </a:extLst>
            </p:cNvPr>
            <p:cNvSpPr/>
            <p:nvPr/>
          </p:nvSpPr>
          <p:spPr>
            <a:xfrm>
              <a:off x="2697412"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27C47C39-238E-5D00-9009-D69A37B6EBCA}"/>
                </a:ext>
              </a:extLst>
            </p:cNvPr>
            <p:cNvSpPr/>
            <p:nvPr/>
          </p:nvSpPr>
          <p:spPr>
            <a:xfrm>
              <a:off x="3272595"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2" name="Rectangle 101">
              <a:extLst>
                <a:ext uri="{FF2B5EF4-FFF2-40B4-BE49-F238E27FC236}">
                  <a16:creationId xmlns:a16="http://schemas.microsoft.com/office/drawing/2014/main" id="{86DC0D14-DD08-D283-245E-F6D925604427}"/>
                </a:ext>
              </a:extLst>
            </p:cNvPr>
            <p:cNvSpPr/>
            <p:nvPr/>
          </p:nvSpPr>
          <p:spPr>
            <a:xfrm>
              <a:off x="3847777"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 name="Rectangle 102">
              <a:extLst>
                <a:ext uri="{FF2B5EF4-FFF2-40B4-BE49-F238E27FC236}">
                  <a16:creationId xmlns:a16="http://schemas.microsoft.com/office/drawing/2014/main" id="{E0BB1287-51E1-281E-789B-267D59C26780}"/>
                </a:ext>
              </a:extLst>
            </p:cNvPr>
            <p:cNvSpPr/>
            <p:nvPr/>
          </p:nvSpPr>
          <p:spPr>
            <a:xfrm>
              <a:off x="442295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 name="Rectangle 103">
              <a:extLst>
                <a:ext uri="{FF2B5EF4-FFF2-40B4-BE49-F238E27FC236}">
                  <a16:creationId xmlns:a16="http://schemas.microsoft.com/office/drawing/2014/main" id="{C4AFECC2-5A9F-98EE-664C-B4CD8D073846}"/>
                </a:ext>
              </a:extLst>
            </p:cNvPr>
            <p:cNvSpPr/>
            <p:nvPr/>
          </p:nvSpPr>
          <p:spPr>
            <a:xfrm>
              <a:off x="212222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5" name="Rectangle 104">
              <a:extLst>
                <a:ext uri="{FF2B5EF4-FFF2-40B4-BE49-F238E27FC236}">
                  <a16:creationId xmlns:a16="http://schemas.microsoft.com/office/drawing/2014/main" id="{EFE1D8BB-1C22-7366-4B61-48AFBA60DC2C}"/>
                </a:ext>
              </a:extLst>
            </p:cNvPr>
            <p:cNvSpPr/>
            <p:nvPr/>
          </p:nvSpPr>
          <p:spPr>
            <a:xfrm>
              <a:off x="1549881"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6" name="Rectangle 105">
              <a:extLst>
                <a:ext uri="{FF2B5EF4-FFF2-40B4-BE49-F238E27FC236}">
                  <a16:creationId xmlns:a16="http://schemas.microsoft.com/office/drawing/2014/main" id="{68BDCE8B-FE6F-8B7E-E171-C691774713F6}"/>
                </a:ext>
              </a:extLst>
            </p:cNvPr>
            <p:cNvSpPr/>
            <p:nvPr/>
          </p:nvSpPr>
          <p:spPr>
            <a:xfrm>
              <a:off x="979353"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7" name="Rectangle 106">
              <a:extLst>
                <a:ext uri="{FF2B5EF4-FFF2-40B4-BE49-F238E27FC236}">
                  <a16:creationId xmlns:a16="http://schemas.microsoft.com/office/drawing/2014/main" id="{4B0E7142-ECA7-5C1E-11DC-78239273AF4D}"/>
                </a:ext>
              </a:extLst>
            </p:cNvPr>
            <p:cNvSpPr/>
            <p:nvPr/>
          </p:nvSpPr>
          <p:spPr>
            <a:xfrm>
              <a:off x="2697412"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8" name="Rectangle 107">
              <a:extLst>
                <a:ext uri="{FF2B5EF4-FFF2-40B4-BE49-F238E27FC236}">
                  <a16:creationId xmlns:a16="http://schemas.microsoft.com/office/drawing/2014/main" id="{34A2ECD9-56B6-5BC0-569F-ADAFED3FA637}"/>
                </a:ext>
              </a:extLst>
            </p:cNvPr>
            <p:cNvSpPr/>
            <p:nvPr/>
          </p:nvSpPr>
          <p:spPr>
            <a:xfrm>
              <a:off x="3272595"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9" name="Rectangle 108">
              <a:extLst>
                <a:ext uri="{FF2B5EF4-FFF2-40B4-BE49-F238E27FC236}">
                  <a16:creationId xmlns:a16="http://schemas.microsoft.com/office/drawing/2014/main" id="{0FE138A6-754D-46A6-CF6A-48ED20AD17A4}"/>
                </a:ext>
              </a:extLst>
            </p:cNvPr>
            <p:cNvSpPr/>
            <p:nvPr/>
          </p:nvSpPr>
          <p:spPr>
            <a:xfrm>
              <a:off x="3847777"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B20B7245-AEFB-57D2-040B-519498D44282}"/>
                </a:ext>
              </a:extLst>
            </p:cNvPr>
            <p:cNvSpPr/>
            <p:nvPr/>
          </p:nvSpPr>
          <p:spPr>
            <a:xfrm>
              <a:off x="442295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1" name="Rectangle 110">
              <a:extLst>
                <a:ext uri="{FF2B5EF4-FFF2-40B4-BE49-F238E27FC236}">
                  <a16:creationId xmlns:a16="http://schemas.microsoft.com/office/drawing/2014/main" id="{8E067A65-DC21-A2E5-5EF6-76AF28975D23}"/>
                </a:ext>
              </a:extLst>
            </p:cNvPr>
            <p:cNvSpPr/>
            <p:nvPr/>
          </p:nvSpPr>
          <p:spPr>
            <a:xfrm>
              <a:off x="212222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2" name="Rectangle 111">
              <a:extLst>
                <a:ext uri="{FF2B5EF4-FFF2-40B4-BE49-F238E27FC236}">
                  <a16:creationId xmlns:a16="http://schemas.microsoft.com/office/drawing/2014/main" id="{18E9D1C9-DDD8-0C4C-ABDC-5F6D2B3CB2C2}"/>
                </a:ext>
              </a:extLst>
            </p:cNvPr>
            <p:cNvSpPr/>
            <p:nvPr/>
          </p:nvSpPr>
          <p:spPr>
            <a:xfrm>
              <a:off x="1549881"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 name="Rectangle 112">
              <a:extLst>
                <a:ext uri="{FF2B5EF4-FFF2-40B4-BE49-F238E27FC236}">
                  <a16:creationId xmlns:a16="http://schemas.microsoft.com/office/drawing/2014/main" id="{6B8F28CE-7205-95BE-1B48-994D9B611124}"/>
                </a:ext>
              </a:extLst>
            </p:cNvPr>
            <p:cNvSpPr/>
            <p:nvPr/>
          </p:nvSpPr>
          <p:spPr>
            <a:xfrm>
              <a:off x="979353"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14" name="Picture 113">
            <a:extLst>
              <a:ext uri="{FF2B5EF4-FFF2-40B4-BE49-F238E27FC236}">
                <a16:creationId xmlns:a16="http://schemas.microsoft.com/office/drawing/2014/main" id="{E5F10120-8E2B-E667-3F8B-8132EF1789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96600" y="1570478"/>
            <a:ext cx="3419745" cy="3999181"/>
          </a:xfrm>
          <a:prstGeom prst="rect">
            <a:avLst/>
          </a:prstGeom>
        </p:spPr>
      </p:pic>
      <p:grpSp>
        <p:nvGrpSpPr>
          <p:cNvPr id="115" name="Group 114">
            <a:extLst>
              <a:ext uri="{FF2B5EF4-FFF2-40B4-BE49-F238E27FC236}">
                <a16:creationId xmlns:a16="http://schemas.microsoft.com/office/drawing/2014/main" id="{00EC0994-9830-F6E9-A249-385170F99C3D}"/>
              </a:ext>
            </a:extLst>
          </p:cNvPr>
          <p:cNvGrpSpPr/>
          <p:nvPr userDrawn="1"/>
        </p:nvGrpSpPr>
        <p:grpSpPr>
          <a:xfrm>
            <a:off x="1333217" y="1893849"/>
            <a:ext cx="3498669" cy="3040052"/>
            <a:chOff x="1333217" y="1669261"/>
            <a:chExt cx="3498669" cy="3040052"/>
          </a:xfrm>
        </p:grpSpPr>
        <p:sp>
          <p:nvSpPr>
            <p:cNvPr id="116" name="TextBox 115">
              <a:extLst>
                <a:ext uri="{FF2B5EF4-FFF2-40B4-BE49-F238E27FC236}">
                  <a16:creationId xmlns:a16="http://schemas.microsoft.com/office/drawing/2014/main" id="{B80D425D-EBEF-4B32-9F39-939184E7AE3C}"/>
                </a:ext>
              </a:extLst>
            </p:cNvPr>
            <p:cNvSpPr txBox="1"/>
            <p:nvPr/>
          </p:nvSpPr>
          <p:spPr>
            <a:xfrm>
              <a:off x="1333217" y="166926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EXPERTISE</a:t>
              </a:r>
            </a:p>
          </p:txBody>
        </p:sp>
        <p:sp>
          <p:nvSpPr>
            <p:cNvPr id="117" name="TextBox 116">
              <a:extLst>
                <a:ext uri="{FF2B5EF4-FFF2-40B4-BE49-F238E27FC236}">
                  <a16:creationId xmlns:a16="http://schemas.microsoft.com/office/drawing/2014/main" id="{C61E2B33-0EBB-2084-B682-AAAB794AA92A}"/>
                </a:ext>
              </a:extLst>
            </p:cNvPr>
            <p:cNvSpPr txBox="1"/>
            <p:nvPr/>
          </p:nvSpPr>
          <p:spPr>
            <a:xfrm>
              <a:off x="1333217" y="256637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EXPERIENCE</a:t>
              </a:r>
            </a:p>
          </p:txBody>
        </p:sp>
        <p:sp>
          <p:nvSpPr>
            <p:cNvPr id="118" name="TextBox 117">
              <a:extLst>
                <a:ext uri="{FF2B5EF4-FFF2-40B4-BE49-F238E27FC236}">
                  <a16:creationId xmlns:a16="http://schemas.microsoft.com/office/drawing/2014/main" id="{5E50FA44-9832-E0CE-1421-08F7A8F0CC9C}"/>
                </a:ext>
              </a:extLst>
            </p:cNvPr>
            <p:cNvSpPr txBox="1"/>
            <p:nvPr/>
          </p:nvSpPr>
          <p:spPr>
            <a:xfrm>
              <a:off x="1333217" y="3522928"/>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SERVICES</a:t>
              </a:r>
            </a:p>
          </p:txBody>
        </p:sp>
        <p:sp>
          <p:nvSpPr>
            <p:cNvPr id="119" name="TextBox 118">
              <a:extLst>
                <a:ext uri="{FF2B5EF4-FFF2-40B4-BE49-F238E27FC236}">
                  <a16:creationId xmlns:a16="http://schemas.microsoft.com/office/drawing/2014/main" id="{B6FD284C-8986-7F18-CE80-FFA9AC47BFF5}"/>
                </a:ext>
              </a:extLst>
            </p:cNvPr>
            <p:cNvSpPr txBox="1"/>
            <p:nvPr/>
          </p:nvSpPr>
          <p:spPr>
            <a:xfrm>
              <a:off x="1333217" y="433998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CUSTOMERS</a:t>
              </a:r>
            </a:p>
          </p:txBody>
        </p:sp>
      </p:grpSp>
      <p:sp>
        <p:nvSpPr>
          <p:cNvPr id="120" name="Rectangle: Rounded Corners 119">
            <a:extLst>
              <a:ext uri="{FF2B5EF4-FFF2-40B4-BE49-F238E27FC236}">
                <a16:creationId xmlns:a16="http://schemas.microsoft.com/office/drawing/2014/main" id="{79BDB1E6-641F-A8C6-FB88-64A844175714}"/>
              </a:ext>
            </a:extLst>
          </p:cNvPr>
          <p:cNvSpPr/>
          <p:nvPr userDrawn="1"/>
        </p:nvSpPr>
        <p:spPr>
          <a:xfrm>
            <a:off x="5731986" y="1335720"/>
            <a:ext cx="5751576" cy="1383410"/>
          </a:xfrm>
          <a:prstGeom prst="roundRect">
            <a:avLst>
              <a:gd name="adj" fmla="val 84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The</a:t>
            </a:r>
            <a:r>
              <a:rPr kumimoji="0" lang="en-US" sz="1800" b="1" i="1" u="none" strike="noStrike" kern="1200" cap="none" spc="0" normalizeH="0" baseline="0" noProof="0">
                <a:ln>
                  <a:noFill/>
                </a:ln>
                <a:solidFill>
                  <a:prstClr val="white"/>
                </a:solidFill>
                <a:effectLst/>
                <a:uLnTx/>
                <a:uFillTx/>
                <a:latin typeface="Arial" panose="020B0604020202020204"/>
                <a:ea typeface="+mn-ea"/>
                <a:cs typeface="+mn-cs"/>
              </a:rPr>
              <a:t> OPEN MINDS </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team is powered by a unique national team of +200 senior advisors, subject matter experts, and analysts with hands-on management experience.</a:t>
            </a:r>
          </a:p>
        </p:txBody>
      </p:sp>
      <p:sp>
        <p:nvSpPr>
          <p:cNvPr id="121" name="TextBox 120">
            <a:extLst>
              <a:ext uri="{FF2B5EF4-FFF2-40B4-BE49-F238E27FC236}">
                <a16:creationId xmlns:a16="http://schemas.microsoft.com/office/drawing/2014/main" id="{33E8B398-279C-574F-B8D2-FA9CB1A15FEA}"/>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Powered By In-The-Field Experience</a:t>
            </a:r>
          </a:p>
        </p:txBody>
      </p:sp>
    </p:spTree>
    <p:extLst>
      <p:ext uri="{BB962C8B-B14F-4D97-AF65-F5344CB8AC3E}">
        <p14:creationId xmlns:p14="http://schemas.microsoft.com/office/powerpoint/2010/main" val="1818280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B0740CF0-25CA-F00A-D32A-6D64454CEA8C}"/>
              </a:ext>
            </a:extLst>
          </p:cNvPr>
          <p:cNvGrpSpPr/>
          <p:nvPr userDrawn="1"/>
        </p:nvGrpSpPr>
        <p:grpSpPr>
          <a:xfrm>
            <a:off x="713620" y="1360709"/>
            <a:ext cx="4482643" cy="4408623"/>
            <a:chOff x="979353" y="962481"/>
            <a:chExt cx="3892746" cy="3828467"/>
          </a:xfrm>
          <a:solidFill>
            <a:schemeClr val="bg1">
              <a:lumMod val="95000"/>
            </a:schemeClr>
          </a:solidFill>
        </p:grpSpPr>
        <p:sp>
          <p:nvSpPr>
            <p:cNvPr id="4" name="Rectangle 3">
              <a:extLst>
                <a:ext uri="{FF2B5EF4-FFF2-40B4-BE49-F238E27FC236}">
                  <a16:creationId xmlns:a16="http://schemas.microsoft.com/office/drawing/2014/main" id="{5A02C37C-FCCD-48DD-9AB7-D56BDB7C1BB0}"/>
                </a:ext>
              </a:extLst>
            </p:cNvPr>
            <p:cNvSpPr/>
            <p:nvPr/>
          </p:nvSpPr>
          <p:spPr>
            <a:xfrm>
              <a:off x="2697412"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BE10F32-B45B-49F3-641E-D0E484E5C7BC}"/>
                </a:ext>
              </a:extLst>
            </p:cNvPr>
            <p:cNvSpPr/>
            <p:nvPr/>
          </p:nvSpPr>
          <p:spPr>
            <a:xfrm>
              <a:off x="3272595"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82E450DF-9FAB-B7C6-2436-0349BDA18893}"/>
                </a:ext>
              </a:extLst>
            </p:cNvPr>
            <p:cNvSpPr/>
            <p:nvPr/>
          </p:nvSpPr>
          <p:spPr>
            <a:xfrm>
              <a:off x="3847777"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75D10A1-B330-1875-9029-2A1EFE56545E}"/>
                </a:ext>
              </a:extLst>
            </p:cNvPr>
            <p:cNvSpPr/>
            <p:nvPr/>
          </p:nvSpPr>
          <p:spPr>
            <a:xfrm>
              <a:off x="442295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C28FAF33-A2A2-3FFC-69D8-71714CC81FF0}"/>
                </a:ext>
              </a:extLst>
            </p:cNvPr>
            <p:cNvSpPr/>
            <p:nvPr/>
          </p:nvSpPr>
          <p:spPr>
            <a:xfrm>
              <a:off x="212222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02AA52A-5F04-C0A2-6B80-830E55603E14}"/>
                </a:ext>
              </a:extLst>
            </p:cNvPr>
            <p:cNvSpPr/>
            <p:nvPr/>
          </p:nvSpPr>
          <p:spPr>
            <a:xfrm>
              <a:off x="1549881"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25084556-2755-9069-2EC7-6166243CA733}"/>
                </a:ext>
              </a:extLst>
            </p:cNvPr>
            <p:cNvSpPr/>
            <p:nvPr/>
          </p:nvSpPr>
          <p:spPr>
            <a:xfrm>
              <a:off x="979353"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F6C59CD-D8F7-3CC6-59E5-FFCEDBE22625}"/>
                </a:ext>
              </a:extLst>
            </p:cNvPr>
            <p:cNvSpPr/>
            <p:nvPr/>
          </p:nvSpPr>
          <p:spPr>
            <a:xfrm>
              <a:off x="2697412"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A58A5104-8152-D4AF-66B0-EC3CE3B66CF4}"/>
                </a:ext>
              </a:extLst>
            </p:cNvPr>
            <p:cNvSpPr/>
            <p:nvPr/>
          </p:nvSpPr>
          <p:spPr>
            <a:xfrm>
              <a:off x="3272595"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ECB229A5-72AC-4F71-DCD5-01231AC04CD5}"/>
                </a:ext>
              </a:extLst>
            </p:cNvPr>
            <p:cNvSpPr/>
            <p:nvPr/>
          </p:nvSpPr>
          <p:spPr>
            <a:xfrm>
              <a:off x="3847777"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4C1D910C-C587-966C-506C-F5FCA4A75E3B}"/>
                </a:ext>
              </a:extLst>
            </p:cNvPr>
            <p:cNvSpPr/>
            <p:nvPr/>
          </p:nvSpPr>
          <p:spPr>
            <a:xfrm>
              <a:off x="442295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5D05355-D59B-4BB1-46DB-C64A10197013}"/>
                </a:ext>
              </a:extLst>
            </p:cNvPr>
            <p:cNvSpPr/>
            <p:nvPr/>
          </p:nvSpPr>
          <p:spPr>
            <a:xfrm>
              <a:off x="212222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18CE71B1-AACF-EC8E-BF45-EE5B567D8D52}"/>
                </a:ext>
              </a:extLst>
            </p:cNvPr>
            <p:cNvSpPr/>
            <p:nvPr/>
          </p:nvSpPr>
          <p:spPr>
            <a:xfrm>
              <a:off x="1549881"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D958BE48-7E92-B181-8BF7-2E215BE28471}"/>
                </a:ext>
              </a:extLst>
            </p:cNvPr>
            <p:cNvSpPr/>
            <p:nvPr/>
          </p:nvSpPr>
          <p:spPr>
            <a:xfrm>
              <a:off x="979353"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ADCE1F9E-E9C7-0B5D-0DC0-B245E2A7A98C}"/>
                </a:ext>
              </a:extLst>
            </p:cNvPr>
            <p:cNvSpPr/>
            <p:nvPr/>
          </p:nvSpPr>
          <p:spPr>
            <a:xfrm>
              <a:off x="2697412"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E7399DC7-B21E-C3EA-DEF5-947BF714D214}"/>
                </a:ext>
              </a:extLst>
            </p:cNvPr>
            <p:cNvSpPr/>
            <p:nvPr/>
          </p:nvSpPr>
          <p:spPr>
            <a:xfrm>
              <a:off x="3272595"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6794F710-AF08-285C-7181-2E8954D5F39C}"/>
                </a:ext>
              </a:extLst>
            </p:cNvPr>
            <p:cNvSpPr/>
            <p:nvPr/>
          </p:nvSpPr>
          <p:spPr>
            <a:xfrm>
              <a:off x="3847777"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D17E32D0-0F49-1D73-5589-EDE36F434135}"/>
                </a:ext>
              </a:extLst>
            </p:cNvPr>
            <p:cNvSpPr/>
            <p:nvPr/>
          </p:nvSpPr>
          <p:spPr>
            <a:xfrm>
              <a:off x="442295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A2215461-EE58-C708-D650-6EB2E4000A7A}"/>
                </a:ext>
              </a:extLst>
            </p:cNvPr>
            <p:cNvSpPr/>
            <p:nvPr/>
          </p:nvSpPr>
          <p:spPr>
            <a:xfrm>
              <a:off x="212222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E97F204F-E247-87AB-FD5B-1B28F11B7B35}"/>
                </a:ext>
              </a:extLst>
            </p:cNvPr>
            <p:cNvSpPr/>
            <p:nvPr/>
          </p:nvSpPr>
          <p:spPr>
            <a:xfrm>
              <a:off x="1549881"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DF8A56D8-871B-8E0E-A65D-5EF10F918B6A}"/>
                </a:ext>
              </a:extLst>
            </p:cNvPr>
            <p:cNvSpPr/>
            <p:nvPr/>
          </p:nvSpPr>
          <p:spPr>
            <a:xfrm>
              <a:off x="979353"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577ADD24-E561-2083-018B-F5CCA454EE65}"/>
                </a:ext>
              </a:extLst>
            </p:cNvPr>
            <p:cNvSpPr/>
            <p:nvPr/>
          </p:nvSpPr>
          <p:spPr>
            <a:xfrm>
              <a:off x="2697412"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0D067367-B0FC-32BF-0D7F-CB71E59EA365}"/>
                </a:ext>
              </a:extLst>
            </p:cNvPr>
            <p:cNvSpPr/>
            <p:nvPr/>
          </p:nvSpPr>
          <p:spPr>
            <a:xfrm>
              <a:off x="3272595"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B69B3F07-E21E-5DFE-B079-2F8BDF47C0D0}"/>
                </a:ext>
              </a:extLst>
            </p:cNvPr>
            <p:cNvSpPr/>
            <p:nvPr/>
          </p:nvSpPr>
          <p:spPr>
            <a:xfrm>
              <a:off x="3847777"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7E748F2F-1421-5E22-850C-461E99521758}"/>
                </a:ext>
              </a:extLst>
            </p:cNvPr>
            <p:cNvSpPr/>
            <p:nvPr/>
          </p:nvSpPr>
          <p:spPr>
            <a:xfrm>
              <a:off x="442295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1" name="Rectangle 120">
              <a:extLst>
                <a:ext uri="{FF2B5EF4-FFF2-40B4-BE49-F238E27FC236}">
                  <a16:creationId xmlns:a16="http://schemas.microsoft.com/office/drawing/2014/main" id="{016BAC2C-2D03-E970-7992-92C791CCBF8F}"/>
                </a:ext>
              </a:extLst>
            </p:cNvPr>
            <p:cNvSpPr/>
            <p:nvPr/>
          </p:nvSpPr>
          <p:spPr>
            <a:xfrm>
              <a:off x="212222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2" name="Rectangle 121">
              <a:extLst>
                <a:ext uri="{FF2B5EF4-FFF2-40B4-BE49-F238E27FC236}">
                  <a16:creationId xmlns:a16="http://schemas.microsoft.com/office/drawing/2014/main" id="{9851DA9E-3E49-447B-334F-BE3B8DBB741C}"/>
                </a:ext>
              </a:extLst>
            </p:cNvPr>
            <p:cNvSpPr/>
            <p:nvPr/>
          </p:nvSpPr>
          <p:spPr>
            <a:xfrm>
              <a:off x="1549881"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3" name="Rectangle 122">
              <a:extLst>
                <a:ext uri="{FF2B5EF4-FFF2-40B4-BE49-F238E27FC236}">
                  <a16:creationId xmlns:a16="http://schemas.microsoft.com/office/drawing/2014/main" id="{B3D2F4B4-6AB9-829D-0B9A-E8E866180309}"/>
                </a:ext>
              </a:extLst>
            </p:cNvPr>
            <p:cNvSpPr/>
            <p:nvPr/>
          </p:nvSpPr>
          <p:spPr>
            <a:xfrm>
              <a:off x="979353"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4" name="Rectangle 123">
              <a:extLst>
                <a:ext uri="{FF2B5EF4-FFF2-40B4-BE49-F238E27FC236}">
                  <a16:creationId xmlns:a16="http://schemas.microsoft.com/office/drawing/2014/main" id="{941082EB-658C-FA7A-B125-748BDA05CEDC}"/>
                </a:ext>
              </a:extLst>
            </p:cNvPr>
            <p:cNvSpPr/>
            <p:nvPr/>
          </p:nvSpPr>
          <p:spPr>
            <a:xfrm>
              <a:off x="2697412"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5" name="Rectangle 124">
              <a:extLst>
                <a:ext uri="{FF2B5EF4-FFF2-40B4-BE49-F238E27FC236}">
                  <a16:creationId xmlns:a16="http://schemas.microsoft.com/office/drawing/2014/main" id="{1133F252-27A7-B553-6C39-2690AD8D59B4}"/>
                </a:ext>
              </a:extLst>
            </p:cNvPr>
            <p:cNvSpPr/>
            <p:nvPr/>
          </p:nvSpPr>
          <p:spPr>
            <a:xfrm>
              <a:off x="3272595"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6" name="Rectangle 125">
              <a:extLst>
                <a:ext uri="{FF2B5EF4-FFF2-40B4-BE49-F238E27FC236}">
                  <a16:creationId xmlns:a16="http://schemas.microsoft.com/office/drawing/2014/main" id="{107A3629-C196-3331-71C1-870AD080FF2E}"/>
                </a:ext>
              </a:extLst>
            </p:cNvPr>
            <p:cNvSpPr/>
            <p:nvPr/>
          </p:nvSpPr>
          <p:spPr>
            <a:xfrm>
              <a:off x="3847777"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 name="Rectangle 126">
              <a:extLst>
                <a:ext uri="{FF2B5EF4-FFF2-40B4-BE49-F238E27FC236}">
                  <a16:creationId xmlns:a16="http://schemas.microsoft.com/office/drawing/2014/main" id="{29D20C87-E974-F491-B414-6E704C349F12}"/>
                </a:ext>
              </a:extLst>
            </p:cNvPr>
            <p:cNvSpPr/>
            <p:nvPr/>
          </p:nvSpPr>
          <p:spPr>
            <a:xfrm>
              <a:off x="442295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 name="Rectangle 127">
              <a:extLst>
                <a:ext uri="{FF2B5EF4-FFF2-40B4-BE49-F238E27FC236}">
                  <a16:creationId xmlns:a16="http://schemas.microsoft.com/office/drawing/2014/main" id="{A2B9ACD6-6DA0-2C4E-B5CD-5708D4471F92}"/>
                </a:ext>
              </a:extLst>
            </p:cNvPr>
            <p:cNvSpPr/>
            <p:nvPr/>
          </p:nvSpPr>
          <p:spPr>
            <a:xfrm>
              <a:off x="212222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9" name="Rectangle 128">
              <a:extLst>
                <a:ext uri="{FF2B5EF4-FFF2-40B4-BE49-F238E27FC236}">
                  <a16:creationId xmlns:a16="http://schemas.microsoft.com/office/drawing/2014/main" id="{27B47B63-9DE3-6FA4-9A47-B71885F92890}"/>
                </a:ext>
              </a:extLst>
            </p:cNvPr>
            <p:cNvSpPr/>
            <p:nvPr/>
          </p:nvSpPr>
          <p:spPr>
            <a:xfrm>
              <a:off x="1549881"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0" name="Rectangle 129">
              <a:extLst>
                <a:ext uri="{FF2B5EF4-FFF2-40B4-BE49-F238E27FC236}">
                  <a16:creationId xmlns:a16="http://schemas.microsoft.com/office/drawing/2014/main" id="{F0C9059C-9BBA-B4E6-EE08-7F70EDC42150}"/>
                </a:ext>
              </a:extLst>
            </p:cNvPr>
            <p:cNvSpPr/>
            <p:nvPr/>
          </p:nvSpPr>
          <p:spPr>
            <a:xfrm>
              <a:off x="979353"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1" name="Rectangle 130">
              <a:extLst>
                <a:ext uri="{FF2B5EF4-FFF2-40B4-BE49-F238E27FC236}">
                  <a16:creationId xmlns:a16="http://schemas.microsoft.com/office/drawing/2014/main" id="{78CB6843-942B-2DE2-54C9-4786F06EEAC3}"/>
                </a:ext>
              </a:extLst>
            </p:cNvPr>
            <p:cNvSpPr/>
            <p:nvPr/>
          </p:nvSpPr>
          <p:spPr>
            <a:xfrm>
              <a:off x="2697412"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2" name="Rectangle 131">
              <a:extLst>
                <a:ext uri="{FF2B5EF4-FFF2-40B4-BE49-F238E27FC236}">
                  <a16:creationId xmlns:a16="http://schemas.microsoft.com/office/drawing/2014/main" id="{CBFDC636-A5FD-E9ED-26B6-EEA3F00F796C}"/>
                </a:ext>
              </a:extLst>
            </p:cNvPr>
            <p:cNvSpPr/>
            <p:nvPr/>
          </p:nvSpPr>
          <p:spPr>
            <a:xfrm>
              <a:off x="3272595"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3" name="Rectangle 132">
              <a:extLst>
                <a:ext uri="{FF2B5EF4-FFF2-40B4-BE49-F238E27FC236}">
                  <a16:creationId xmlns:a16="http://schemas.microsoft.com/office/drawing/2014/main" id="{AE1BF33D-B0A9-234C-A809-D0A1942CFC7F}"/>
                </a:ext>
              </a:extLst>
            </p:cNvPr>
            <p:cNvSpPr/>
            <p:nvPr/>
          </p:nvSpPr>
          <p:spPr>
            <a:xfrm>
              <a:off x="3847777"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4" name="Rectangle 133">
              <a:extLst>
                <a:ext uri="{FF2B5EF4-FFF2-40B4-BE49-F238E27FC236}">
                  <a16:creationId xmlns:a16="http://schemas.microsoft.com/office/drawing/2014/main" id="{96C6A9C5-0AED-D2A6-95A4-A6A86ADF184D}"/>
                </a:ext>
              </a:extLst>
            </p:cNvPr>
            <p:cNvSpPr/>
            <p:nvPr/>
          </p:nvSpPr>
          <p:spPr>
            <a:xfrm>
              <a:off x="442295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5" name="Rectangle 134">
              <a:extLst>
                <a:ext uri="{FF2B5EF4-FFF2-40B4-BE49-F238E27FC236}">
                  <a16:creationId xmlns:a16="http://schemas.microsoft.com/office/drawing/2014/main" id="{C2D87479-4708-96C8-9B8E-2167610391A6}"/>
                </a:ext>
              </a:extLst>
            </p:cNvPr>
            <p:cNvSpPr/>
            <p:nvPr/>
          </p:nvSpPr>
          <p:spPr>
            <a:xfrm>
              <a:off x="212222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6" name="Rectangle 135">
              <a:extLst>
                <a:ext uri="{FF2B5EF4-FFF2-40B4-BE49-F238E27FC236}">
                  <a16:creationId xmlns:a16="http://schemas.microsoft.com/office/drawing/2014/main" id="{9F2D4D2E-F44E-490D-E18C-AC0A181C72D9}"/>
                </a:ext>
              </a:extLst>
            </p:cNvPr>
            <p:cNvSpPr/>
            <p:nvPr/>
          </p:nvSpPr>
          <p:spPr>
            <a:xfrm>
              <a:off x="1549881"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7" name="Rectangle 136">
              <a:extLst>
                <a:ext uri="{FF2B5EF4-FFF2-40B4-BE49-F238E27FC236}">
                  <a16:creationId xmlns:a16="http://schemas.microsoft.com/office/drawing/2014/main" id="{FFE68B9F-05E5-AED4-35F6-F3EAD8D82A13}"/>
                </a:ext>
              </a:extLst>
            </p:cNvPr>
            <p:cNvSpPr/>
            <p:nvPr/>
          </p:nvSpPr>
          <p:spPr>
            <a:xfrm>
              <a:off x="979353"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8" name="Rectangle 137">
              <a:extLst>
                <a:ext uri="{FF2B5EF4-FFF2-40B4-BE49-F238E27FC236}">
                  <a16:creationId xmlns:a16="http://schemas.microsoft.com/office/drawing/2014/main" id="{E17D21EB-6718-E07C-06FE-44F3FA9A8CE9}"/>
                </a:ext>
              </a:extLst>
            </p:cNvPr>
            <p:cNvSpPr/>
            <p:nvPr/>
          </p:nvSpPr>
          <p:spPr>
            <a:xfrm>
              <a:off x="2697412"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9" name="Rectangle 138">
              <a:extLst>
                <a:ext uri="{FF2B5EF4-FFF2-40B4-BE49-F238E27FC236}">
                  <a16:creationId xmlns:a16="http://schemas.microsoft.com/office/drawing/2014/main" id="{9CB5ECAD-7D80-41DD-15A2-8AE258A1C21A}"/>
                </a:ext>
              </a:extLst>
            </p:cNvPr>
            <p:cNvSpPr/>
            <p:nvPr/>
          </p:nvSpPr>
          <p:spPr>
            <a:xfrm>
              <a:off x="3272595"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0" name="Rectangle 139">
              <a:extLst>
                <a:ext uri="{FF2B5EF4-FFF2-40B4-BE49-F238E27FC236}">
                  <a16:creationId xmlns:a16="http://schemas.microsoft.com/office/drawing/2014/main" id="{40438351-126A-BCEA-D2ED-1718DDF8AA2B}"/>
                </a:ext>
              </a:extLst>
            </p:cNvPr>
            <p:cNvSpPr/>
            <p:nvPr/>
          </p:nvSpPr>
          <p:spPr>
            <a:xfrm>
              <a:off x="3847777"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1" name="Rectangle 140">
              <a:extLst>
                <a:ext uri="{FF2B5EF4-FFF2-40B4-BE49-F238E27FC236}">
                  <a16:creationId xmlns:a16="http://schemas.microsoft.com/office/drawing/2014/main" id="{5B20764D-87FA-C74D-2AE5-6FE3FAD94DAF}"/>
                </a:ext>
              </a:extLst>
            </p:cNvPr>
            <p:cNvSpPr/>
            <p:nvPr/>
          </p:nvSpPr>
          <p:spPr>
            <a:xfrm>
              <a:off x="442295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2" name="Rectangle 141">
              <a:extLst>
                <a:ext uri="{FF2B5EF4-FFF2-40B4-BE49-F238E27FC236}">
                  <a16:creationId xmlns:a16="http://schemas.microsoft.com/office/drawing/2014/main" id="{E6DFC640-836A-A192-3579-73845D3CE607}"/>
                </a:ext>
              </a:extLst>
            </p:cNvPr>
            <p:cNvSpPr/>
            <p:nvPr/>
          </p:nvSpPr>
          <p:spPr>
            <a:xfrm>
              <a:off x="212222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3" name="Rectangle 142">
              <a:extLst>
                <a:ext uri="{FF2B5EF4-FFF2-40B4-BE49-F238E27FC236}">
                  <a16:creationId xmlns:a16="http://schemas.microsoft.com/office/drawing/2014/main" id="{62166F4A-F26B-0EA7-16DC-B1F76FB6466E}"/>
                </a:ext>
              </a:extLst>
            </p:cNvPr>
            <p:cNvSpPr/>
            <p:nvPr/>
          </p:nvSpPr>
          <p:spPr>
            <a:xfrm>
              <a:off x="1549881"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4" name="Rectangle 143">
              <a:extLst>
                <a:ext uri="{FF2B5EF4-FFF2-40B4-BE49-F238E27FC236}">
                  <a16:creationId xmlns:a16="http://schemas.microsoft.com/office/drawing/2014/main" id="{B6851E67-F035-B527-485C-7FB5676EF724}"/>
                </a:ext>
              </a:extLst>
            </p:cNvPr>
            <p:cNvSpPr/>
            <p:nvPr/>
          </p:nvSpPr>
          <p:spPr>
            <a:xfrm>
              <a:off x="979353"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45" name="Picture 144">
            <a:extLst>
              <a:ext uri="{FF2B5EF4-FFF2-40B4-BE49-F238E27FC236}">
                <a16:creationId xmlns:a16="http://schemas.microsoft.com/office/drawing/2014/main" id="{BE0A52F0-B3F1-3F77-7A7A-23C5082360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98378" y="1570478"/>
            <a:ext cx="3416189" cy="3999181"/>
          </a:xfrm>
          <a:prstGeom prst="rect">
            <a:avLst/>
          </a:prstGeom>
        </p:spPr>
      </p:pic>
      <p:grpSp>
        <p:nvGrpSpPr>
          <p:cNvPr id="146" name="Group 145">
            <a:extLst>
              <a:ext uri="{FF2B5EF4-FFF2-40B4-BE49-F238E27FC236}">
                <a16:creationId xmlns:a16="http://schemas.microsoft.com/office/drawing/2014/main" id="{166F2934-BDDD-2D38-1900-BD0B046764F3}"/>
              </a:ext>
            </a:extLst>
          </p:cNvPr>
          <p:cNvGrpSpPr/>
          <p:nvPr userDrawn="1"/>
        </p:nvGrpSpPr>
        <p:grpSpPr>
          <a:xfrm>
            <a:off x="1333217" y="1893849"/>
            <a:ext cx="3498669" cy="3040052"/>
            <a:chOff x="1333217" y="1669261"/>
            <a:chExt cx="3498669" cy="3040052"/>
          </a:xfrm>
        </p:grpSpPr>
        <p:sp>
          <p:nvSpPr>
            <p:cNvPr id="147" name="TextBox 146">
              <a:extLst>
                <a:ext uri="{FF2B5EF4-FFF2-40B4-BE49-F238E27FC236}">
                  <a16:creationId xmlns:a16="http://schemas.microsoft.com/office/drawing/2014/main" id="{8EF5895C-EDEB-9571-6D3F-9B6F44D15B3F}"/>
                </a:ext>
              </a:extLst>
            </p:cNvPr>
            <p:cNvSpPr txBox="1"/>
            <p:nvPr/>
          </p:nvSpPr>
          <p:spPr>
            <a:xfrm>
              <a:off x="1333217" y="166926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EXPERTISE</a:t>
              </a:r>
            </a:p>
          </p:txBody>
        </p:sp>
        <p:sp>
          <p:nvSpPr>
            <p:cNvPr id="148" name="TextBox 147">
              <a:extLst>
                <a:ext uri="{FF2B5EF4-FFF2-40B4-BE49-F238E27FC236}">
                  <a16:creationId xmlns:a16="http://schemas.microsoft.com/office/drawing/2014/main" id="{852DE228-5C63-9A04-E28F-C53C7DDCE8D3}"/>
                </a:ext>
              </a:extLst>
            </p:cNvPr>
            <p:cNvSpPr txBox="1"/>
            <p:nvPr/>
          </p:nvSpPr>
          <p:spPr>
            <a:xfrm>
              <a:off x="1333217" y="256637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EXPERIENCE</a:t>
              </a:r>
            </a:p>
          </p:txBody>
        </p:sp>
        <p:sp>
          <p:nvSpPr>
            <p:cNvPr id="149" name="TextBox 148">
              <a:extLst>
                <a:ext uri="{FF2B5EF4-FFF2-40B4-BE49-F238E27FC236}">
                  <a16:creationId xmlns:a16="http://schemas.microsoft.com/office/drawing/2014/main" id="{0251FFE7-5619-8555-347F-BFFCB90CA870}"/>
                </a:ext>
              </a:extLst>
            </p:cNvPr>
            <p:cNvSpPr txBox="1"/>
            <p:nvPr/>
          </p:nvSpPr>
          <p:spPr>
            <a:xfrm>
              <a:off x="1333217" y="3522928"/>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SERVICES</a:t>
              </a:r>
            </a:p>
          </p:txBody>
        </p:sp>
        <p:sp>
          <p:nvSpPr>
            <p:cNvPr id="150" name="TextBox 149">
              <a:extLst>
                <a:ext uri="{FF2B5EF4-FFF2-40B4-BE49-F238E27FC236}">
                  <a16:creationId xmlns:a16="http://schemas.microsoft.com/office/drawing/2014/main" id="{254C2669-73EF-E660-1D05-E16E8F7BE369}"/>
                </a:ext>
              </a:extLst>
            </p:cNvPr>
            <p:cNvSpPr txBox="1"/>
            <p:nvPr/>
          </p:nvSpPr>
          <p:spPr>
            <a:xfrm>
              <a:off x="1333217" y="433998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CUSTOMERS</a:t>
              </a:r>
            </a:p>
          </p:txBody>
        </p:sp>
      </p:grpSp>
      <p:sp>
        <p:nvSpPr>
          <p:cNvPr id="151" name="Rectangle: Rounded Corners 150">
            <a:extLst>
              <a:ext uri="{FF2B5EF4-FFF2-40B4-BE49-F238E27FC236}">
                <a16:creationId xmlns:a16="http://schemas.microsoft.com/office/drawing/2014/main" id="{5FA9C774-5CFA-34B8-D8BB-8BECE4EE6F5C}"/>
              </a:ext>
            </a:extLst>
          </p:cNvPr>
          <p:cNvSpPr/>
          <p:nvPr userDrawn="1"/>
        </p:nvSpPr>
        <p:spPr>
          <a:xfrm>
            <a:off x="5730229" y="1335722"/>
            <a:ext cx="5748145" cy="1380744"/>
          </a:xfrm>
          <a:prstGeom prst="roundRect">
            <a:avLst>
              <a:gd name="adj" fmla="val 759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A full-service firm providing comprehensive business solutions to organizations serving consumers with chronic conditions and/or complex support needs.</a:t>
            </a:r>
          </a:p>
        </p:txBody>
      </p:sp>
      <p:sp>
        <p:nvSpPr>
          <p:cNvPr id="152" name="Rectangle: Rounded Corners 151">
            <a:extLst>
              <a:ext uri="{FF2B5EF4-FFF2-40B4-BE49-F238E27FC236}">
                <a16:creationId xmlns:a16="http://schemas.microsoft.com/office/drawing/2014/main" id="{1A8B6736-34C1-ED44-FA90-FBCB20077A97}"/>
              </a:ext>
            </a:extLst>
          </p:cNvPr>
          <p:cNvSpPr/>
          <p:nvPr userDrawn="1"/>
        </p:nvSpPr>
        <p:spPr>
          <a:xfrm>
            <a:off x="5663193" y="2719130"/>
            <a:ext cx="5815185" cy="3050785"/>
          </a:xfrm>
          <a:prstGeom prst="roundRect">
            <a:avLst>
              <a:gd name="adj" fmla="val 7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Market intelligence — market monitoring, market analysis, and reference databases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Executive and management education programs and events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Management consultation and technical assistance</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Market research, strategic insights, and marketing and business development strategy</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Marketing and business development support and execution —communications, promotions, media buys, and business development support</a:t>
            </a:r>
          </a:p>
        </p:txBody>
      </p:sp>
      <p:sp>
        <p:nvSpPr>
          <p:cNvPr id="153" name="TextBox 152">
            <a:extLst>
              <a:ext uri="{FF2B5EF4-FFF2-40B4-BE49-F238E27FC236}">
                <a16:creationId xmlns:a16="http://schemas.microsoft.com/office/drawing/2014/main" id="{02271E28-FB99-7F02-25CB-7112A4B62E3E}"/>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A Full-Service Firm</a:t>
            </a:r>
          </a:p>
        </p:txBody>
      </p:sp>
    </p:spTree>
    <p:extLst>
      <p:ext uri="{BB962C8B-B14F-4D97-AF65-F5344CB8AC3E}">
        <p14:creationId xmlns:p14="http://schemas.microsoft.com/office/powerpoint/2010/main" val="2661569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108610E4-0AE1-BCD9-CC42-5E0C848F9CE3}"/>
              </a:ext>
            </a:extLst>
          </p:cNvPr>
          <p:cNvGrpSpPr/>
          <p:nvPr userDrawn="1"/>
        </p:nvGrpSpPr>
        <p:grpSpPr>
          <a:xfrm>
            <a:off x="713620" y="1360709"/>
            <a:ext cx="4482643" cy="4408623"/>
            <a:chOff x="979353" y="962481"/>
            <a:chExt cx="3892746" cy="3828467"/>
          </a:xfrm>
          <a:solidFill>
            <a:schemeClr val="bg1">
              <a:lumMod val="95000"/>
            </a:schemeClr>
          </a:solidFill>
        </p:grpSpPr>
        <p:sp>
          <p:nvSpPr>
            <p:cNvPr id="96" name="Rectangle 95">
              <a:extLst>
                <a:ext uri="{FF2B5EF4-FFF2-40B4-BE49-F238E27FC236}">
                  <a16:creationId xmlns:a16="http://schemas.microsoft.com/office/drawing/2014/main" id="{91062B98-5882-100B-3241-6EBA81C256DD}"/>
                </a:ext>
              </a:extLst>
            </p:cNvPr>
            <p:cNvSpPr/>
            <p:nvPr/>
          </p:nvSpPr>
          <p:spPr>
            <a:xfrm>
              <a:off x="2697412"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7" name="Rectangle 96">
              <a:extLst>
                <a:ext uri="{FF2B5EF4-FFF2-40B4-BE49-F238E27FC236}">
                  <a16:creationId xmlns:a16="http://schemas.microsoft.com/office/drawing/2014/main" id="{4F6F7BF4-C47D-B679-7C05-5403142F7C43}"/>
                </a:ext>
              </a:extLst>
            </p:cNvPr>
            <p:cNvSpPr/>
            <p:nvPr/>
          </p:nvSpPr>
          <p:spPr>
            <a:xfrm>
              <a:off x="3272595"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8" name="Rectangle 97">
              <a:extLst>
                <a:ext uri="{FF2B5EF4-FFF2-40B4-BE49-F238E27FC236}">
                  <a16:creationId xmlns:a16="http://schemas.microsoft.com/office/drawing/2014/main" id="{A06A93AB-DAB5-9BC1-7387-BCAF925740E7}"/>
                </a:ext>
              </a:extLst>
            </p:cNvPr>
            <p:cNvSpPr/>
            <p:nvPr/>
          </p:nvSpPr>
          <p:spPr>
            <a:xfrm>
              <a:off x="3847777"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9" name="Rectangle 98">
              <a:extLst>
                <a:ext uri="{FF2B5EF4-FFF2-40B4-BE49-F238E27FC236}">
                  <a16:creationId xmlns:a16="http://schemas.microsoft.com/office/drawing/2014/main" id="{3F865623-8716-C228-811E-3ED48F2EB272}"/>
                </a:ext>
              </a:extLst>
            </p:cNvPr>
            <p:cNvSpPr/>
            <p:nvPr/>
          </p:nvSpPr>
          <p:spPr>
            <a:xfrm>
              <a:off x="442295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0" name="Rectangle 99">
              <a:extLst>
                <a:ext uri="{FF2B5EF4-FFF2-40B4-BE49-F238E27FC236}">
                  <a16:creationId xmlns:a16="http://schemas.microsoft.com/office/drawing/2014/main" id="{F4FB6700-4AAC-38EB-C609-6A3425D18583}"/>
                </a:ext>
              </a:extLst>
            </p:cNvPr>
            <p:cNvSpPr/>
            <p:nvPr/>
          </p:nvSpPr>
          <p:spPr>
            <a:xfrm>
              <a:off x="2122229" y="96789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F78902A0-7A03-22A7-9EE3-4AF70A5EF44D}"/>
                </a:ext>
              </a:extLst>
            </p:cNvPr>
            <p:cNvSpPr/>
            <p:nvPr/>
          </p:nvSpPr>
          <p:spPr>
            <a:xfrm>
              <a:off x="1549881"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2" name="Rectangle 101">
              <a:extLst>
                <a:ext uri="{FF2B5EF4-FFF2-40B4-BE49-F238E27FC236}">
                  <a16:creationId xmlns:a16="http://schemas.microsoft.com/office/drawing/2014/main" id="{80315942-975D-BF43-D6CE-DE3F9E3D134D}"/>
                </a:ext>
              </a:extLst>
            </p:cNvPr>
            <p:cNvSpPr/>
            <p:nvPr/>
          </p:nvSpPr>
          <p:spPr>
            <a:xfrm>
              <a:off x="979353" y="96248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 name="Rectangle 102">
              <a:extLst>
                <a:ext uri="{FF2B5EF4-FFF2-40B4-BE49-F238E27FC236}">
                  <a16:creationId xmlns:a16="http://schemas.microsoft.com/office/drawing/2014/main" id="{2FF1F2FF-BC81-DF1F-E315-90967AFA3E87}"/>
                </a:ext>
              </a:extLst>
            </p:cNvPr>
            <p:cNvSpPr/>
            <p:nvPr/>
          </p:nvSpPr>
          <p:spPr>
            <a:xfrm>
              <a:off x="2697412"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 name="Rectangle 103">
              <a:extLst>
                <a:ext uri="{FF2B5EF4-FFF2-40B4-BE49-F238E27FC236}">
                  <a16:creationId xmlns:a16="http://schemas.microsoft.com/office/drawing/2014/main" id="{012C3B8C-7A57-4D18-9D60-4D4E3FA6C082}"/>
                </a:ext>
              </a:extLst>
            </p:cNvPr>
            <p:cNvSpPr/>
            <p:nvPr/>
          </p:nvSpPr>
          <p:spPr>
            <a:xfrm>
              <a:off x="3272595"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5" name="Rectangle 104">
              <a:extLst>
                <a:ext uri="{FF2B5EF4-FFF2-40B4-BE49-F238E27FC236}">
                  <a16:creationId xmlns:a16="http://schemas.microsoft.com/office/drawing/2014/main" id="{2EDB23B6-A41E-E6C2-87E1-E354DD961C01}"/>
                </a:ext>
              </a:extLst>
            </p:cNvPr>
            <p:cNvSpPr/>
            <p:nvPr/>
          </p:nvSpPr>
          <p:spPr>
            <a:xfrm>
              <a:off x="3847777"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6" name="Rectangle 105">
              <a:extLst>
                <a:ext uri="{FF2B5EF4-FFF2-40B4-BE49-F238E27FC236}">
                  <a16:creationId xmlns:a16="http://schemas.microsoft.com/office/drawing/2014/main" id="{42038AF9-C135-BAF7-E992-E23645E4D525}"/>
                </a:ext>
              </a:extLst>
            </p:cNvPr>
            <p:cNvSpPr/>
            <p:nvPr/>
          </p:nvSpPr>
          <p:spPr>
            <a:xfrm>
              <a:off x="442295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7" name="Rectangle 106">
              <a:extLst>
                <a:ext uri="{FF2B5EF4-FFF2-40B4-BE49-F238E27FC236}">
                  <a16:creationId xmlns:a16="http://schemas.microsoft.com/office/drawing/2014/main" id="{1F03AC81-0C54-9FB2-A8CC-9021606C63E8}"/>
                </a:ext>
              </a:extLst>
            </p:cNvPr>
            <p:cNvSpPr/>
            <p:nvPr/>
          </p:nvSpPr>
          <p:spPr>
            <a:xfrm>
              <a:off x="2122229" y="1531544"/>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8" name="Rectangle 107">
              <a:extLst>
                <a:ext uri="{FF2B5EF4-FFF2-40B4-BE49-F238E27FC236}">
                  <a16:creationId xmlns:a16="http://schemas.microsoft.com/office/drawing/2014/main" id="{2F780161-CC67-E21D-FEF7-E68D69254DC2}"/>
                </a:ext>
              </a:extLst>
            </p:cNvPr>
            <p:cNvSpPr/>
            <p:nvPr/>
          </p:nvSpPr>
          <p:spPr>
            <a:xfrm>
              <a:off x="1549881"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9" name="Rectangle 108">
              <a:extLst>
                <a:ext uri="{FF2B5EF4-FFF2-40B4-BE49-F238E27FC236}">
                  <a16:creationId xmlns:a16="http://schemas.microsoft.com/office/drawing/2014/main" id="{DD621F20-EF5B-CDC9-C269-0DD0C5829809}"/>
                </a:ext>
              </a:extLst>
            </p:cNvPr>
            <p:cNvSpPr/>
            <p:nvPr/>
          </p:nvSpPr>
          <p:spPr>
            <a:xfrm>
              <a:off x="979353" y="1526129"/>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DAA22836-CDD2-77CB-97AF-916744FC65A2}"/>
                </a:ext>
              </a:extLst>
            </p:cNvPr>
            <p:cNvSpPr/>
            <p:nvPr/>
          </p:nvSpPr>
          <p:spPr>
            <a:xfrm>
              <a:off x="2697412"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1" name="Rectangle 110">
              <a:extLst>
                <a:ext uri="{FF2B5EF4-FFF2-40B4-BE49-F238E27FC236}">
                  <a16:creationId xmlns:a16="http://schemas.microsoft.com/office/drawing/2014/main" id="{629CC2FF-AD08-4110-140C-97D28B285F3B}"/>
                </a:ext>
              </a:extLst>
            </p:cNvPr>
            <p:cNvSpPr/>
            <p:nvPr/>
          </p:nvSpPr>
          <p:spPr>
            <a:xfrm>
              <a:off x="3272595"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2" name="Rectangle 111">
              <a:extLst>
                <a:ext uri="{FF2B5EF4-FFF2-40B4-BE49-F238E27FC236}">
                  <a16:creationId xmlns:a16="http://schemas.microsoft.com/office/drawing/2014/main" id="{B74465D5-4D4A-2F2E-AB9C-010D11016DB6}"/>
                </a:ext>
              </a:extLst>
            </p:cNvPr>
            <p:cNvSpPr/>
            <p:nvPr/>
          </p:nvSpPr>
          <p:spPr>
            <a:xfrm>
              <a:off x="3847777"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 name="Rectangle 112">
              <a:extLst>
                <a:ext uri="{FF2B5EF4-FFF2-40B4-BE49-F238E27FC236}">
                  <a16:creationId xmlns:a16="http://schemas.microsoft.com/office/drawing/2014/main" id="{A404ADA5-8660-24BF-6BD7-30E512749709}"/>
                </a:ext>
              </a:extLst>
            </p:cNvPr>
            <p:cNvSpPr/>
            <p:nvPr/>
          </p:nvSpPr>
          <p:spPr>
            <a:xfrm>
              <a:off x="442295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4" name="Rectangle 113">
              <a:extLst>
                <a:ext uri="{FF2B5EF4-FFF2-40B4-BE49-F238E27FC236}">
                  <a16:creationId xmlns:a16="http://schemas.microsoft.com/office/drawing/2014/main" id="{B3174DFA-2275-7DCD-C571-EF9DEF13C187}"/>
                </a:ext>
              </a:extLst>
            </p:cNvPr>
            <p:cNvSpPr/>
            <p:nvPr/>
          </p:nvSpPr>
          <p:spPr>
            <a:xfrm>
              <a:off x="2122229" y="210179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5" name="Rectangle 114">
              <a:extLst>
                <a:ext uri="{FF2B5EF4-FFF2-40B4-BE49-F238E27FC236}">
                  <a16:creationId xmlns:a16="http://schemas.microsoft.com/office/drawing/2014/main" id="{DB45CE23-D6DC-29DF-B13C-A21CA9346905}"/>
                </a:ext>
              </a:extLst>
            </p:cNvPr>
            <p:cNvSpPr/>
            <p:nvPr/>
          </p:nvSpPr>
          <p:spPr>
            <a:xfrm>
              <a:off x="1549881"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6" name="Rectangle 115">
              <a:extLst>
                <a:ext uri="{FF2B5EF4-FFF2-40B4-BE49-F238E27FC236}">
                  <a16:creationId xmlns:a16="http://schemas.microsoft.com/office/drawing/2014/main" id="{391C9AAB-700B-93AC-59EB-C0F57C8967E3}"/>
                </a:ext>
              </a:extLst>
            </p:cNvPr>
            <p:cNvSpPr/>
            <p:nvPr/>
          </p:nvSpPr>
          <p:spPr>
            <a:xfrm>
              <a:off x="979353" y="209637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7" name="Rectangle 116">
              <a:extLst>
                <a:ext uri="{FF2B5EF4-FFF2-40B4-BE49-F238E27FC236}">
                  <a16:creationId xmlns:a16="http://schemas.microsoft.com/office/drawing/2014/main" id="{3DEBDE4E-BF92-EBDB-AC43-8AB3B5D35713}"/>
                </a:ext>
              </a:extLst>
            </p:cNvPr>
            <p:cNvSpPr/>
            <p:nvPr/>
          </p:nvSpPr>
          <p:spPr>
            <a:xfrm>
              <a:off x="2697412"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8" name="Rectangle 117">
              <a:extLst>
                <a:ext uri="{FF2B5EF4-FFF2-40B4-BE49-F238E27FC236}">
                  <a16:creationId xmlns:a16="http://schemas.microsoft.com/office/drawing/2014/main" id="{CB947DBA-BC80-FBD6-92F8-72456CBDE183}"/>
                </a:ext>
              </a:extLst>
            </p:cNvPr>
            <p:cNvSpPr/>
            <p:nvPr/>
          </p:nvSpPr>
          <p:spPr>
            <a:xfrm>
              <a:off x="3272595"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9" name="Rectangle 118">
              <a:extLst>
                <a:ext uri="{FF2B5EF4-FFF2-40B4-BE49-F238E27FC236}">
                  <a16:creationId xmlns:a16="http://schemas.microsoft.com/office/drawing/2014/main" id="{71CF14DB-8562-10FE-83BA-2E3868868CD0}"/>
                </a:ext>
              </a:extLst>
            </p:cNvPr>
            <p:cNvSpPr/>
            <p:nvPr/>
          </p:nvSpPr>
          <p:spPr>
            <a:xfrm>
              <a:off x="3847777"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0" name="Rectangle 119">
              <a:extLst>
                <a:ext uri="{FF2B5EF4-FFF2-40B4-BE49-F238E27FC236}">
                  <a16:creationId xmlns:a16="http://schemas.microsoft.com/office/drawing/2014/main" id="{1D8BE1A4-BC0A-726A-645D-728549FF9CF5}"/>
                </a:ext>
              </a:extLst>
            </p:cNvPr>
            <p:cNvSpPr/>
            <p:nvPr/>
          </p:nvSpPr>
          <p:spPr>
            <a:xfrm>
              <a:off x="442295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3" name="Rectangle 152">
              <a:extLst>
                <a:ext uri="{FF2B5EF4-FFF2-40B4-BE49-F238E27FC236}">
                  <a16:creationId xmlns:a16="http://schemas.microsoft.com/office/drawing/2014/main" id="{770DEDAC-86F9-C554-981B-CFF9546115A4}"/>
                </a:ext>
              </a:extLst>
            </p:cNvPr>
            <p:cNvSpPr/>
            <p:nvPr/>
          </p:nvSpPr>
          <p:spPr>
            <a:xfrm>
              <a:off x="2122229" y="266194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4" name="Rectangle 153">
              <a:extLst>
                <a:ext uri="{FF2B5EF4-FFF2-40B4-BE49-F238E27FC236}">
                  <a16:creationId xmlns:a16="http://schemas.microsoft.com/office/drawing/2014/main" id="{0D599DD1-5246-0E07-BC02-F7F333F77D88}"/>
                </a:ext>
              </a:extLst>
            </p:cNvPr>
            <p:cNvSpPr/>
            <p:nvPr/>
          </p:nvSpPr>
          <p:spPr>
            <a:xfrm>
              <a:off x="1549881"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5" name="Rectangle 154">
              <a:extLst>
                <a:ext uri="{FF2B5EF4-FFF2-40B4-BE49-F238E27FC236}">
                  <a16:creationId xmlns:a16="http://schemas.microsoft.com/office/drawing/2014/main" id="{300F3B2F-CA8F-F0E2-9F0F-D5979FF2C146}"/>
                </a:ext>
              </a:extLst>
            </p:cNvPr>
            <p:cNvSpPr/>
            <p:nvPr/>
          </p:nvSpPr>
          <p:spPr>
            <a:xfrm>
              <a:off x="979353" y="265652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6" name="Rectangle 155">
              <a:extLst>
                <a:ext uri="{FF2B5EF4-FFF2-40B4-BE49-F238E27FC236}">
                  <a16:creationId xmlns:a16="http://schemas.microsoft.com/office/drawing/2014/main" id="{63F875E0-0B87-CA9D-98EF-D0A1CC4241DB}"/>
                </a:ext>
              </a:extLst>
            </p:cNvPr>
            <p:cNvSpPr/>
            <p:nvPr/>
          </p:nvSpPr>
          <p:spPr>
            <a:xfrm>
              <a:off x="2697412"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7" name="Rectangle 156">
              <a:extLst>
                <a:ext uri="{FF2B5EF4-FFF2-40B4-BE49-F238E27FC236}">
                  <a16:creationId xmlns:a16="http://schemas.microsoft.com/office/drawing/2014/main" id="{69A7D49E-B792-5512-13AF-3C1C7E1535A3}"/>
                </a:ext>
              </a:extLst>
            </p:cNvPr>
            <p:cNvSpPr/>
            <p:nvPr/>
          </p:nvSpPr>
          <p:spPr>
            <a:xfrm>
              <a:off x="3272595"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8" name="Rectangle 157">
              <a:extLst>
                <a:ext uri="{FF2B5EF4-FFF2-40B4-BE49-F238E27FC236}">
                  <a16:creationId xmlns:a16="http://schemas.microsoft.com/office/drawing/2014/main" id="{B23617F5-D6F2-48EA-4C89-58683B02772A}"/>
                </a:ext>
              </a:extLst>
            </p:cNvPr>
            <p:cNvSpPr/>
            <p:nvPr/>
          </p:nvSpPr>
          <p:spPr>
            <a:xfrm>
              <a:off x="3847777"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9" name="Rectangle 158">
              <a:extLst>
                <a:ext uri="{FF2B5EF4-FFF2-40B4-BE49-F238E27FC236}">
                  <a16:creationId xmlns:a16="http://schemas.microsoft.com/office/drawing/2014/main" id="{B140A6F1-CCD5-E6D1-E48E-86E7835BF447}"/>
                </a:ext>
              </a:extLst>
            </p:cNvPr>
            <p:cNvSpPr/>
            <p:nvPr/>
          </p:nvSpPr>
          <p:spPr>
            <a:xfrm>
              <a:off x="442295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0" name="Rectangle 159">
              <a:extLst>
                <a:ext uri="{FF2B5EF4-FFF2-40B4-BE49-F238E27FC236}">
                  <a16:creationId xmlns:a16="http://schemas.microsoft.com/office/drawing/2014/main" id="{0F2BEB9D-B846-C002-6A59-7E5E5348325B}"/>
                </a:ext>
              </a:extLst>
            </p:cNvPr>
            <p:cNvSpPr/>
            <p:nvPr/>
          </p:nvSpPr>
          <p:spPr>
            <a:xfrm>
              <a:off x="2122229" y="3226130"/>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1" name="Rectangle 160">
              <a:extLst>
                <a:ext uri="{FF2B5EF4-FFF2-40B4-BE49-F238E27FC236}">
                  <a16:creationId xmlns:a16="http://schemas.microsoft.com/office/drawing/2014/main" id="{8A932D73-A47D-CC1D-DCAB-7F61C96BCC92}"/>
                </a:ext>
              </a:extLst>
            </p:cNvPr>
            <p:cNvSpPr/>
            <p:nvPr/>
          </p:nvSpPr>
          <p:spPr>
            <a:xfrm>
              <a:off x="1549881"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2" name="Rectangle 161">
              <a:extLst>
                <a:ext uri="{FF2B5EF4-FFF2-40B4-BE49-F238E27FC236}">
                  <a16:creationId xmlns:a16="http://schemas.microsoft.com/office/drawing/2014/main" id="{7F8D6360-80E1-D912-B65B-AB0884163523}"/>
                </a:ext>
              </a:extLst>
            </p:cNvPr>
            <p:cNvSpPr/>
            <p:nvPr/>
          </p:nvSpPr>
          <p:spPr>
            <a:xfrm>
              <a:off x="979353" y="3220715"/>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3" name="Rectangle 162">
              <a:extLst>
                <a:ext uri="{FF2B5EF4-FFF2-40B4-BE49-F238E27FC236}">
                  <a16:creationId xmlns:a16="http://schemas.microsoft.com/office/drawing/2014/main" id="{5E7417DD-53A5-2FAC-EA73-DE77BB40EB68}"/>
                </a:ext>
              </a:extLst>
            </p:cNvPr>
            <p:cNvSpPr/>
            <p:nvPr/>
          </p:nvSpPr>
          <p:spPr>
            <a:xfrm>
              <a:off x="2697412"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4" name="Rectangle 163">
              <a:extLst>
                <a:ext uri="{FF2B5EF4-FFF2-40B4-BE49-F238E27FC236}">
                  <a16:creationId xmlns:a16="http://schemas.microsoft.com/office/drawing/2014/main" id="{DB4F2C16-5159-A55D-B976-2E0A2C4A2D15}"/>
                </a:ext>
              </a:extLst>
            </p:cNvPr>
            <p:cNvSpPr/>
            <p:nvPr/>
          </p:nvSpPr>
          <p:spPr>
            <a:xfrm>
              <a:off x="3272595"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5" name="Rectangle 164">
              <a:extLst>
                <a:ext uri="{FF2B5EF4-FFF2-40B4-BE49-F238E27FC236}">
                  <a16:creationId xmlns:a16="http://schemas.microsoft.com/office/drawing/2014/main" id="{338143B0-ACA7-E1EB-FBC4-9CD6DA36357F}"/>
                </a:ext>
              </a:extLst>
            </p:cNvPr>
            <p:cNvSpPr/>
            <p:nvPr/>
          </p:nvSpPr>
          <p:spPr>
            <a:xfrm>
              <a:off x="3847777"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6" name="Rectangle 165">
              <a:extLst>
                <a:ext uri="{FF2B5EF4-FFF2-40B4-BE49-F238E27FC236}">
                  <a16:creationId xmlns:a16="http://schemas.microsoft.com/office/drawing/2014/main" id="{54768356-1FF8-4D75-B469-D816BB684778}"/>
                </a:ext>
              </a:extLst>
            </p:cNvPr>
            <p:cNvSpPr/>
            <p:nvPr/>
          </p:nvSpPr>
          <p:spPr>
            <a:xfrm>
              <a:off x="442295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7" name="Rectangle 166">
              <a:extLst>
                <a:ext uri="{FF2B5EF4-FFF2-40B4-BE49-F238E27FC236}">
                  <a16:creationId xmlns:a16="http://schemas.microsoft.com/office/drawing/2014/main" id="{46035224-99E7-B9F7-E711-3ADAA6F05123}"/>
                </a:ext>
              </a:extLst>
            </p:cNvPr>
            <p:cNvSpPr/>
            <p:nvPr/>
          </p:nvSpPr>
          <p:spPr>
            <a:xfrm>
              <a:off x="2122229" y="3782971"/>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8" name="Rectangle 167">
              <a:extLst>
                <a:ext uri="{FF2B5EF4-FFF2-40B4-BE49-F238E27FC236}">
                  <a16:creationId xmlns:a16="http://schemas.microsoft.com/office/drawing/2014/main" id="{6D152138-EB96-D99B-B551-53541D913E0A}"/>
                </a:ext>
              </a:extLst>
            </p:cNvPr>
            <p:cNvSpPr/>
            <p:nvPr/>
          </p:nvSpPr>
          <p:spPr>
            <a:xfrm>
              <a:off x="1549881"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9" name="Rectangle 168">
              <a:extLst>
                <a:ext uri="{FF2B5EF4-FFF2-40B4-BE49-F238E27FC236}">
                  <a16:creationId xmlns:a16="http://schemas.microsoft.com/office/drawing/2014/main" id="{D8C6BC0B-555F-A5D4-9EF2-8AB6B8425A1C}"/>
                </a:ext>
              </a:extLst>
            </p:cNvPr>
            <p:cNvSpPr/>
            <p:nvPr/>
          </p:nvSpPr>
          <p:spPr>
            <a:xfrm>
              <a:off x="979353" y="3777556"/>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0" name="Rectangle 169">
              <a:extLst>
                <a:ext uri="{FF2B5EF4-FFF2-40B4-BE49-F238E27FC236}">
                  <a16:creationId xmlns:a16="http://schemas.microsoft.com/office/drawing/2014/main" id="{391337D5-BBFF-F67F-8110-22359010987E}"/>
                </a:ext>
              </a:extLst>
            </p:cNvPr>
            <p:cNvSpPr/>
            <p:nvPr/>
          </p:nvSpPr>
          <p:spPr>
            <a:xfrm>
              <a:off x="2697412"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1" name="Rectangle 170">
              <a:extLst>
                <a:ext uri="{FF2B5EF4-FFF2-40B4-BE49-F238E27FC236}">
                  <a16:creationId xmlns:a16="http://schemas.microsoft.com/office/drawing/2014/main" id="{858DCE8C-0C13-1577-D676-F1AE14F65A23}"/>
                </a:ext>
              </a:extLst>
            </p:cNvPr>
            <p:cNvSpPr/>
            <p:nvPr/>
          </p:nvSpPr>
          <p:spPr>
            <a:xfrm>
              <a:off x="3272595"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2" name="Rectangle 171">
              <a:extLst>
                <a:ext uri="{FF2B5EF4-FFF2-40B4-BE49-F238E27FC236}">
                  <a16:creationId xmlns:a16="http://schemas.microsoft.com/office/drawing/2014/main" id="{960A1961-68A1-FF49-EE6D-088D517AFAA3}"/>
                </a:ext>
              </a:extLst>
            </p:cNvPr>
            <p:cNvSpPr/>
            <p:nvPr/>
          </p:nvSpPr>
          <p:spPr>
            <a:xfrm>
              <a:off x="3847777"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3" name="Rectangle 172">
              <a:extLst>
                <a:ext uri="{FF2B5EF4-FFF2-40B4-BE49-F238E27FC236}">
                  <a16:creationId xmlns:a16="http://schemas.microsoft.com/office/drawing/2014/main" id="{A560A6D5-9422-3E86-2911-BE9794592401}"/>
                </a:ext>
              </a:extLst>
            </p:cNvPr>
            <p:cNvSpPr/>
            <p:nvPr/>
          </p:nvSpPr>
          <p:spPr>
            <a:xfrm>
              <a:off x="442295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4" name="Rectangle 173">
              <a:extLst>
                <a:ext uri="{FF2B5EF4-FFF2-40B4-BE49-F238E27FC236}">
                  <a16:creationId xmlns:a16="http://schemas.microsoft.com/office/drawing/2014/main" id="{AFA84BF1-9CC3-DADA-622A-573508265017}"/>
                </a:ext>
              </a:extLst>
            </p:cNvPr>
            <p:cNvSpPr/>
            <p:nvPr/>
          </p:nvSpPr>
          <p:spPr>
            <a:xfrm>
              <a:off x="2122229" y="4341808"/>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5" name="Rectangle 174">
              <a:extLst>
                <a:ext uri="{FF2B5EF4-FFF2-40B4-BE49-F238E27FC236}">
                  <a16:creationId xmlns:a16="http://schemas.microsoft.com/office/drawing/2014/main" id="{A94FCD4C-A0E8-ED7D-9612-CD56A1396203}"/>
                </a:ext>
              </a:extLst>
            </p:cNvPr>
            <p:cNvSpPr/>
            <p:nvPr/>
          </p:nvSpPr>
          <p:spPr>
            <a:xfrm>
              <a:off x="1549881"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6" name="Rectangle 175">
              <a:extLst>
                <a:ext uri="{FF2B5EF4-FFF2-40B4-BE49-F238E27FC236}">
                  <a16:creationId xmlns:a16="http://schemas.microsoft.com/office/drawing/2014/main" id="{43FE60D0-2021-7C1C-D292-3B70F4B62EF8}"/>
                </a:ext>
              </a:extLst>
            </p:cNvPr>
            <p:cNvSpPr/>
            <p:nvPr/>
          </p:nvSpPr>
          <p:spPr>
            <a:xfrm>
              <a:off x="979353" y="4336393"/>
              <a:ext cx="449140" cy="449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77" name="Picture 176">
            <a:extLst>
              <a:ext uri="{FF2B5EF4-FFF2-40B4-BE49-F238E27FC236}">
                <a16:creationId xmlns:a16="http://schemas.microsoft.com/office/drawing/2014/main" id="{C2D260B0-A0CA-4DA6-C36A-DAA7A90AFF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98378" y="1570478"/>
            <a:ext cx="3416189" cy="3999180"/>
          </a:xfrm>
          <a:prstGeom prst="rect">
            <a:avLst/>
          </a:prstGeom>
        </p:spPr>
      </p:pic>
      <p:grpSp>
        <p:nvGrpSpPr>
          <p:cNvPr id="178" name="Group 177">
            <a:extLst>
              <a:ext uri="{FF2B5EF4-FFF2-40B4-BE49-F238E27FC236}">
                <a16:creationId xmlns:a16="http://schemas.microsoft.com/office/drawing/2014/main" id="{B98F9B15-E15D-17B2-7AA1-372ADE54D8B9}"/>
              </a:ext>
            </a:extLst>
          </p:cNvPr>
          <p:cNvGrpSpPr/>
          <p:nvPr userDrawn="1"/>
        </p:nvGrpSpPr>
        <p:grpSpPr>
          <a:xfrm>
            <a:off x="1333217" y="1893849"/>
            <a:ext cx="3498669" cy="3040052"/>
            <a:chOff x="1333217" y="1669261"/>
            <a:chExt cx="3498669" cy="3040052"/>
          </a:xfrm>
        </p:grpSpPr>
        <p:sp>
          <p:nvSpPr>
            <p:cNvPr id="179" name="TextBox 178">
              <a:extLst>
                <a:ext uri="{FF2B5EF4-FFF2-40B4-BE49-F238E27FC236}">
                  <a16:creationId xmlns:a16="http://schemas.microsoft.com/office/drawing/2014/main" id="{E20CB0C0-C814-975A-B48D-9829B9087F69}"/>
                </a:ext>
              </a:extLst>
            </p:cNvPr>
            <p:cNvSpPr txBox="1"/>
            <p:nvPr/>
          </p:nvSpPr>
          <p:spPr>
            <a:xfrm>
              <a:off x="1333217" y="166926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EXPERTISE</a:t>
              </a:r>
            </a:p>
          </p:txBody>
        </p:sp>
        <p:sp>
          <p:nvSpPr>
            <p:cNvPr id="180" name="TextBox 179">
              <a:extLst>
                <a:ext uri="{FF2B5EF4-FFF2-40B4-BE49-F238E27FC236}">
                  <a16:creationId xmlns:a16="http://schemas.microsoft.com/office/drawing/2014/main" id="{F906082E-D0A4-6823-2A5F-BD98FDF78A97}"/>
                </a:ext>
              </a:extLst>
            </p:cNvPr>
            <p:cNvSpPr txBox="1"/>
            <p:nvPr/>
          </p:nvSpPr>
          <p:spPr>
            <a:xfrm>
              <a:off x="1333217" y="256637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EXPERIENCE</a:t>
              </a:r>
            </a:p>
          </p:txBody>
        </p:sp>
        <p:sp>
          <p:nvSpPr>
            <p:cNvPr id="181" name="TextBox 180">
              <a:extLst>
                <a:ext uri="{FF2B5EF4-FFF2-40B4-BE49-F238E27FC236}">
                  <a16:creationId xmlns:a16="http://schemas.microsoft.com/office/drawing/2014/main" id="{C9680859-9A1E-C3C5-FB35-A6AFF90CA552}"/>
                </a:ext>
              </a:extLst>
            </p:cNvPr>
            <p:cNvSpPr txBox="1"/>
            <p:nvPr/>
          </p:nvSpPr>
          <p:spPr>
            <a:xfrm>
              <a:off x="1333217" y="3522928"/>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SERVICES</a:t>
              </a:r>
            </a:p>
          </p:txBody>
        </p:sp>
        <p:sp>
          <p:nvSpPr>
            <p:cNvPr id="182" name="TextBox 181">
              <a:extLst>
                <a:ext uri="{FF2B5EF4-FFF2-40B4-BE49-F238E27FC236}">
                  <a16:creationId xmlns:a16="http://schemas.microsoft.com/office/drawing/2014/main" id="{9C0ACC4B-ED76-4F7B-DBF5-1615C487F276}"/>
                </a:ext>
              </a:extLst>
            </p:cNvPr>
            <p:cNvSpPr txBox="1"/>
            <p:nvPr/>
          </p:nvSpPr>
          <p:spPr>
            <a:xfrm>
              <a:off x="1333217" y="4339981"/>
              <a:ext cx="3498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CUSTOMERS</a:t>
              </a:r>
            </a:p>
          </p:txBody>
        </p:sp>
      </p:grpSp>
      <p:sp>
        <p:nvSpPr>
          <p:cNvPr id="183" name="Rectangle: Rounded Corners 182">
            <a:extLst>
              <a:ext uri="{FF2B5EF4-FFF2-40B4-BE49-F238E27FC236}">
                <a16:creationId xmlns:a16="http://schemas.microsoft.com/office/drawing/2014/main" id="{BB2647AE-4D8F-CA91-8B52-47F77B6CF70B}"/>
              </a:ext>
            </a:extLst>
          </p:cNvPr>
          <p:cNvSpPr/>
          <p:nvPr userDrawn="1"/>
        </p:nvSpPr>
        <p:spPr>
          <a:xfrm>
            <a:off x="5732206" y="1335722"/>
            <a:ext cx="5746164" cy="1124712"/>
          </a:xfrm>
          <a:prstGeom prst="roundRect">
            <a:avLst>
              <a:gd name="adj" fmla="val 91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The </a:t>
            </a:r>
            <a:r>
              <a:rPr kumimoji="0" lang="en-US" sz="18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team delivers transformational  business solutions to our customers and partner organizations.</a:t>
            </a:r>
          </a:p>
        </p:txBody>
      </p:sp>
      <p:sp>
        <p:nvSpPr>
          <p:cNvPr id="184" name="Rectangle: Rounded Corners 183">
            <a:extLst>
              <a:ext uri="{FF2B5EF4-FFF2-40B4-BE49-F238E27FC236}">
                <a16:creationId xmlns:a16="http://schemas.microsoft.com/office/drawing/2014/main" id="{4C561ABB-A657-83DD-7D9C-D6330A7F1FDB}"/>
              </a:ext>
            </a:extLst>
          </p:cNvPr>
          <p:cNvSpPr/>
          <p:nvPr userDrawn="1"/>
        </p:nvSpPr>
        <p:spPr>
          <a:xfrm>
            <a:off x="5664971" y="2458066"/>
            <a:ext cx="5749909" cy="3311850"/>
          </a:xfrm>
          <a:prstGeom prst="roundRect">
            <a:avLst>
              <a:gd name="adj" fmla="val 7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Provider organizations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Health systems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Health plans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Accountable care organizations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State and c</a:t>
            </a:r>
            <a:r>
              <a:rPr kumimoji="0" lang="en-US" sz="1400" b="0" i="0" u="none" strike="noStrike" kern="1200" cap="none" spc="0" normalizeH="0" baseline="0" noProof="0" err="1">
                <a:ln>
                  <a:noFill/>
                </a:ln>
                <a:solidFill>
                  <a:srgbClr val="324152"/>
                </a:solidFill>
                <a:effectLst/>
                <a:uLnTx/>
                <a:uFillTx/>
                <a:latin typeface="Arial" panose="020B0604020202020204"/>
                <a:ea typeface="+mn-ea"/>
                <a:cs typeface="+mn-cs"/>
              </a:rPr>
              <a:t>ounty</a:t>
            </a: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 government health/human service agencies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Investors and acquisition-focused organizations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Pharmaceutical and biotechnology firms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Technology companies</a:t>
            </a:r>
          </a:p>
          <a:p>
            <a:pPr marL="377190" marR="0" lvl="0" indent="-285750" algn="l" defTabSz="914400" rtl="0" eaLnBrk="1" fontAlgn="auto" latinLnBrk="0" hangingPunct="1">
              <a:lnSpc>
                <a:spcPct val="100000"/>
              </a:lnSpc>
              <a:spcBef>
                <a:spcPts val="0"/>
              </a:spcBef>
              <a:spcAft>
                <a:spcPts val="600"/>
              </a:spcAft>
              <a:buClr>
                <a:srgbClr val="00B6A9"/>
              </a:buClr>
              <a:buSzTx/>
              <a:buFont typeface="Wingdings" panose="05000000000000000000" pitchFamily="2" charset="2"/>
              <a:buChar char="§"/>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Software and tech-solution organizations</a:t>
            </a:r>
          </a:p>
        </p:txBody>
      </p:sp>
      <p:sp>
        <p:nvSpPr>
          <p:cNvPr id="185" name="TextBox 184">
            <a:extLst>
              <a:ext uri="{FF2B5EF4-FFF2-40B4-BE49-F238E27FC236}">
                <a16:creationId xmlns:a16="http://schemas.microsoft.com/office/drawing/2014/main" id="{F1D01433-3549-7059-3D7E-87F7A7B02EBD}"/>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Reaching Across The Service Continuum</a:t>
            </a:r>
          </a:p>
        </p:txBody>
      </p:sp>
    </p:spTree>
    <p:extLst>
      <p:ext uri="{BB962C8B-B14F-4D97-AF65-F5344CB8AC3E}">
        <p14:creationId xmlns:p14="http://schemas.microsoft.com/office/powerpoint/2010/main" val="36578461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5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1"/>
            <a:ext cx="12192000" cy="1196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6B321F1-7433-1733-DB9C-37D5DFB6DC28}"/>
              </a:ext>
            </a:extLst>
          </p:cNvPr>
          <p:cNvSpPr txBox="1"/>
          <p:nvPr userDrawn="1"/>
        </p:nvSpPr>
        <p:spPr>
          <a:xfrm>
            <a:off x="602482" y="128187"/>
            <a:ext cx="1098703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Circle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Market Intelligence Service – </a:t>
            </a:r>
            <a:b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Syndicated Market Research &amp; Market Insights Service For Complex Consumer Market</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64EEEA4-CBE6-5B4A-E1A7-26BEBA9C9949}"/>
              </a:ext>
            </a:extLst>
          </p:cNvPr>
          <p:cNvSpPr txBox="1"/>
          <p:nvPr userDrawn="1"/>
        </p:nvSpPr>
        <p:spPr>
          <a:xfrm>
            <a:off x="602482" y="1572425"/>
            <a:ext cx="5698087" cy="44781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1"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500" b="1" i="0" u="none" strike="noStrike" kern="1200" cap="none" spc="0" normalizeH="0" baseline="0" noProof="0">
                <a:ln>
                  <a:noFill/>
                </a:ln>
                <a:solidFill>
                  <a:srgbClr val="324152"/>
                </a:solidFill>
                <a:effectLst/>
                <a:uLnTx/>
                <a:uFillTx/>
                <a:latin typeface="Arial" panose="020B0604020202020204"/>
                <a:ea typeface="+mn-ea"/>
                <a:cs typeface="+mn-cs"/>
              </a:rPr>
              <a:t>is the ‘go to’ market and management advisors in the $1,201 billion sector of the field serving consumers with chronic conditions and complex support needs…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324152"/>
                </a:solidFill>
                <a:effectLst/>
                <a:uLnTx/>
                <a:uFillTx/>
                <a:latin typeface="Arial" panose="020B0604020202020204"/>
                <a:ea typeface="+mn-ea"/>
                <a:cs typeface="+mn-cs"/>
              </a:rPr>
              <a:t>Our syndicated market research and market insights service focuses on the information and strategy needs of organizations operating in the verticals in health and human service field serving consumers with chronic conditions and complex support needs. We are focused on the organizations serving the 20% of the population using 80% of health care resources.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324152"/>
                </a:solidFill>
                <a:effectLst/>
                <a:uLnTx/>
                <a:uFillTx/>
                <a:latin typeface="Arial" panose="020B0604020202020204"/>
                <a:ea typeface="+mn-ea"/>
                <a:cs typeface="+mn-cs"/>
              </a:rPr>
              <a:t>Member organizations have access to continuously updated resources on market size and characteristics, profiles of specific state markets, databases of organizations in the market, tracking of all government procurements in the health and human service space, and much more.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324152"/>
                </a:solidFill>
                <a:effectLst/>
                <a:uLnTx/>
                <a:uFillTx/>
                <a:latin typeface="Arial" panose="020B0604020202020204"/>
                <a:ea typeface="+mn-ea"/>
                <a:cs typeface="+mn-cs"/>
              </a:rPr>
              <a:t>Our members use the </a:t>
            </a:r>
            <a:r>
              <a:rPr kumimoji="0" lang="en-US" sz="1500" b="0" i="1" u="none" strike="noStrike" kern="1200" cap="none" spc="0" normalizeH="0" baseline="0" noProof="0">
                <a:ln>
                  <a:noFill/>
                </a:ln>
                <a:solidFill>
                  <a:srgbClr val="324152"/>
                </a:solidFill>
                <a:effectLst/>
                <a:uLnTx/>
                <a:uFillTx/>
                <a:latin typeface="Arial" panose="020B0604020202020204"/>
                <a:ea typeface="+mn-ea"/>
                <a:cs typeface="+mn-cs"/>
              </a:rPr>
              <a:t>OPEN MINDS Circle </a:t>
            </a:r>
            <a:r>
              <a:rPr kumimoji="0" lang="en-US" sz="1500" b="0" i="0" u="none" strike="noStrike" kern="1200" cap="none" spc="0" normalizeH="0" baseline="0" noProof="0">
                <a:ln>
                  <a:noFill/>
                </a:ln>
                <a:solidFill>
                  <a:srgbClr val="324152"/>
                </a:solidFill>
                <a:effectLst/>
                <a:uLnTx/>
                <a:uFillTx/>
                <a:latin typeface="Arial" panose="020B0604020202020204"/>
                <a:ea typeface="+mn-ea"/>
                <a:cs typeface="+mn-cs"/>
              </a:rPr>
              <a:t>market intelligence service to get a representative overview of the market, identify  industry trends, stay on top of new market developments, and track competitor activity in the market.</a:t>
            </a:r>
          </a:p>
        </p:txBody>
      </p:sp>
      <p:sp>
        <p:nvSpPr>
          <p:cNvPr id="11" name="Oval 10">
            <a:extLst>
              <a:ext uri="{FF2B5EF4-FFF2-40B4-BE49-F238E27FC236}">
                <a16:creationId xmlns:a16="http://schemas.microsoft.com/office/drawing/2014/main" id="{5B3D028D-46E7-96D9-C9DD-5103286163D8}"/>
              </a:ext>
            </a:extLst>
          </p:cNvPr>
          <p:cNvSpPr/>
          <p:nvPr userDrawn="1"/>
        </p:nvSpPr>
        <p:spPr>
          <a:xfrm>
            <a:off x="8276177" y="3014594"/>
            <a:ext cx="1602297" cy="16022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$1,201+</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BILLION</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Annual Spend</a:t>
            </a: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3B7EB2BE-53A2-F12E-0F7B-42E43D80701B}"/>
              </a:ext>
            </a:extLst>
          </p:cNvPr>
          <p:cNvSpPr/>
          <p:nvPr userDrawn="1"/>
        </p:nvSpPr>
        <p:spPr>
          <a:xfrm>
            <a:off x="8360066" y="1663820"/>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$205.3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Mental Health</a:t>
            </a:r>
          </a:p>
        </p:txBody>
      </p:sp>
      <p:sp>
        <p:nvSpPr>
          <p:cNvPr id="13" name="Rectangle: Rounded Corners 12">
            <a:extLst>
              <a:ext uri="{FF2B5EF4-FFF2-40B4-BE49-F238E27FC236}">
                <a16:creationId xmlns:a16="http://schemas.microsoft.com/office/drawing/2014/main" id="{5F8A7641-84D8-BC21-1C27-ADCBBE72B587}"/>
              </a:ext>
            </a:extLst>
          </p:cNvPr>
          <p:cNvSpPr/>
          <p:nvPr userDrawn="1"/>
        </p:nvSpPr>
        <p:spPr>
          <a:xfrm>
            <a:off x="10140629" y="2586370"/>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$123.8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Addictions Treatment</a:t>
            </a:r>
          </a:p>
        </p:txBody>
      </p:sp>
      <p:sp>
        <p:nvSpPr>
          <p:cNvPr id="14" name="Rectangle: Rounded Corners 13">
            <a:extLst>
              <a:ext uri="{FF2B5EF4-FFF2-40B4-BE49-F238E27FC236}">
                <a16:creationId xmlns:a16="http://schemas.microsoft.com/office/drawing/2014/main" id="{CD6301CA-1E41-3983-805F-9E2358C83D77}"/>
              </a:ext>
            </a:extLst>
          </p:cNvPr>
          <p:cNvSpPr/>
          <p:nvPr userDrawn="1"/>
        </p:nvSpPr>
        <p:spPr>
          <a:xfrm>
            <a:off x="10157407" y="4176339"/>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$379.3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Social Services</a:t>
            </a:r>
          </a:p>
        </p:txBody>
      </p:sp>
      <p:sp>
        <p:nvSpPr>
          <p:cNvPr id="15" name="Rectangle: Rounded Corners 14">
            <a:extLst>
              <a:ext uri="{FF2B5EF4-FFF2-40B4-BE49-F238E27FC236}">
                <a16:creationId xmlns:a16="http://schemas.microsoft.com/office/drawing/2014/main" id="{4D81A5D5-0947-8319-6AA0-DA2A00CF8667}"/>
              </a:ext>
            </a:extLst>
          </p:cNvPr>
          <p:cNvSpPr/>
          <p:nvPr userDrawn="1"/>
        </p:nvSpPr>
        <p:spPr>
          <a:xfrm>
            <a:off x="8360066" y="5180989"/>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$445.0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I/DD &amp; LTSS</a:t>
            </a:r>
          </a:p>
        </p:txBody>
      </p:sp>
      <p:sp>
        <p:nvSpPr>
          <p:cNvPr id="16" name="Rectangle: Rounded Corners 15">
            <a:extLst>
              <a:ext uri="{FF2B5EF4-FFF2-40B4-BE49-F238E27FC236}">
                <a16:creationId xmlns:a16="http://schemas.microsoft.com/office/drawing/2014/main" id="{2CB09D5C-5EAA-37D7-D5B1-677AB3486BBB}"/>
              </a:ext>
            </a:extLst>
          </p:cNvPr>
          <p:cNvSpPr/>
          <p:nvPr userDrawn="1"/>
        </p:nvSpPr>
        <p:spPr>
          <a:xfrm>
            <a:off x="6562725" y="4176339"/>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$33.0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Children’s Services</a:t>
            </a:r>
          </a:p>
        </p:txBody>
      </p:sp>
      <p:sp>
        <p:nvSpPr>
          <p:cNvPr id="17" name="Rectangle: Rounded Corners 16">
            <a:extLst>
              <a:ext uri="{FF2B5EF4-FFF2-40B4-BE49-F238E27FC236}">
                <a16:creationId xmlns:a16="http://schemas.microsoft.com/office/drawing/2014/main" id="{8D5EC6D9-5B07-9B07-91B7-3DD45DD97300}"/>
              </a:ext>
            </a:extLst>
          </p:cNvPr>
          <p:cNvSpPr/>
          <p:nvPr userDrawn="1"/>
        </p:nvSpPr>
        <p:spPr>
          <a:xfrm>
            <a:off x="6579503" y="2495872"/>
            <a:ext cx="1434518" cy="986597"/>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$14.6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State/Federal Prison Health Care &amp; Juvenile Justice</a:t>
            </a:r>
          </a:p>
        </p:txBody>
      </p:sp>
      <p:sp>
        <p:nvSpPr>
          <p:cNvPr id="18" name="Arrow: Up 17">
            <a:extLst>
              <a:ext uri="{FF2B5EF4-FFF2-40B4-BE49-F238E27FC236}">
                <a16:creationId xmlns:a16="http://schemas.microsoft.com/office/drawing/2014/main" id="{B601DEB9-CA5D-F4AC-10E0-9840437ADAA7}"/>
              </a:ext>
            </a:extLst>
          </p:cNvPr>
          <p:cNvSpPr/>
          <p:nvPr userDrawn="1"/>
        </p:nvSpPr>
        <p:spPr>
          <a:xfrm>
            <a:off x="8917934" y="2528385"/>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Arrow: Up 18">
            <a:extLst>
              <a:ext uri="{FF2B5EF4-FFF2-40B4-BE49-F238E27FC236}">
                <a16:creationId xmlns:a16="http://schemas.microsoft.com/office/drawing/2014/main" id="{A190FEFE-2E1E-A075-B603-7B8F82A15E71}"/>
              </a:ext>
            </a:extLst>
          </p:cNvPr>
          <p:cNvSpPr/>
          <p:nvPr userDrawn="1"/>
        </p:nvSpPr>
        <p:spPr>
          <a:xfrm rot="10800000">
            <a:off x="8917934" y="4686037"/>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Arrow: Up 19">
            <a:extLst>
              <a:ext uri="{FF2B5EF4-FFF2-40B4-BE49-F238E27FC236}">
                <a16:creationId xmlns:a16="http://schemas.microsoft.com/office/drawing/2014/main" id="{8E70480E-C0EA-ACF5-904B-BFD5BBC6BA0F}"/>
              </a:ext>
            </a:extLst>
          </p:cNvPr>
          <p:cNvSpPr/>
          <p:nvPr userDrawn="1"/>
        </p:nvSpPr>
        <p:spPr>
          <a:xfrm rot="2728918">
            <a:off x="9745020" y="2899073"/>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Arrow: Up 20">
            <a:extLst>
              <a:ext uri="{FF2B5EF4-FFF2-40B4-BE49-F238E27FC236}">
                <a16:creationId xmlns:a16="http://schemas.microsoft.com/office/drawing/2014/main" id="{61530051-5D59-43AF-BE67-38754C114AE4}"/>
              </a:ext>
            </a:extLst>
          </p:cNvPr>
          <p:cNvSpPr/>
          <p:nvPr userDrawn="1"/>
        </p:nvSpPr>
        <p:spPr>
          <a:xfrm rot="18746337">
            <a:off x="8092261" y="2897310"/>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Arrow: Up 21">
            <a:extLst>
              <a:ext uri="{FF2B5EF4-FFF2-40B4-BE49-F238E27FC236}">
                <a16:creationId xmlns:a16="http://schemas.microsoft.com/office/drawing/2014/main" id="{C6CB7962-BCFF-61C3-3EBF-291A77754C48}"/>
              </a:ext>
            </a:extLst>
          </p:cNvPr>
          <p:cNvSpPr/>
          <p:nvPr userDrawn="1"/>
        </p:nvSpPr>
        <p:spPr>
          <a:xfrm rot="13898565">
            <a:off x="8076905" y="4276016"/>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Arrow: Up 22">
            <a:extLst>
              <a:ext uri="{FF2B5EF4-FFF2-40B4-BE49-F238E27FC236}">
                <a16:creationId xmlns:a16="http://schemas.microsoft.com/office/drawing/2014/main" id="{57DFA518-91FB-B909-D977-09AEFFF87549}"/>
              </a:ext>
            </a:extLst>
          </p:cNvPr>
          <p:cNvSpPr/>
          <p:nvPr userDrawn="1"/>
        </p:nvSpPr>
        <p:spPr>
          <a:xfrm rot="7670651">
            <a:off x="9759045" y="4276672"/>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74869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Why Partner With </a:t>
            </a: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12" name="TextBox 11">
            <a:extLst>
              <a:ext uri="{FF2B5EF4-FFF2-40B4-BE49-F238E27FC236}">
                <a16:creationId xmlns:a16="http://schemas.microsoft.com/office/drawing/2014/main" id="{BD456EC4-D438-7278-49F2-FEBAE006A3FC}"/>
              </a:ext>
            </a:extLst>
          </p:cNvPr>
          <p:cNvSpPr txBox="1"/>
          <p:nvPr userDrawn="1"/>
        </p:nvSpPr>
        <p:spPr>
          <a:xfrm>
            <a:off x="476433" y="1358921"/>
            <a:ext cx="5807358" cy="441992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1200"/>
              </a:spcAft>
              <a:buClr>
                <a:srgbClr val="00B7AA"/>
              </a:buClr>
              <a:buSzPct val="100000"/>
              <a:buFont typeface="Wingdings" panose="05000000000000000000" pitchFamily="2" charset="2"/>
              <a:buNone/>
              <a:tabLst/>
              <a:defRPr/>
            </a:pPr>
            <a:r>
              <a:rPr kumimoji="0" lang="en-US" sz="1750" b="1" i="0" u="none" strike="noStrike" kern="1200" cap="none" spc="0" normalizeH="0" baseline="0" noProof="0">
                <a:ln>
                  <a:noFill/>
                </a:ln>
                <a:solidFill>
                  <a:srgbClr val="324152"/>
                </a:solidFill>
                <a:effectLst/>
                <a:uLnTx/>
                <a:uFillTx/>
                <a:latin typeface="Arial" panose="020B0604020202020204"/>
                <a:ea typeface="+mn-ea"/>
                <a:cs typeface="+mn-cs"/>
              </a:rPr>
              <a:t>For over 30 years, </a:t>
            </a:r>
            <a:r>
              <a:rPr kumimoji="0" lang="en-US" sz="1750" b="1"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750" b="1" i="0" u="none" strike="noStrike" kern="1200" cap="none" spc="0" normalizeH="0" baseline="0" noProof="0">
                <a:ln>
                  <a:noFill/>
                </a:ln>
                <a:solidFill>
                  <a:srgbClr val="324152"/>
                </a:solidFill>
                <a:effectLst/>
                <a:uLnTx/>
                <a:uFillTx/>
                <a:latin typeface="Arial" panose="020B0604020202020204"/>
                <a:ea typeface="+mn-ea"/>
                <a:cs typeface="+mn-cs"/>
              </a:rPr>
              <a:t>has helped executives work smarter and faster by providing clarity on the field’s most pressing issues combined with strategies and tactics to achieve success.</a:t>
            </a:r>
          </a:p>
          <a:p>
            <a:pPr marL="0" marR="0" lvl="0" indent="0" algn="l" defTabSz="914400" rtl="0" eaLnBrk="1" fontAlgn="auto" latinLnBrk="0" hangingPunct="1">
              <a:lnSpc>
                <a:spcPct val="110000"/>
              </a:lnSpc>
              <a:spcBef>
                <a:spcPts val="0"/>
              </a:spcBef>
              <a:spcAft>
                <a:spcPts val="1200"/>
              </a:spcAft>
              <a:buClr>
                <a:srgbClr val="00B7AA"/>
              </a:buClr>
              <a:buSzPct val="100000"/>
              <a:buFont typeface="Wingdings" panose="05000000000000000000" pitchFamily="2" charset="2"/>
              <a:buNone/>
              <a:tabLst/>
              <a:defRPr/>
            </a:pPr>
            <a:r>
              <a:rPr kumimoji="0" lang="en-US" sz="1450" b="0" i="0" u="none" strike="noStrike" kern="1200" cap="none" spc="0" normalizeH="0" baseline="0" noProof="0">
                <a:ln>
                  <a:noFill/>
                </a:ln>
                <a:solidFill>
                  <a:srgbClr val="324152"/>
                </a:solidFill>
                <a:effectLst/>
                <a:uLnTx/>
                <a:uFillTx/>
                <a:latin typeface="Arial" panose="020B0604020202020204"/>
                <a:ea typeface="+mn-ea"/>
                <a:cs typeface="+mn-cs"/>
              </a:rPr>
              <a:t>Organizations are facing unprecedented challenges — new competition, new technology, new service delivery models, and more. To meet these challenges, executive teams need strategies for success — strategies built on enhanced processes, expanded technological functionality, and new leadership team competencies. </a:t>
            </a:r>
          </a:p>
          <a:p>
            <a:pPr marL="0" marR="0" lvl="0" indent="0" algn="l" defTabSz="914400" rtl="0" eaLnBrk="1" fontAlgn="auto" latinLnBrk="0" hangingPunct="1">
              <a:lnSpc>
                <a:spcPct val="110000"/>
              </a:lnSpc>
              <a:spcBef>
                <a:spcPts val="0"/>
              </a:spcBef>
              <a:spcAft>
                <a:spcPts val="1200"/>
              </a:spcAft>
              <a:buClr>
                <a:srgbClr val="00B7AA"/>
              </a:buClr>
              <a:buSzPct val="100000"/>
              <a:buFont typeface="Wingdings" panose="05000000000000000000" pitchFamily="2" charset="2"/>
              <a:buNone/>
              <a:tabLst/>
              <a:defRPr/>
            </a:pPr>
            <a:r>
              <a:rPr kumimoji="0" lang="en-US" sz="1450" b="0"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450" b="0" i="0" u="none" strike="noStrike" kern="1200" cap="none" spc="0" normalizeH="0" baseline="0" noProof="0">
                <a:ln>
                  <a:noFill/>
                </a:ln>
                <a:solidFill>
                  <a:srgbClr val="324152"/>
                </a:solidFill>
                <a:effectLst/>
                <a:uLnTx/>
                <a:uFillTx/>
                <a:latin typeface="Arial" panose="020B0604020202020204"/>
                <a:ea typeface="+mn-ea"/>
                <a:cs typeface="+mn-cs"/>
              </a:rPr>
              <a:t>partners with executive teams of 3,500+ organizations spanning the health and human service ecosystem to understand the challenges ahead, and to find strategic solutions to tough problems. </a:t>
            </a:r>
          </a:p>
          <a:p>
            <a:pPr marL="0" marR="0" lvl="0" indent="0" algn="l" defTabSz="914400" rtl="0" eaLnBrk="1" fontAlgn="auto" latinLnBrk="0" hangingPunct="1">
              <a:lnSpc>
                <a:spcPct val="110000"/>
              </a:lnSpc>
              <a:spcBef>
                <a:spcPts val="0"/>
              </a:spcBef>
              <a:spcAft>
                <a:spcPts val="1200"/>
              </a:spcAft>
              <a:buClr>
                <a:srgbClr val="00B7AA"/>
              </a:buClr>
              <a:buSzPct val="100000"/>
              <a:buFont typeface="Wingdings" panose="05000000000000000000" pitchFamily="2" charset="2"/>
              <a:buNone/>
              <a:tabLst/>
              <a:defRPr/>
            </a:pPr>
            <a:r>
              <a:rPr kumimoji="0" lang="en-US" sz="1450" b="0" i="0" u="none" strike="noStrike" kern="1200" cap="none" spc="0" normalizeH="0" baseline="0" noProof="0">
                <a:ln>
                  <a:noFill/>
                </a:ln>
                <a:solidFill>
                  <a:srgbClr val="324152"/>
                </a:solidFill>
                <a:effectLst/>
                <a:uLnTx/>
                <a:uFillTx/>
                <a:latin typeface="Arial" panose="020B0604020202020204"/>
                <a:ea typeface="+mn-ea"/>
                <a:cs typeface="+mn-cs"/>
              </a:rPr>
              <a:t>To reach those executives, it is important to be a partner with </a:t>
            </a:r>
            <a:r>
              <a:rPr kumimoji="0" lang="en-US" sz="1450" b="0"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450" b="0" i="0" u="none" strike="noStrike" kern="1200" cap="none" spc="0" normalizeH="0" baseline="0" noProof="0">
                <a:ln>
                  <a:noFill/>
                </a:ln>
                <a:solidFill>
                  <a:srgbClr val="324152"/>
                </a:solidFill>
                <a:effectLst/>
                <a:uLnTx/>
                <a:uFillTx/>
                <a:latin typeface="Arial" panose="020B0604020202020204"/>
                <a:ea typeface="+mn-ea"/>
                <a:cs typeface="+mn-cs"/>
              </a:rPr>
              <a:t> the most trusted source for information and insights. </a:t>
            </a:r>
          </a:p>
        </p:txBody>
      </p:sp>
      <p:sp>
        <p:nvSpPr>
          <p:cNvPr id="22" name="Oval 21">
            <a:extLst>
              <a:ext uri="{FF2B5EF4-FFF2-40B4-BE49-F238E27FC236}">
                <a16:creationId xmlns:a16="http://schemas.microsoft.com/office/drawing/2014/main" id="{6866EE0D-111E-A74A-4A3A-A0E045ED4FDD}"/>
              </a:ext>
            </a:extLst>
          </p:cNvPr>
          <p:cNvSpPr/>
          <p:nvPr userDrawn="1"/>
        </p:nvSpPr>
        <p:spPr>
          <a:xfrm>
            <a:off x="8276177" y="2792400"/>
            <a:ext cx="1602297" cy="16022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$1,201+</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BILLION</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Annual Spend</a:t>
            </a: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Rounded Corners 22">
            <a:extLst>
              <a:ext uri="{FF2B5EF4-FFF2-40B4-BE49-F238E27FC236}">
                <a16:creationId xmlns:a16="http://schemas.microsoft.com/office/drawing/2014/main" id="{BF269E58-3664-6344-AC10-7F7460BA4DD4}"/>
              </a:ext>
            </a:extLst>
          </p:cNvPr>
          <p:cNvSpPr/>
          <p:nvPr userDrawn="1"/>
        </p:nvSpPr>
        <p:spPr>
          <a:xfrm>
            <a:off x="8360066" y="1441626"/>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$205.3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Mental Health</a:t>
            </a:r>
          </a:p>
        </p:txBody>
      </p:sp>
      <p:sp>
        <p:nvSpPr>
          <p:cNvPr id="24" name="Rectangle: Rounded Corners 23">
            <a:extLst>
              <a:ext uri="{FF2B5EF4-FFF2-40B4-BE49-F238E27FC236}">
                <a16:creationId xmlns:a16="http://schemas.microsoft.com/office/drawing/2014/main" id="{827F7DA0-045D-BB14-18F6-96E55B3C0F2A}"/>
              </a:ext>
            </a:extLst>
          </p:cNvPr>
          <p:cNvSpPr/>
          <p:nvPr userDrawn="1"/>
        </p:nvSpPr>
        <p:spPr>
          <a:xfrm>
            <a:off x="10140629" y="2364176"/>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$123.8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Addictions Treatment</a:t>
            </a:r>
          </a:p>
        </p:txBody>
      </p:sp>
      <p:sp>
        <p:nvSpPr>
          <p:cNvPr id="25" name="Rectangle: Rounded Corners 24">
            <a:extLst>
              <a:ext uri="{FF2B5EF4-FFF2-40B4-BE49-F238E27FC236}">
                <a16:creationId xmlns:a16="http://schemas.microsoft.com/office/drawing/2014/main" id="{4B3FFAF8-C6DD-311A-1A8A-74B38DD609DA}"/>
              </a:ext>
            </a:extLst>
          </p:cNvPr>
          <p:cNvSpPr/>
          <p:nvPr userDrawn="1"/>
        </p:nvSpPr>
        <p:spPr>
          <a:xfrm>
            <a:off x="10157407" y="3954145"/>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$379.3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Social Services</a:t>
            </a:r>
          </a:p>
        </p:txBody>
      </p:sp>
      <p:sp>
        <p:nvSpPr>
          <p:cNvPr id="26" name="Rectangle: Rounded Corners 25">
            <a:extLst>
              <a:ext uri="{FF2B5EF4-FFF2-40B4-BE49-F238E27FC236}">
                <a16:creationId xmlns:a16="http://schemas.microsoft.com/office/drawing/2014/main" id="{8FAB6A06-C4D4-9DEA-D705-3551097A8E8B}"/>
              </a:ext>
            </a:extLst>
          </p:cNvPr>
          <p:cNvSpPr/>
          <p:nvPr userDrawn="1"/>
        </p:nvSpPr>
        <p:spPr>
          <a:xfrm>
            <a:off x="8360066" y="4958795"/>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$445.0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I/DD &amp; LTSS</a:t>
            </a:r>
          </a:p>
        </p:txBody>
      </p:sp>
      <p:sp>
        <p:nvSpPr>
          <p:cNvPr id="27" name="Rectangle: Rounded Corners 26">
            <a:extLst>
              <a:ext uri="{FF2B5EF4-FFF2-40B4-BE49-F238E27FC236}">
                <a16:creationId xmlns:a16="http://schemas.microsoft.com/office/drawing/2014/main" id="{AD093D18-6453-069F-53BA-3C8795A6B4D8}"/>
              </a:ext>
            </a:extLst>
          </p:cNvPr>
          <p:cNvSpPr/>
          <p:nvPr userDrawn="1"/>
        </p:nvSpPr>
        <p:spPr>
          <a:xfrm>
            <a:off x="6562725" y="3954145"/>
            <a:ext cx="1434518" cy="805601"/>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$33.0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Children’s Services</a:t>
            </a:r>
          </a:p>
        </p:txBody>
      </p:sp>
      <p:sp>
        <p:nvSpPr>
          <p:cNvPr id="28" name="Rectangle: Rounded Corners 27">
            <a:extLst>
              <a:ext uri="{FF2B5EF4-FFF2-40B4-BE49-F238E27FC236}">
                <a16:creationId xmlns:a16="http://schemas.microsoft.com/office/drawing/2014/main" id="{2FE354BB-85F0-0FA6-A217-3B49A7B6F611}"/>
              </a:ext>
            </a:extLst>
          </p:cNvPr>
          <p:cNvSpPr/>
          <p:nvPr userDrawn="1"/>
        </p:nvSpPr>
        <p:spPr>
          <a:xfrm>
            <a:off x="6579503" y="2273678"/>
            <a:ext cx="1434518" cy="986597"/>
          </a:xfrm>
          <a:prstGeom prst="roundRect">
            <a:avLst>
              <a:gd name="adj" fmla="val 52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$14.6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State/Federal Prison Health Care &amp; Juvenile Justice</a:t>
            </a:r>
          </a:p>
        </p:txBody>
      </p:sp>
      <p:sp>
        <p:nvSpPr>
          <p:cNvPr id="29" name="Arrow: Up 28">
            <a:extLst>
              <a:ext uri="{FF2B5EF4-FFF2-40B4-BE49-F238E27FC236}">
                <a16:creationId xmlns:a16="http://schemas.microsoft.com/office/drawing/2014/main" id="{A3C02259-9CE0-4A2D-008C-6890D8C55228}"/>
              </a:ext>
            </a:extLst>
          </p:cNvPr>
          <p:cNvSpPr/>
          <p:nvPr userDrawn="1"/>
        </p:nvSpPr>
        <p:spPr>
          <a:xfrm>
            <a:off x="8917934" y="2306191"/>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Arrow: Up 29">
            <a:extLst>
              <a:ext uri="{FF2B5EF4-FFF2-40B4-BE49-F238E27FC236}">
                <a16:creationId xmlns:a16="http://schemas.microsoft.com/office/drawing/2014/main" id="{171BF0F8-46A7-7261-3274-5CA2E7A87D36}"/>
              </a:ext>
            </a:extLst>
          </p:cNvPr>
          <p:cNvSpPr/>
          <p:nvPr userDrawn="1"/>
        </p:nvSpPr>
        <p:spPr>
          <a:xfrm rot="10800000">
            <a:off x="8917934" y="4463843"/>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Arrow: Up 30">
            <a:extLst>
              <a:ext uri="{FF2B5EF4-FFF2-40B4-BE49-F238E27FC236}">
                <a16:creationId xmlns:a16="http://schemas.microsoft.com/office/drawing/2014/main" id="{C4320B2F-04FC-583B-8654-E4B569C776FA}"/>
              </a:ext>
            </a:extLst>
          </p:cNvPr>
          <p:cNvSpPr/>
          <p:nvPr userDrawn="1"/>
        </p:nvSpPr>
        <p:spPr>
          <a:xfrm rot="2728918">
            <a:off x="9745020" y="2676879"/>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Arrow: Up 31">
            <a:extLst>
              <a:ext uri="{FF2B5EF4-FFF2-40B4-BE49-F238E27FC236}">
                <a16:creationId xmlns:a16="http://schemas.microsoft.com/office/drawing/2014/main" id="{EEBBDC1C-4786-80AC-7F4A-78829C9DF810}"/>
              </a:ext>
            </a:extLst>
          </p:cNvPr>
          <p:cNvSpPr/>
          <p:nvPr userDrawn="1"/>
        </p:nvSpPr>
        <p:spPr>
          <a:xfrm rot="18746337">
            <a:off x="8092261" y="2675116"/>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Arrow: Up 32">
            <a:extLst>
              <a:ext uri="{FF2B5EF4-FFF2-40B4-BE49-F238E27FC236}">
                <a16:creationId xmlns:a16="http://schemas.microsoft.com/office/drawing/2014/main" id="{E021B3F1-7754-B654-E669-F0F2B505712F}"/>
              </a:ext>
            </a:extLst>
          </p:cNvPr>
          <p:cNvSpPr/>
          <p:nvPr userDrawn="1"/>
        </p:nvSpPr>
        <p:spPr>
          <a:xfrm rot="13898565">
            <a:off x="8076905" y="4053822"/>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Arrow: Up 33">
            <a:extLst>
              <a:ext uri="{FF2B5EF4-FFF2-40B4-BE49-F238E27FC236}">
                <a16:creationId xmlns:a16="http://schemas.microsoft.com/office/drawing/2014/main" id="{8CBAF4EC-88B9-C96A-19E7-AE60D4A31491}"/>
              </a:ext>
            </a:extLst>
          </p:cNvPr>
          <p:cNvSpPr/>
          <p:nvPr userDrawn="1"/>
        </p:nvSpPr>
        <p:spPr>
          <a:xfrm rot="7670651">
            <a:off x="9759045" y="4054478"/>
            <a:ext cx="318782" cy="43622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39291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Why Partner With </a:t>
            </a: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12" name="TextBox 11">
            <a:extLst>
              <a:ext uri="{FF2B5EF4-FFF2-40B4-BE49-F238E27FC236}">
                <a16:creationId xmlns:a16="http://schemas.microsoft.com/office/drawing/2014/main" id="{BD456EC4-D438-7278-49F2-FEBAE006A3FC}"/>
              </a:ext>
            </a:extLst>
          </p:cNvPr>
          <p:cNvSpPr txBox="1"/>
          <p:nvPr userDrawn="1"/>
        </p:nvSpPr>
        <p:spPr>
          <a:xfrm>
            <a:off x="309471" y="1084790"/>
            <a:ext cx="4878349"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00B7AA"/>
              </a:buClr>
              <a:buSzPct val="100000"/>
              <a:buFont typeface="Wingdings" panose="05000000000000000000" pitchFamily="2" charset="2"/>
              <a:buNone/>
              <a:tabLst/>
              <a:defRPr/>
            </a:pPr>
            <a:r>
              <a:rPr kumimoji="0" lang="en-US" sz="1800" b="1" i="0" u="none" strike="noStrike" kern="1200" cap="none" spc="0" normalizeH="0" baseline="0" noProof="0">
                <a:ln>
                  <a:noFill/>
                </a:ln>
                <a:solidFill>
                  <a:srgbClr val="324152"/>
                </a:solidFill>
                <a:effectLst/>
                <a:uLnTx/>
                <a:uFillTx/>
                <a:latin typeface="Arial" panose="020B0604020202020204"/>
                <a:ea typeface="+mn-ea"/>
                <a:cs typeface="+mn-cs"/>
              </a:rPr>
              <a:t>For over 30 years, </a:t>
            </a:r>
            <a:r>
              <a:rPr kumimoji="0" lang="en-US" sz="1800" b="1"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800" b="1" i="0" u="none" strike="noStrike" kern="1200" cap="none" spc="0" normalizeH="0" baseline="0" noProof="0">
                <a:ln>
                  <a:noFill/>
                </a:ln>
                <a:solidFill>
                  <a:srgbClr val="324152"/>
                </a:solidFill>
                <a:effectLst/>
                <a:uLnTx/>
                <a:uFillTx/>
                <a:latin typeface="Arial" panose="020B0604020202020204"/>
                <a:ea typeface="+mn-ea"/>
                <a:cs typeface="+mn-cs"/>
              </a:rPr>
              <a:t>has helped executives work smarter and faster by providing clarity on the field’s most pressing issues combined with strategies and tactics to achieve success.</a:t>
            </a:r>
          </a:p>
          <a:p>
            <a:pPr marL="0" marR="0" lvl="0" indent="0" algn="l" defTabSz="914400" rtl="0" eaLnBrk="1" fontAlgn="auto" latinLnBrk="0" hangingPunct="1">
              <a:lnSpc>
                <a:spcPct val="100000"/>
              </a:lnSpc>
              <a:spcBef>
                <a:spcPts val="0"/>
              </a:spcBef>
              <a:spcAft>
                <a:spcPts val="1200"/>
              </a:spcAft>
              <a:buClr>
                <a:srgbClr val="00B7AA"/>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Organizations are facing unprecedented challenges — new competition, new technology, new service delivery models, and more. To meet these challenges, executive teams need strategies for success — strategies built on enhanced processes, expanded technological functionality, and new leadership team competencies. </a:t>
            </a:r>
          </a:p>
          <a:p>
            <a:pPr marL="0" marR="0" lvl="0" indent="0" algn="l" defTabSz="914400" rtl="0" eaLnBrk="1" fontAlgn="auto" latinLnBrk="0" hangingPunct="1">
              <a:lnSpc>
                <a:spcPct val="100000"/>
              </a:lnSpc>
              <a:spcBef>
                <a:spcPts val="0"/>
              </a:spcBef>
              <a:spcAft>
                <a:spcPts val="1200"/>
              </a:spcAft>
              <a:buClr>
                <a:srgbClr val="00B7AA"/>
              </a:buClr>
              <a:buSzPct val="100000"/>
              <a:buFont typeface="Wingdings" panose="05000000000000000000" pitchFamily="2" charset="2"/>
              <a:buNone/>
              <a:tabLst/>
              <a:defRPr/>
            </a:pPr>
            <a:r>
              <a:rPr kumimoji="0" lang="en-US" sz="1400" b="0"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partners with executive teams of 3,500+ organizations spanning the health and human service ecosystem to understand the challenges ahead, and to find strategic solutions to tough problems. </a:t>
            </a:r>
          </a:p>
          <a:p>
            <a:pPr marL="0" marR="0" lvl="0" indent="0" algn="l" defTabSz="914400" rtl="0" eaLnBrk="1" fontAlgn="auto" latinLnBrk="0" hangingPunct="1">
              <a:lnSpc>
                <a:spcPct val="100000"/>
              </a:lnSpc>
              <a:spcBef>
                <a:spcPts val="0"/>
              </a:spcBef>
              <a:spcAft>
                <a:spcPts val="1200"/>
              </a:spcAft>
              <a:buClr>
                <a:srgbClr val="00B7AA"/>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To reach those executives, it is important to be a partner with </a:t>
            </a:r>
            <a:r>
              <a:rPr kumimoji="0" lang="en-US" sz="1400" b="0"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400" b="0" i="0" u="none" strike="noStrike" kern="1200" cap="none" spc="0" normalizeH="0" baseline="0" noProof="0">
                <a:ln>
                  <a:noFill/>
                </a:ln>
                <a:solidFill>
                  <a:srgbClr val="324152"/>
                </a:solidFill>
                <a:effectLst/>
                <a:uLnTx/>
                <a:uFillTx/>
                <a:latin typeface="Arial" panose="020B0604020202020204"/>
                <a:ea typeface="+mn-ea"/>
                <a:cs typeface="+mn-cs"/>
              </a:rPr>
              <a:t> the most trusted source for information and insights. </a:t>
            </a:r>
          </a:p>
        </p:txBody>
      </p:sp>
      <p:sp>
        <p:nvSpPr>
          <p:cNvPr id="2" name="Rectangle: Rounded Corners 1">
            <a:extLst>
              <a:ext uri="{FF2B5EF4-FFF2-40B4-BE49-F238E27FC236}">
                <a16:creationId xmlns:a16="http://schemas.microsoft.com/office/drawing/2014/main" id="{A57B4827-876E-AF0B-B70F-B627C3579D5F}"/>
              </a:ext>
            </a:extLst>
          </p:cNvPr>
          <p:cNvSpPr/>
          <p:nvPr userDrawn="1"/>
        </p:nvSpPr>
        <p:spPr>
          <a:xfrm>
            <a:off x="5594169" y="2981885"/>
            <a:ext cx="6221360" cy="1014984"/>
          </a:xfrm>
          <a:prstGeom prst="roundRect">
            <a:avLst>
              <a:gd name="adj" fmla="val 771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Increased Market &amp; Brand Awareness</a:t>
            </a:r>
          </a:p>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Drive brand awareness and be “top of mind” among C-level executives through year-long advertising opportunities across our digital platforms and executive institutes.</a:t>
            </a:r>
          </a:p>
        </p:txBody>
      </p:sp>
      <p:pic>
        <p:nvPicPr>
          <p:cNvPr id="3" name="Graphic 2" descr="Megaphone with solid fill">
            <a:extLst>
              <a:ext uri="{FF2B5EF4-FFF2-40B4-BE49-F238E27FC236}">
                <a16:creationId xmlns:a16="http://schemas.microsoft.com/office/drawing/2014/main" id="{0D99E656-DD19-41BB-D0C5-4CB33B76E76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722161" y="3143640"/>
            <a:ext cx="680680" cy="680680"/>
          </a:xfrm>
          <a:prstGeom prst="rect">
            <a:avLst/>
          </a:prstGeom>
        </p:spPr>
      </p:pic>
      <p:sp>
        <p:nvSpPr>
          <p:cNvPr id="5" name="Rectangle: Rounded Corners 4">
            <a:extLst>
              <a:ext uri="{FF2B5EF4-FFF2-40B4-BE49-F238E27FC236}">
                <a16:creationId xmlns:a16="http://schemas.microsoft.com/office/drawing/2014/main" id="{09E26851-1A30-A35D-8DBA-FB373D62F129}"/>
              </a:ext>
            </a:extLst>
          </p:cNvPr>
          <p:cNvSpPr/>
          <p:nvPr userDrawn="1"/>
        </p:nvSpPr>
        <p:spPr>
          <a:xfrm>
            <a:off x="5594168" y="5005164"/>
            <a:ext cx="6221360" cy="1012248"/>
          </a:xfrm>
          <a:prstGeom prst="roundRect">
            <a:avLst>
              <a:gd name="adj" fmla="val 771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Direct Executive Access Through </a:t>
            </a:r>
            <a:r>
              <a:rPr kumimoji="0" lang="en-US" sz="1400" b="1" i="1" u="none" strike="noStrike" kern="1200" cap="none" spc="0" normalizeH="0" baseline="0" noProof="0">
                <a:ln>
                  <a:noFill/>
                </a:ln>
                <a:solidFill>
                  <a:prstClr val="white"/>
                </a:solidFill>
                <a:effectLst/>
                <a:uLnTx/>
                <a:uFillTx/>
                <a:latin typeface="Arial" panose="020B0604020202020204"/>
                <a:ea typeface="+mn-ea"/>
                <a:cs typeface="+mn-cs"/>
              </a:rPr>
              <a:t>OPEN MINDS</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Connect with </a:t>
            </a:r>
            <a:r>
              <a:rPr kumimoji="0" lang="en-US" sz="1100" b="0"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established membership network through in-person executive education opportunities and digital marketing channels including </a:t>
            </a:r>
            <a:r>
              <a:rPr kumimoji="0" lang="en-US" sz="1100" b="0" i="0" u="none" strike="noStrike" kern="1200" cap="none" spc="0" normalizeH="0" baseline="0" noProof="0" err="1">
                <a:ln>
                  <a:noFill/>
                </a:ln>
                <a:solidFill>
                  <a:prstClr val="white"/>
                </a:solidFill>
                <a:effectLst/>
                <a:uLnTx/>
                <a:uFillTx/>
                <a:latin typeface="Arial" panose="020B0604020202020204"/>
                <a:ea typeface="+mn-ea"/>
                <a:cs typeface="+mn-cs"/>
              </a:rPr>
              <a:t>ePublications</a:t>
            </a: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 online communities, the VIP networking group, and more.</a:t>
            </a:r>
            <a:endParaRPr kumimoji="0" lang="en-US" sz="1100" b="0" i="0" u="none" strike="noStrike" kern="1200" cap="none" spc="0" normalizeH="0" baseline="0" noProof="0">
              <a:ln>
                <a:noFill/>
              </a:ln>
              <a:solidFill>
                <a:srgbClr val="F79551"/>
              </a:solidFill>
              <a:effectLst/>
              <a:uLnTx/>
              <a:uFillTx/>
              <a:latin typeface="Arial" panose="020B0604020202020204"/>
              <a:ea typeface="+mn-ea"/>
              <a:cs typeface="+mn-cs"/>
            </a:endParaRPr>
          </a:p>
        </p:txBody>
      </p:sp>
      <p:pic>
        <p:nvPicPr>
          <p:cNvPr id="8" name="Graphic 7" descr="Key with solid fill">
            <a:extLst>
              <a:ext uri="{FF2B5EF4-FFF2-40B4-BE49-F238E27FC236}">
                <a16:creationId xmlns:a16="http://schemas.microsoft.com/office/drawing/2014/main" id="{5A9A5D10-9F5E-29BD-02FF-9F7383062E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520260">
            <a:off x="5726782" y="5160990"/>
            <a:ext cx="671435" cy="671435"/>
          </a:xfrm>
          <a:prstGeom prst="rect">
            <a:avLst/>
          </a:prstGeom>
        </p:spPr>
      </p:pic>
      <p:sp>
        <p:nvSpPr>
          <p:cNvPr id="9" name="Rectangle: Rounded Corners 8">
            <a:extLst>
              <a:ext uri="{FF2B5EF4-FFF2-40B4-BE49-F238E27FC236}">
                <a16:creationId xmlns:a16="http://schemas.microsoft.com/office/drawing/2014/main" id="{03DC11C5-DC43-5B60-EC12-E196C63599D6}"/>
              </a:ext>
            </a:extLst>
          </p:cNvPr>
          <p:cNvSpPr/>
          <p:nvPr userDrawn="1"/>
        </p:nvSpPr>
        <p:spPr>
          <a:xfrm>
            <a:off x="5594169" y="4103758"/>
            <a:ext cx="6221360" cy="794516"/>
          </a:xfrm>
          <a:prstGeom prst="roundRect">
            <a:avLst>
              <a:gd name="adj" fmla="val 771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Increased Qualified Leads </a:t>
            </a:r>
          </a:p>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Generate quality leads through our marketing and communications platforms, and executive institutes.</a:t>
            </a:r>
          </a:p>
        </p:txBody>
      </p:sp>
      <p:pic>
        <p:nvPicPr>
          <p:cNvPr id="10" name="Graphic 9" descr="Exponential Graph with solid fill">
            <a:extLst>
              <a:ext uri="{FF2B5EF4-FFF2-40B4-BE49-F238E27FC236}">
                <a16:creationId xmlns:a16="http://schemas.microsoft.com/office/drawing/2014/main" id="{ADAB956C-9B0C-FADF-D4F3-7634101DC9F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42084" y="4180599"/>
            <a:ext cx="640833" cy="640833"/>
          </a:xfrm>
          <a:prstGeom prst="rect">
            <a:avLst/>
          </a:prstGeom>
        </p:spPr>
      </p:pic>
      <p:sp>
        <p:nvSpPr>
          <p:cNvPr id="11" name="Rectangle: Rounded Corners 10">
            <a:extLst>
              <a:ext uri="{FF2B5EF4-FFF2-40B4-BE49-F238E27FC236}">
                <a16:creationId xmlns:a16="http://schemas.microsoft.com/office/drawing/2014/main" id="{AAD39D3D-A176-9929-75E7-D8527F5A0946}"/>
              </a:ext>
            </a:extLst>
          </p:cNvPr>
          <p:cNvSpPr/>
          <p:nvPr userDrawn="1"/>
        </p:nvSpPr>
        <p:spPr>
          <a:xfrm>
            <a:off x="5594169" y="1176289"/>
            <a:ext cx="6221360" cy="795528"/>
          </a:xfrm>
          <a:prstGeom prst="roundRect">
            <a:avLst>
              <a:gd name="adj" fmla="val 771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1"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Arial" panose="020B0604020202020204"/>
                <a:ea typeface="+mn-ea"/>
                <a:cs typeface="+mn-cs"/>
              </a:rPr>
              <a:t>OPEN MINDS Circle </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Industry Leading Market Intelligence</a:t>
            </a:r>
          </a:p>
          <a:p>
            <a:pPr marL="82296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Give your team the insights and blueprint they need to sell and market effectively.</a:t>
            </a:r>
          </a:p>
        </p:txBody>
      </p:sp>
      <p:pic>
        <p:nvPicPr>
          <p:cNvPr id="13" name="Graphic 12" descr="Newspaper with solid fill">
            <a:extLst>
              <a:ext uri="{FF2B5EF4-FFF2-40B4-BE49-F238E27FC236}">
                <a16:creationId xmlns:a16="http://schemas.microsoft.com/office/drawing/2014/main" id="{E7793839-7C57-BC4F-D91A-6532E29D079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68097" y="1176289"/>
            <a:ext cx="796290" cy="796290"/>
          </a:xfrm>
          <a:prstGeom prst="rect">
            <a:avLst/>
          </a:prstGeom>
        </p:spPr>
      </p:pic>
      <p:sp>
        <p:nvSpPr>
          <p:cNvPr id="14" name="Rectangle: Rounded Corners 13">
            <a:extLst>
              <a:ext uri="{FF2B5EF4-FFF2-40B4-BE49-F238E27FC236}">
                <a16:creationId xmlns:a16="http://schemas.microsoft.com/office/drawing/2014/main" id="{9F18BD5F-6684-B749-E94B-D13DF6946EB3}"/>
              </a:ext>
            </a:extLst>
          </p:cNvPr>
          <p:cNvSpPr/>
          <p:nvPr userDrawn="1"/>
        </p:nvSpPr>
        <p:spPr>
          <a:xfrm>
            <a:off x="5594168" y="2079468"/>
            <a:ext cx="6221361" cy="795528"/>
          </a:xfrm>
          <a:prstGeom prst="roundRect">
            <a:avLst>
              <a:gd name="adj" fmla="val 77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Our Team Of 200+ Industry Experts &amp; Subject Matter Experts </a:t>
            </a:r>
          </a:p>
          <a:p>
            <a:pPr marL="82296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a:ea typeface="+mn-ea"/>
                <a:cs typeface="+mn-cs"/>
              </a:rPr>
              <a:t>Lean on our team of executives with in-the-field experience to translate market insights into successful strategies.</a:t>
            </a:r>
          </a:p>
        </p:txBody>
      </p:sp>
      <p:pic>
        <p:nvPicPr>
          <p:cNvPr id="15" name="Graphic 14" descr="Person with idea with solid fill">
            <a:extLst>
              <a:ext uri="{FF2B5EF4-FFF2-40B4-BE49-F238E27FC236}">
                <a16:creationId xmlns:a16="http://schemas.microsoft.com/office/drawing/2014/main" id="{1E80D7C3-4CA7-C84E-4933-0600D2E271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9643" y="2134359"/>
            <a:ext cx="673198" cy="673198"/>
          </a:xfrm>
          <a:prstGeom prst="rect">
            <a:avLst/>
          </a:prstGeom>
        </p:spPr>
      </p:pic>
    </p:spTree>
    <p:extLst>
      <p:ext uri="{BB962C8B-B14F-4D97-AF65-F5344CB8AC3E}">
        <p14:creationId xmlns:p14="http://schemas.microsoft.com/office/powerpoint/2010/main" val="160252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Two Content Sections Slid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9ADE1FD-6692-7AB9-118A-E4086BA4E761}"/>
              </a:ext>
            </a:extLst>
          </p:cNvPr>
          <p:cNvSpPr>
            <a:spLocks noGrp="1"/>
          </p:cNvSpPr>
          <p:nvPr>
            <p:ph idx="14"/>
          </p:nvPr>
        </p:nvSpPr>
        <p:spPr>
          <a:xfrm>
            <a:off x="6288404" y="1420205"/>
            <a:ext cx="5303519" cy="4449147"/>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9BFD6007-709D-B899-D8DB-29B9BE3CD347}"/>
              </a:ext>
            </a:extLst>
          </p:cNvPr>
          <p:cNvSpPr>
            <a:spLocks noGrp="1"/>
          </p:cNvSpPr>
          <p:nvPr>
            <p:ph idx="13"/>
          </p:nvPr>
        </p:nvSpPr>
        <p:spPr>
          <a:xfrm>
            <a:off x="600075" y="1419948"/>
            <a:ext cx="5303519" cy="4449147"/>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hasCustomPrompt="1"/>
          </p:nvPr>
        </p:nvSpPr>
        <p:spPr>
          <a:xfrm>
            <a:off x="600074" y="507350"/>
            <a:ext cx="10991849" cy="710175"/>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4996755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7768B2D6-684B-3657-D997-8287F918B700}"/>
              </a:ext>
            </a:extLst>
          </p:cNvPr>
          <p:cNvSpPr/>
          <p:nvPr userDrawn="1"/>
        </p:nvSpPr>
        <p:spPr>
          <a:xfrm>
            <a:off x="5867401" y="-1"/>
            <a:ext cx="6324600"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8015989-4870-34A4-61BC-52AC7FB11280}"/>
              </a:ext>
            </a:extLst>
          </p:cNvPr>
          <p:cNvSpPr/>
          <p:nvPr userDrawn="1"/>
        </p:nvSpPr>
        <p:spPr>
          <a:xfrm rot="5400000">
            <a:off x="2699997"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6BBC76F-6FEC-1D6C-7BA4-DC2560336984}"/>
              </a:ext>
            </a:extLst>
          </p:cNvPr>
          <p:cNvSpPr txBox="1">
            <a:spLocks/>
          </p:cNvSpPr>
          <p:nvPr userDrawn="1"/>
        </p:nvSpPr>
        <p:spPr>
          <a:xfrm>
            <a:off x="561424" y="536798"/>
            <a:ext cx="5928829" cy="819997"/>
          </a:xfrm>
          <a:prstGeom prst="rect">
            <a:avLst/>
          </a:prstGeom>
        </p:spPr>
        <p:txBody>
          <a:bodyPr vert="horz" lIns="91440" tIns="45720" rIns="91440" bIns="45720" rtlCol="0" anchor="t">
            <a:noAutofit/>
          </a:bodyPr>
          <a:lstStyle>
            <a:lvl1pPr algn="l" defTabSz="914400" rtl="0" eaLnBrk="1" latinLnBrk="0" hangingPunct="1">
              <a:lnSpc>
                <a:spcPct val="114000"/>
              </a:lnSpc>
              <a:spcBef>
                <a:spcPct val="0"/>
              </a:spcBef>
              <a:buNone/>
              <a:defRPr sz="2400" b="1" kern="1200" spc="-50" baseline="0">
                <a:solidFill>
                  <a:schemeClr val="tx2"/>
                </a:solidFill>
                <a:latin typeface="+mj-lt"/>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kumimoji="0" lang="en-US" sz="2800" b="1" i="0" u="none" strike="noStrike" kern="1200" cap="none" spc="-50" normalizeH="0" baseline="0" noProof="0">
                <a:ln>
                  <a:noFill/>
                </a:ln>
                <a:solidFill>
                  <a:schemeClr val="tx1"/>
                </a:solidFill>
                <a:effectLst/>
                <a:uLnTx/>
                <a:uFillTx/>
                <a:latin typeface="Arial" panose="020B0604020202020204"/>
                <a:ea typeface="+mj-ea"/>
                <a:cs typeface="+mj-cs"/>
              </a:rPr>
              <a:t>The Core Of </a:t>
            </a:r>
            <a:r>
              <a:rPr kumimoji="0" lang="en-US" sz="2800" b="1" i="1" u="none" strike="noStrike" kern="1200" cap="none" spc="-50" normalizeH="0" baseline="0" noProof="0">
                <a:ln>
                  <a:noFill/>
                </a:ln>
                <a:solidFill>
                  <a:schemeClr val="tx1"/>
                </a:solidFill>
                <a:effectLst/>
                <a:uLnTx/>
                <a:uFillTx/>
                <a:latin typeface="Arial" panose="020B0604020202020204"/>
                <a:ea typeface="+mj-ea"/>
                <a:cs typeface="+mj-cs"/>
              </a:rPr>
              <a:t>OPEN MINDS </a:t>
            </a:r>
            <a:r>
              <a:rPr kumimoji="0" lang="en-US" sz="2000" b="1" i="0" u="none" strike="noStrike" kern="1200" cap="none" spc="-50" normalizeH="0" baseline="0" noProof="0">
                <a:ln>
                  <a:noFill/>
                </a:ln>
                <a:solidFill>
                  <a:schemeClr val="tx1"/>
                </a:solidFill>
                <a:effectLst/>
                <a:uLnTx/>
                <a:uFillTx/>
                <a:latin typeface="Arial" panose="020B0604020202020204"/>
                <a:ea typeface="+mj-ea"/>
                <a:cs typeface="+mj-cs"/>
              </a:rPr>
              <a:t> </a:t>
            </a:r>
          </a:p>
          <a:p>
            <a:pPr marL="0" marR="0" lvl="0" indent="0" algn="l" defTabSz="914400" rtl="0" eaLnBrk="1" fontAlgn="auto" latinLnBrk="0" hangingPunct="1">
              <a:lnSpc>
                <a:spcPct val="114000"/>
              </a:lnSpc>
              <a:spcBef>
                <a:spcPct val="0"/>
              </a:spcBef>
              <a:spcAft>
                <a:spcPts val="0"/>
              </a:spcAft>
              <a:buClrTx/>
              <a:buSzTx/>
              <a:buFontTx/>
              <a:buNone/>
              <a:tabLst/>
              <a:defRPr/>
            </a:pPr>
            <a:r>
              <a:rPr kumimoji="0" lang="en-US" sz="1600" b="1" i="1" u="none" strike="noStrike" kern="1200" cap="none" spc="-50" normalizeH="0" baseline="0" noProof="0">
                <a:ln>
                  <a:noFill/>
                </a:ln>
                <a:solidFill>
                  <a:schemeClr val="accent1"/>
                </a:solidFill>
                <a:effectLst/>
                <a:uLnTx/>
                <a:uFillTx/>
                <a:latin typeface="Arial" panose="020B0604020202020204"/>
                <a:ea typeface="+mj-ea"/>
                <a:cs typeface="+mj-cs"/>
              </a:rPr>
              <a:t>OPEN MINDS Circle </a:t>
            </a:r>
            <a:r>
              <a:rPr kumimoji="0" lang="en-US" sz="1600" b="1" i="0" u="none" strike="noStrike" kern="1200" cap="none" spc="-50" normalizeH="0" baseline="0" noProof="0">
                <a:ln>
                  <a:noFill/>
                </a:ln>
                <a:solidFill>
                  <a:schemeClr val="accent1"/>
                </a:solidFill>
                <a:effectLst/>
                <a:uLnTx/>
                <a:uFillTx/>
                <a:latin typeface="Arial" panose="020B0604020202020204"/>
                <a:ea typeface="+mj-ea"/>
                <a:cs typeface="+mj-cs"/>
              </a:rPr>
              <a:t>Market Intelligence Service</a:t>
            </a:r>
          </a:p>
        </p:txBody>
      </p:sp>
      <p:sp>
        <p:nvSpPr>
          <p:cNvPr id="4" name="Text Placeholder 2">
            <a:extLst>
              <a:ext uri="{FF2B5EF4-FFF2-40B4-BE49-F238E27FC236}">
                <a16:creationId xmlns:a16="http://schemas.microsoft.com/office/drawing/2014/main" id="{AED23D8A-FDE7-53B0-273B-5CA15B90F841}"/>
              </a:ext>
            </a:extLst>
          </p:cNvPr>
          <p:cNvSpPr txBox="1">
            <a:spLocks/>
          </p:cNvSpPr>
          <p:nvPr userDrawn="1"/>
        </p:nvSpPr>
        <p:spPr>
          <a:xfrm>
            <a:off x="561677" y="1575535"/>
            <a:ext cx="4272441" cy="4634279"/>
          </a:xfrm>
        </p:spPr>
        <p:txBody>
          <a:bodyPr/>
          <a:lstStyle>
            <a:lvl1pPr marL="228600" marR="0" indent="-22860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Char char="§"/>
              <a:tabLst/>
              <a:defRPr lang="en-US" sz="2400" kern="1200" noProof="0" dirty="0" smtClean="0">
                <a:solidFill>
                  <a:schemeClr val="tx1"/>
                </a:solidFill>
                <a:latin typeface="+mn-lt"/>
                <a:ea typeface="+mn-ea"/>
                <a:cs typeface="+mn-cs"/>
              </a:defRPr>
            </a:lvl1pPr>
            <a:lvl2pPr marL="384048" marR="0" indent="-182880" algn="l" defTabSz="914400" rtl="0" eaLnBrk="1" fontAlgn="auto" latinLnBrk="0" hangingPunct="1">
              <a:lnSpc>
                <a:spcPct val="100000"/>
              </a:lnSpc>
              <a:spcBef>
                <a:spcPts val="600"/>
              </a:spcBef>
              <a:spcAft>
                <a:spcPts val="0"/>
              </a:spcAft>
              <a:buClr>
                <a:srgbClr val="00B7AA"/>
              </a:buClr>
              <a:buSzTx/>
              <a:buFont typeface="Arial" panose="020B0604020202020204" pitchFamily="34" charset="0"/>
              <a:buChar char="•"/>
              <a:tabLst/>
              <a:defRPr lang="en-US" sz="2000" kern="1200" noProof="0" dirty="0" smtClean="0">
                <a:solidFill>
                  <a:schemeClr val="tx1"/>
                </a:solidFill>
                <a:latin typeface="+mn-lt"/>
                <a:ea typeface="+mn-ea"/>
                <a:cs typeface="+mn-cs"/>
              </a:defRPr>
            </a:lvl2pPr>
            <a:lvl3pPr marL="56692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600" kern="1200" noProof="0" dirty="0" smtClean="0">
                <a:solidFill>
                  <a:schemeClr val="tx1"/>
                </a:solidFill>
                <a:latin typeface="+mn-lt"/>
                <a:ea typeface="+mn-ea"/>
                <a:cs typeface="+mn-cs"/>
              </a:defRPr>
            </a:lvl3pPr>
            <a:lvl4pPr marL="74980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400" kern="1200" noProof="0" dirty="0" smtClean="0">
                <a:solidFill>
                  <a:schemeClr val="tx1"/>
                </a:solidFill>
                <a:latin typeface="+mn-lt"/>
                <a:ea typeface="+mn-ea"/>
                <a:cs typeface="+mn-cs"/>
              </a:defRPr>
            </a:lvl4pPr>
            <a:lvl5pPr marL="93268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200" kern="1200" noProof="0" dirty="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00B7AA"/>
              </a:buClr>
              <a:buSzPct val="100000"/>
              <a:buFont typeface="Wingdings" panose="05000000000000000000" pitchFamily="2" charset="2"/>
              <a:buNone/>
              <a:tabLst/>
              <a:defRPr/>
            </a:pPr>
            <a:r>
              <a:rPr kumimoji="0" lang="en-US" sz="1600" b="1" i="1" u="none" strike="noStrike" kern="1200" cap="none" spc="0" normalizeH="0" baseline="0" noProof="0">
                <a:ln>
                  <a:noFill/>
                </a:ln>
                <a:solidFill>
                  <a:srgbClr val="324152"/>
                </a:solidFill>
                <a:effectLst/>
                <a:uLnTx/>
                <a:uFillTx/>
                <a:latin typeface="Arial" panose="020B0604020202020204"/>
                <a:ea typeface="+mn-ea"/>
                <a:cs typeface="+mn-cs"/>
              </a:rPr>
              <a:t>OPEN MINDS </a:t>
            </a:r>
            <a:r>
              <a:rPr kumimoji="0" lang="en-US" sz="1600" b="1" i="0" u="none" strike="noStrike" kern="1200" cap="none" spc="0" normalizeH="0" baseline="0" noProof="0">
                <a:ln>
                  <a:noFill/>
                </a:ln>
                <a:solidFill>
                  <a:srgbClr val="324152"/>
                </a:solidFill>
                <a:effectLst/>
                <a:uLnTx/>
                <a:uFillTx/>
                <a:latin typeface="Arial" panose="020B0604020202020204"/>
                <a:ea typeface="+mn-ea"/>
                <a:cs typeface="+mn-cs"/>
              </a:rPr>
              <a:t>is the trusted source of market and management information for executives of organizations serving consumers with chronic conditions and complex support needs — a $1,201 billion market.</a:t>
            </a:r>
          </a:p>
          <a:p>
            <a:pPr marL="0" marR="0" lvl="0" indent="0" algn="l" defTabSz="914400" rtl="0" eaLnBrk="1" fontAlgn="auto" latinLnBrk="0" hangingPunct="1">
              <a:lnSpc>
                <a:spcPct val="100000"/>
              </a:lnSpc>
              <a:spcBef>
                <a:spcPts val="600"/>
              </a:spcBef>
              <a:spcAft>
                <a:spcPts val="600"/>
              </a:spcAft>
              <a:buClr>
                <a:srgbClr val="00B7AA"/>
              </a:buClr>
              <a:buSzPct val="100000"/>
              <a:buFont typeface="Wingdings" panose="05000000000000000000" pitchFamily="2" charset="2"/>
              <a:buNone/>
              <a:tabLst/>
              <a:defRPr/>
            </a:pPr>
            <a:r>
              <a:rPr kumimoji="0" lang="en-US" sz="1600" b="0" i="0" u="none" strike="noStrike" kern="1200" cap="none" spc="0" normalizeH="0" baseline="0" noProof="0">
                <a:ln>
                  <a:noFill/>
                </a:ln>
                <a:solidFill>
                  <a:srgbClr val="324152"/>
                </a:solidFill>
                <a:effectLst/>
                <a:uLnTx/>
                <a:uFillTx/>
                <a:latin typeface="Arial" panose="020B0604020202020204"/>
                <a:ea typeface="+mn-ea"/>
                <a:cs typeface="+mn-cs"/>
              </a:rPr>
              <a:t>Our syndicated market information service —one fee for organization-wide all-employee access — reaches thought leaders throughout the field.</a:t>
            </a:r>
          </a:p>
        </p:txBody>
      </p:sp>
      <p:sp>
        <p:nvSpPr>
          <p:cNvPr id="5" name="Isosceles Triangle 4">
            <a:extLst>
              <a:ext uri="{FF2B5EF4-FFF2-40B4-BE49-F238E27FC236}">
                <a16:creationId xmlns:a16="http://schemas.microsoft.com/office/drawing/2014/main" id="{8DCD7FFA-36A8-B554-B184-18D5ADB3ED2A}"/>
              </a:ext>
            </a:extLst>
          </p:cNvPr>
          <p:cNvSpPr/>
          <p:nvPr userDrawn="1"/>
        </p:nvSpPr>
        <p:spPr>
          <a:xfrm rot="10800000">
            <a:off x="10072011" y="2179503"/>
            <a:ext cx="257175" cy="2836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Isosceles Triangle 5">
            <a:extLst>
              <a:ext uri="{FF2B5EF4-FFF2-40B4-BE49-F238E27FC236}">
                <a16:creationId xmlns:a16="http://schemas.microsoft.com/office/drawing/2014/main" id="{8E0DB6C1-9816-A229-5D6C-26CDCE08441E}"/>
              </a:ext>
            </a:extLst>
          </p:cNvPr>
          <p:cNvSpPr/>
          <p:nvPr userDrawn="1"/>
        </p:nvSpPr>
        <p:spPr>
          <a:xfrm rot="10800000">
            <a:off x="8579191" y="3297955"/>
            <a:ext cx="257175" cy="2836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0">
            <a:extLst>
              <a:ext uri="{FF2B5EF4-FFF2-40B4-BE49-F238E27FC236}">
                <a16:creationId xmlns:a16="http://schemas.microsoft.com/office/drawing/2014/main" id="{8E7D3386-1583-725E-B81D-5A9AE24EC36F}"/>
              </a:ext>
            </a:extLst>
          </p:cNvPr>
          <p:cNvSpPr/>
          <p:nvPr userDrawn="1"/>
        </p:nvSpPr>
        <p:spPr>
          <a:xfrm rot="10800000">
            <a:off x="10777347" y="4338597"/>
            <a:ext cx="257175" cy="2836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FCC3DDF8-6A6F-1687-67AC-A28D0D816C6A}"/>
              </a:ext>
            </a:extLst>
          </p:cNvPr>
          <p:cNvSpPr/>
          <p:nvPr userDrawn="1"/>
        </p:nvSpPr>
        <p:spPr>
          <a:xfrm>
            <a:off x="6531339" y="672248"/>
            <a:ext cx="5034116" cy="50341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AD7BA261-A0CB-6E25-531D-BB91CB389934}"/>
              </a:ext>
            </a:extLst>
          </p:cNvPr>
          <p:cNvCxnSpPr/>
          <p:nvPr userDrawn="1"/>
        </p:nvCxnSpPr>
        <p:spPr>
          <a:xfrm>
            <a:off x="9047400" y="575476"/>
            <a:ext cx="0" cy="523296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1D38ABE-B947-1AFE-3FAB-ACBC350152EE}"/>
              </a:ext>
            </a:extLst>
          </p:cNvPr>
          <p:cNvCxnSpPr/>
          <p:nvPr userDrawn="1"/>
        </p:nvCxnSpPr>
        <p:spPr>
          <a:xfrm>
            <a:off x="6206874" y="3129405"/>
            <a:ext cx="553556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C2AF08D-A2D2-EDD5-F9BE-B2392F54CA70}"/>
              </a:ext>
            </a:extLst>
          </p:cNvPr>
          <p:cNvSpPr/>
          <p:nvPr userDrawn="1"/>
        </p:nvSpPr>
        <p:spPr>
          <a:xfrm>
            <a:off x="8153440" y="2230070"/>
            <a:ext cx="1787920" cy="17879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34C1133A-C622-ED72-1E14-D036F4631A7A}"/>
              </a:ext>
            </a:extLst>
          </p:cNvPr>
          <p:cNvSpPr/>
          <p:nvPr userDrawn="1"/>
        </p:nvSpPr>
        <p:spPr>
          <a:xfrm>
            <a:off x="8229640" y="2306270"/>
            <a:ext cx="1635520" cy="1635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E7126164-6A49-E8B3-53A0-AC3B7DC40FB8}"/>
              </a:ext>
            </a:extLst>
          </p:cNvPr>
          <p:cNvSpPr txBox="1"/>
          <p:nvPr userDrawn="1"/>
        </p:nvSpPr>
        <p:spPr>
          <a:xfrm>
            <a:off x="7150889" y="1518671"/>
            <a:ext cx="172500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Strategic Analysis &amp; Advice To Empower Decision-Making</a:t>
            </a:r>
          </a:p>
        </p:txBody>
      </p:sp>
      <p:sp>
        <p:nvSpPr>
          <p:cNvPr id="18" name="TextBox 17">
            <a:extLst>
              <a:ext uri="{FF2B5EF4-FFF2-40B4-BE49-F238E27FC236}">
                <a16:creationId xmlns:a16="http://schemas.microsoft.com/office/drawing/2014/main" id="{DB12336A-1A80-1FA3-D77C-7E932AAE627D}"/>
              </a:ext>
            </a:extLst>
          </p:cNvPr>
          <p:cNvSpPr txBox="1"/>
          <p:nvPr userDrawn="1"/>
        </p:nvSpPr>
        <p:spPr>
          <a:xfrm>
            <a:off x="9226314" y="1518671"/>
            <a:ext cx="1725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Strategic Insights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To Shape Your Strategy</a:t>
            </a:r>
          </a:p>
        </p:txBody>
      </p:sp>
      <p:sp>
        <p:nvSpPr>
          <p:cNvPr id="19" name="TextBox 18">
            <a:extLst>
              <a:ext uri="{FF2B5EF4-FFF2-40B4-BE49-F238E27FC236}">
                <a16:creationId xmlns:a16="http://schemas.microsoft.com/office/drawing/2014/main" id="{B9183A3A-DB39-5921-88D2-B698E2563025}"/>
              </a:ext>
            </a:extLst>
          </p:cNvPr>
          <p:cNvSpPr txBox="1"/>
          <p:nvPr userDrawn="1"/>
        </p:nvSpPr>
        <p:spPr>
          <a:xfrm>
            <a:off x="7150889" y="4066376"/>
            <a:ext cx="172500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Management Best Practices To Grow Team Competencies</a:t>
            </a:r>
          </a:p>
        </p:txBody>
      </p:sp>
      <p:sp>
        <p:nvSpPr>
          <p:cNvPr id="20" name="TextBox 19">
            <a:extLst>
              <a:ext uri="{FF2B5EF4-FFF2-40B4-BE49-F238E27FC236}">
                <a16:creationId xmlns:a16="http://schemas.microsoft.com/office/drawing/2014/main" id="{5ED9F87B-2014-1AAD-8CA1-A45E2AF62CBB}"/>
              </a:ext>
            </a:extLst>
          </p:cNvPr>
          <p:cNvSpPr txBox="1"/>
          <p:nvPr userDrawn="1"/>
        </p:nvSpPr>
        <p:spPr>
          <a:xfrm>
            <a:off x="9226314" y="4066376"/>
            <a:ext cx="18302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Market Intelligence </a:t>
            </a:r>
            <a:b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To Track Development </a:t>
            </a:r>
            <a:b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&amp; Data Points</a:t>
            </a:r>
          </a:p>
        </p:txBody>
      </p:sp>
      <p:sp>
        <p:nvSpPr>
          <p:cNvPr id="21" name="TextBox 20">
            <a:extLst>
              <a:ext uri="{FF2B5EF4-FFF2-40B4-BE49-F238E27FC236}">
                <a16:creationId xmlns:a16="http://schemas.microsoft.com/office/drawing/2014/main" id="{8E38F06C-B452-8F1B-8F1C-C8DFDF8A5B84}"/>
              </a:ext>
            </a:extLst>
          </p:cNvPr>
          <p:cNvSpPr txBox="1"/>
          <p:nvPr userDrawn="1"/>
        </p:nvSpPr>
        <p:spPr>
          <a:xfrm>
            <a:off x="8184898" y="2728516"/>
            <a:ext cx="17250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324152"/>
                </a:solidFill>
                <a:effectLst/>
                <a:uLnTx/>
                <a:uFillTx/>
                <a:latin typeface="Arial" panose="020B0604020202020204"/>
                <a:ea typeface="+mn-ea"/>
                <a:cs typeface="+mn-cs"/>
              </a:rPr>
              <a:t>OPEN MINDS Circle </a:t>
            </a:r>
            <a:r>
              <a:rPr kumimoji="0" lang="en-US" sz="1600" b="1" i="0" u="none" strike="noStrike" kern="1200" cap="none" spc="0" normalizeH="0" baseline="0" noProof="0">
                <a:ln>
                  <a:noFill/>
                </a:ln>
                <a:solidFill>
                  <a:srgbClr val="324152"/>
                </a:solidFill>
                <a:effectLst/>
                <a:uLnTx/>
                <a:uFillTx/>
                <a:latin typeface="Arial" panose="020B0604020202020204"/>
                <a:ea typeface="+mn-ea"/>
                <a:cs typeface="+mn-cs"/>
              </a:rPr>
              <a:t>Membership</a:t>
            </a:r>
            <a:endParaRPr kumimoji="0" lang="en-US" sz="1600" b="0" i="0" u="none" strike="noStrike" kern="1200" cap="none" spc="0" normalizeH="0" baseline="0" noProof="0">
              <a:ln>
                <a:noFill/>
              </a:ln>
              <a:solidFill>
                <a:srgbClr val="324152"/>
              </a:solidFill>
              <a:effectLst/>
              <a:uLnTx/>
              <a:uFillTx/>
              <a:latin typeface="Arial" panose="020B0604020202020204"/>
              <a:ea typeface="+mn-ea"/>
              <a:cs typeface="+mn-cs"/>
            </a:endParaRPr>
          </a:p>
        </p:txBody>
      </p:sp>
      <p:pic>
        <p:nvPicPr>
          <p:cNvPr id="22" name="Graphic 21" descr="Lightbulb with solid fill">
            <a:extLst>
              <a:ext uri="{FF2B5EF4-FFF2-40B4-BE49-F238E27FC236}">
                <a16:creationId xmlns:a16="http://schemas.microsoft.com/office/drawing/2014/main" id="{E40D788B-2A02-EA3E-3A85-6CFA7288472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833568" y="2174879"/>
            <a:ext cx="594718" cy="594718"/>
          </a:xfrm>
          <a:prstGeom prst="rect">
            <a:avLst/>
          </a:prstGeom>
        </p:spPr>
      </p:pic>
      <p:pic>
        <p:nvPicPr>
          <p:cNvPr id="23" name="Graphic 22" descr="Research with solid fill">
            <a:extLst>
              <a:ext uri="{FF2B5EF4-FFF2-40B4-BE49-F238E27FC236}">
                <a16:creationId xmlns:a16="http://schemas.microsoft.com/office/drawing/2014/main" id="{F293CBE2-59EA-1F7E-9469-E19E4AD66F2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8527" y="2213388"/>
            <a:ext cx="625598" cy="625598"/>
          </a:xfrm>
          <a:prstGeom prst="rect">
            <a:avLst/>
          </a:prstGeom>
        </p:spPr>
      </p:pic>
      <p:pic>
        <p:nvPicPr>
          <p:cNvPr id="24" name="Graphic 23" descr="Upward trend with solid fill">
            <a:extLst>
              <a:ext uri="{FF2B5EF4-FFF2-40B4-BE49-F238E27FC236}">
                <a16:creationId xmlns:a16="http://schemas.microsoft.com/office/drawing/2014/main" id="{99704CDB-7128-C94E-76DD-CE182122895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88378" y="3450073"/>
            <a:ext cx="602493" cy="602493"/>
          </a:xfrm>
          <a:prstGeom prst="rect">
            <a:avLst/>
          </a:prstGeom>
        </p:spPr>
      </p:pic>
      <p:pic>
        <p:nvPicPr>
          <p:cNvPr id="25" name="Graphic 24" descr="Checklist with solid fill">
            <a:extLst>
              <a:ext uri="{FF2B5EF4-FFF2-40B4-BE49-F238E27FC236}">
                <a16:creationId xmlns:a16="http://schemas.microsoft.com/office/drawing/2014/main" id="{5C731B6F-42E3-9641-A7F1-5691201E05F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4305" y="3465477"/>
            <a:ext cx="564609" cy="564609"/>
          </a:xfrm>
          <a:prstGeom prst="rect">
            <a:avLst/>
          </a:prstGeom>
        </p:spPr>
      </p:pic>
      <p:sp>
        <p:nvSpPr>
          <p:cNvPr id="26" name="TextBox 25">
            <a:extLst>
              <a:ext uri="{FF2B5EF4-FFF2-40B4-BE49-F238E27FC236}">
                <a16:creationId xmlns:a16="http://schemas.microsoft.com/office/drawing/2014/main" id="{221348D9-D8E2-F837-440A-4F4BAD9531BA}"/>
              </a:ext>
            </a:extLst>
          </p:cNvPr>
          <p:cNvSpPr txBox="1"/>
          <p:nvPr userDrawn="1"/>
        </p:nvSpPr>
        <p:spPr>
          <a:xfrm>
            <a:off x="561424" y="4489659"/>
            <a:ext cx="4576032"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a:ea typeface="+mn-ea"/>
                <a:cs typeface="+mn-cs"/>
              </a:rPr>
              <a:t>830,243+ </a:t>
            </a:r>
            <a:r>
              <a:rPr kumimoji="0" lang="en-US" sz="1300" b="1" i="1" u="none" strike="noStrike" kern="1200" cap="none" spc="0" normalizeH="0" baseline="0" noProof="0">
                <a:ln>
                  <a:noFill/>
                </a:ln>
                <a:solidFill>
                  <a:srgbClr val="324152"/>
                </a:solidFill>
                <a:effectLst/>
                <a:uLnTx/>
                <a:uFillTx/>
                <a:latin typeface="Arial" panose="020B0604020202020204"/>
                <a:ea typeface="+mn-ea"/>
                <a:cs typeface="+mn-cs"/>
              </a:rPr>
              <a:t>OPEN MINDS Circle </a:t>
            </a:r>
            <a:r>
              <a:rPr kumimoji="0" lang="en-US" sz="1300" b="1" i="0" u="none" strike="noStrike" kern="1200" cap="none" spc="0" normalizeH="0" baseline="0" noProof="0">
                <a:ln>
                  <a:noFill/>
                </a:ln>
                <a:solidFill>
                  <a:srgbClr val="324152"/>
                </a:solidFill>
                <a:effectLst/>
                <a:uLnTx/>
                <a:uFillTx/>
                <a:latin typeface="Arial" panose="020B0604020202020204"/>
                <a:ea typeface="+mn-ea"/>
                <a:cs typeface="+mn-cs"/>
              </a:rPr>
              <a:t>Members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a:ea typeface="+mn-ea"/>
                <a:cs typeface="+mn-cs"/>
              </a:rPr>
              <a:t>16,498+ </a:t>
            </a:r>
            <a:r>
              <a:rPr kumimoji="0" lang="en-US" sz="1300" b="1" i="1" u="none" strike="noStrike" kern="1200" cap="none" spc="0" normalizeH="0" baseline="0" noProof="0">
                <a:ln>
                  <a:noFill/>
                </a:ln>
                <a:solidFill>
                  <a:srgbClr val="324152"/>
                </a:solidFill>
                <a:effectLst/>
                <a:uLnTx/>
                <a:uFillTx/>
                <a:latin typeface="Arial" panose="020B0604020202020204"/>
                <a:ea typeface="+mn-ea"/>
                <a:cs typeface="+mn-cs"/>
              </a:rPr>
              <a:t>OPEN MINDS Circle </a:t>
            </a:r>
            <a:r>
              <a:rPr kumimoji="0" lang="en-US" sz="1300" b="1" i="0" u="none" strike="noStrike" kern="1200" cap="none" spc="0" normalizeH="0" baseline="0" noProof="0">
                <a:ln>
                  <a:noFill/>
                </a:ln>
                <a:solidFill>
                  <a:srgbClr val="324152"/>
                </a:solidFill>
                <a:effectLst/>
                <a:uLnTx/>
                <a:uFillTx/>
                <a:latin typeface="Arial" panose="020B0604020202020204"/>
                <a:ea typeface="+mn-ea"/>
                <a:cs typeface="+mn-cs"/>
              </a:rPr>
              <a:t>Member Organizations</a:t>
            </a:r>
          </a:p>
        </p:txBody>
      </p:sp>
    </p:spTree>
    <p:extLst>
      <p:ext uri="{BB962C8B-B14F-4D97-AF65-F5344CB8AC3E}">
        <p14:creationId xmlns:p14="http://schemas.microsoft.com/office/powerpoint/2010/main" val="14317350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OPEN MINDS Audience &amp; Reach 06102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DF6981-4788-AE2A-1710-01109EAC87BF}"/>
              </a:ext>
            </a:extLst>
          </p:cNvPr>
          <p:cNvSpPr/>
          <p:nvPr userDrawn="1"/>
        </p:nvSpPr>
        <p:spPr>
          <a:xfrm>
            <a:off x="0" y="816117"/>
            <a:ext cx="12192000" cy="28128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18729"/>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Circle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Audience &amp; Reach</a:t>
            </a:r>
          </a:p>
        </p:txBody>
      </p:sp>
      <p:graphicFrame>
        <p:nvGraphicFramePr>
          <p:cNvPr id="56" name="Table 5">
            <a:extLst>
              <a:ext uri="{FF2B5EF4-FFF2-40B4-BE49-F238E27FC236}">
                <a16:creationId xmlns:a16="http://schemas.microsoft.com/office/drawing/2014/main" id="{02028F78-1548-2EAB-A18B-1556DFB0BEAE}"/>
              </a:ext>
            </a:extLst>
          </p:cNvPr>
          <p:cNvGraphicFramePr>
            <a:graphicFrameLocks/>
          </p:cNvGraphicFramePr>
          <p:nvPr userDrawn="1">
            <p:extLst>
              <p:ext uri="{D42A27DB-BD31-4B8C-83A1-F6EECF244321}">
                <p14:modId xmlns:p14="http://schemas.microsoft.com/office/powerpoint/2010/main" val="3278548156"/>
              </p:ext>
            </p:extLst>
          </p:nvPr>
        </p:nvGraphicFramePr>
        <p:xfrm>
          <a:off x="694473" y="4041945"/>
          <a:ext cx="5064485" cy="1966189"/>
        </p:xfrm>
        <a:graphic>
          <a:graphicData uri="http://schemas.openxmlformats.org/drawingml/2006/table">
            <a:tbl>
              <a:tblPr firstRow="1" bandRow="1">
                <a:tableStyleId>{72833802-FEF1-4C79-8D5D-14CF1EAF98D9}</a:tableStyleId>
              </a:tblPr>
              <a:tblGrid>
                <a:gridCol w="4186963">
                  <a:extLst>
                    <a:ext uri="{9D8B030D-6E8A-4147-A177-3AD203B41FA5}">
                      <a16:colId xmlns:a16="http://schemas.microsoft.com/office/drawing/2014/main" val="2336525998"/>
                    </a:ext>
                  </a:extLst>
                </a:gridCol>
                <a:gridCol w="877522">
                  <a:extLst>
                    <a:ext uri="{9D8B030D-6E8A-4147-A177-3AD203B41FA5}">
                      <a16:colId xmlns:a16="http://schemas.microsoft.com/office/drawing/2014/main" val="2622047613"/>
                    </a:ext>
                  </a:extLst>
                </a:gridCol>
              </a:tblGrid>
              <a:tr h="351676">
                <a:tc gridSpan="2">
                  <a:txBody>
                    <a:bodyPr/>
                    <a:lstStyle/>
                    <a:p>
                      <a:pPr algn="l"/>
                      <a:r>
                        <a:rPr lang="en-US" sz="1600" b="1" i="1"/>
                        <a:t>OPEN MINDS Circle </a:t>
                      </a:r>
                      <a:r>
                        <a:rPr lang="en-US" sz="1600" b="1"/>
                        <a:t>Digital Reach</a:t>
                      </a:r>
                      <a:endParaRPr lang="en-US" sz="1600" b="1" i="0"/>
                    </a:p>
                  </a:txBody>
                  <a:tcPr anchor="ctr"/>
                </a:tc>
                <a:tc hMerge="1">
                  <a:txBody>
                    <a:bodyPr/>
                    <a:lstStyle/>
                    <a:p>
                      <a:endParaRPr lang="en-US"/>
                    </a:p>
                  </a:txBody>
                  <a:tcPr anchor="ctr"/>
                </a:tc>
                <a:extLst>
                  <a:ext uri="{0D108BD9-81ED-4DB2-BD59-A6C34878D82A}">
                    <a16:rowId xmlns:a16="http://schemas.microsoft.com/office/drawing/2014/main" val="3130314214"/>
                  </a:ext>
                </a:extLst>
              </a:tr>
              <a:tr h="287735">
                <a:tc>
                  <a:txBody>
                    <a:bodyPr/>
                    <a:lstStyle/>
                    <a:p>
                      <a:r>
                        <a:rPr lang="en-US" sz="1200">
                          <a:solidFill>
                            <a:schemeClr val="tx1"/>
                          </a:solidFill>
                        </a:rPr>
                        <a:t>Total </a:t>
                      </a:r>
                      <a:r>
                        <a:rPr lang="en-US" sz="1200" b="1">
                          <a:solidFill>
                            <a:schemeClr val="tx1"/>
                          </a:solidFill>
                        </a:rPr>
                        <a:t>Employees Of Circle Member Organizations</a:t>
                      </a:r>
                    </a:p>
                  </a:txBody>
                  <a:tcPr anchor="ctr"/>
                </a:tc>
                <a:tc>
                  <a:txBody>
                    <a:bodyPr/>
                    <a:lstStyle/>
                    <a:p>
                      <a:r>
                        <a:rPr lang="en-US" sz="1200" b="1">
                          <a:solidFill>
                            <a:schemeClr val="tx1"/>
                          </a:solidFill>
                        </a:rPr>
                        <a:t>830,000</a:t>
                      </a:r>
                    </a:p>
                  </a:txBody>
                  <a:tcPr anchor="ctr"/>
                </a:tc>
                <a:extLst>
                  <a:ext uri="{0D108BD9-81ED-4DB2-BD59-A6C34878D82A}">
                    <a16:rowId xmlns:a16="http://schemas.microsoft.com/office/drawing/2014/main" val="2865881306"/>
                  </a:ext>
                </a:extLst>
              </a:tr>
              <a:tr h="751308">
                <a:tc>
                  <a:txBody>
                    <a:bodyPr/>
                    <a:lstStyle/>
                    <a:p>
                      <a:pPr>
                        <a:spcAft>
                          <a:spcPts val="300"/>
                        </a:spcAft>
                      </a:pPr>
                      <a:r>
                        <a:rPr lang="en-US" sz="1200">
                          <a:solidFill>
                            <a:schemeClr val="tx1"/>
                          </a:solidFill>
                        </a:rPr>
                        <a:t>Total </a:t>
                      </a:r>
                      <a:r>
                        <a:rPr lang="en-US" sz="1200" b="1">
                          <a:solidFill>
                            <a:schemeClr val="tx1"/>
                          </a:solidFill>
                        </a:rPr>
                        <a:t>Email Subscribers</a:t>
                      </a:r>
                    </a:p>
                    <a:p>
                      <a:pPr marL="182880" indent="-182880">
                        <a:spcAft>
                          <a:spcPts val="300"/>
                        </a:spcAft>
                        <a:buClr>
                          <a:schemeClr val="accent2"/>
                        </a:buClr>
                        <a:buFont typeface="Wingdings" panose="05000000000000000000" pitchFamily="2" charset="2"/>
                        <a:buChar char="§"/>
                      </a:pPr>
                      <a:r>
                        <a:rPr lang="en-US" sz="1200" i="1">
                          <a:solidFill>
                            <a:schemeClr val="tx1"/>
                          </a:solidFill>
                        </a:rPr>
                        <a:t>OPEN MINDS </a:t>
                      </a:r>
                      <a:r>
                        <a:rPr lang="en-US" sz="1200">
                          <a:solidFill>
                            <a:schemeClr val="tx1"/>
                          </a:solidFill>
                        </a:rPr>
                        <a:t>Daily Executive Briefing Email List</a:t>
                      </a:r>
                    </a:p>
                    <a:p>
                      <a:pPr marL="182880" indent="-182880">
                        <a:spcAft>
                          <a:spcPts val="300"/>
                        </a:spcAft>
                        <a:buClr>
                          <a:schemeClr val="accent2"/>
                        </a:buClr>
                        <a:buFont typeface="Wingdings" panose="05000000000000000000" pitchFamily="2" charset="2"/>
                        <a:buChar char="§"/>
                      </a:pPr>
                      <a:r>
                        <a:rPr lang="en-US" sz="1200" i="1">
                          <a:solidFill>
                            <a:schemeClr val="tx1"/>
                          </a:solidFill>
                        </a:rPr>
                        <a:t>OPEN MINDS </a:t>
                      </a:r>
                      <a:r>
                        <a:rPr lang="en-US" sz="1200">
                          <a:solidFill>
                            <a:schemeClr val="tx1"/>
                          </a:solidFill>
                        </a:rPr>
                        <a:t>Promotional Information Email List</a:t>
                      </a:r>
                    </a:p>
                  </a:txBody>
                  <a:tcPr anchor="ctr"/>
                </a:tc>
                <a:tc>
                  <a:txBody>
                    <a:bodyPr/>
                    <a:lstStyle/>
                    <a:p>
                      <a:r>
                        <a:rPr lang="en-US" sz="1200" b="1">
                          <a:solidFill>
                            <a:schemeClr val="tx1"/>
                          </a:solidFill>
                        </a:rPr>
                        <a:t>66,284</a:t>
                      </a:r>
                    </a:p>
                    <a:p>
                      <a:r>
                        <a:rPr lang="en-US" sz="1200" b="0">
                          <a:solidFill>
                            <a:schemeClr val="tx1"/>
                          </a:solidFill>
                        </a:rPr>
                        <a:t>30,657</a:t>
                      </a:r>
                    </a:p>
                    <a:p>
                      <a:r>
                        <a:rPr lang="en-US" sz="1200" b="0">
                          <a:solidFill>
                            <a:schemeClr val="tx1"/>
                          </a:solidFill>
                        </a:rPr>
                        <a:t>35,627</a:t>
                      </a:r>
                    </a:p>
                  </a:txBody>
                  <a:tcPr anchor="ctr"/>
                </a:tc>
                <a:extLst>
                  <a:ext uri="{0D108BD9-81ED-4DB2-BD59-A6C34878D82A}">
                    <a16:rowId xmlns:a16="http://schemas.microsoft.com/office/drawing/2014/main" val="3237048762"/>
                  </a:ext>
                </a:extLst>
              </a:tr>
              <a:tr h="287735">
                <a:tc>
                  <a:txBody>
                    <a:bodyPr/>
                    <a:lstStyle/>
                    <a:p>
                      <a:r>
                        <a:rPr lang="en-US" sz="1200">
                          <a:solidFill>
                            <a:schemeClr val="tx1"/>
                          </a:solidFill>
                        </a:rPr>
                        <a:t>Average Unique </a:t>
                      </a:r>
                      <a:r>
                        <a:rPr lang="en-US" sz="1200" b="1">
                          <a:solidFill>
                            <a:schemeClr val="tx1"/>
                          </a:solidFill>
                        </a:rPr>
                        <a:t>Website Visitors </a:t>
                      </a:r>
                      <a:r>
                        <a:rPr lang="en-US" sz="1200">
                          <a:solidFill>
                            <a:schemeClr val="tx1"/>
                          </a:solidFill>
                        </a:rPr>
                        <a:t>Per Month</a:t>
                      </a:r>
                    </a:p>
                  </a:txBody>
                  <a:tcPr anchor="ctr"/>
                </a:tc>
                <a:tc>
                  <a:txBody>
                    <a:bodyPr/>
                    <a:lstStyle/>
                    <a:p>
                      <a:r>
                        <a:rPr lang="en-US" sz="1200" b="1">
                          <a:solidFill>
                            <a:schemeClr val="tx1"/>
                          </a:solidFill>
                        </a:rPr>
                        <a:t>27,615</a:t>
                      </a:r>
                    </a:p>
                  </a:txBody>
                  <a:tcPr anchor="ctr"/>
                </a:tc>
                <a:extLst>
                  <a:ext uri="{0D108BD9-81ED-4DB2-BD59-A6C34878D82A}">
                    <a16:rowId xmlns:a16="http://schemas.microsoft.com/office/drawing/2014/main" val="500058855"/>
                  </a:ext>
                </a:extLst>
              </a:tr>
              <a:tr h="287735">
                <a:tc>
                  <a:txBody>
                    <a:bodyPr/>
                    <a:lstStyle/>
                    <a:p>
                      <a:r>
                        <a:rPr lang="en-US" sz="1200">
                          <a:solidFill>
                            <a:schemeClr val="tx1"/>
                          </a:solidFill>
                        </a:rPr>
                        <a:t>Average </a:t>
                      </a:r>
                      <a:r>
                        <a:rPr lang="en-US" sz="1200" b="1">
                          <a:solidFill>
                            <a:schemeClr val="tx1"/>
                          </a:solidFill>
                        </a:rPr>
                        <a:t>Page Views </a:t>
                      </a:r>
                      <a:r>
                        <a:rPr lang="en-US" sz="1200">
                          <a:solidFill>
                            <a:schemeClr val="tx1"/>
                          </a:solidFill>
                        </a:rPr>
                        <a:t>Per Month</a:t>
                      </a:r>
                    </a:p>
                  </a:txBody>
                  <a:tcPr anchor="ctr"/>
                </a:tc>
                <a:tc>
                  <a:txBody>
                    <a:bodyPr/>
                    <a:lstStyle/>
                    <a:p>
                      <a:r>
                        <a:rPr lang="en-US" sz="1200" b="1">
                          <a:solidFill>
                            <a:schemeClr val="tx1"/>
                          </a:solidFill>
                        </a:rPr>
                        <a:t>57,667</a:t>
                      </a:r>
                    </a:p>
                  </a:txBody>
                  <a:tcPr anchor="ctr"/>
                </a:tc>
                <a:extLst>
                  <a:ext uri="{0D108BD9-81ED-4DB2-BD59-A6C34878D82A}">
                    <a16:rowId xmlns:a16="http://schemas.microsoft.com/office/drawing/2014/main" val="2907332567"/>
                  </a:ext>
                </a:extLst>
              </a:tr>
            </a:tbl>
          </a:graphicData>
        </a:graphic>
      </p:graphicFrame>
      <p:graphicFrame>
        <p:nvGraphicFramePr>
          <p:cNvPr id="58" name="Table 57">
            <a:extLst>
              <a:ext uri="{FF2B5EF4-FFF2-40B4-BE49-F238E27FC236}">
                <a16:creationId xmlns:a16="http://schemas.microsoft.com/office/drawing/2014/main" id="{9E1D474B-70BA-0560-E7CD-F270A24A81AF}"/>
              </a:ext>
            </a:extLst>
          </p:cNvPr>
          <p:cNvGraphicFramePr>
            <a:graphicFrameLocks/>
          </p:cNvGraphicFramePr>
          <p:nvPr userDrawn="1">
            <p:extLst>
              <p:ext uri="{D42A27DB-BD31-4B8C-83A1-F6EECF244321}">
                <p14:modId xmlns:p14="http://schemas.microsoft.com/office/powerpoint/2010/main" val="1971518397"/>
              </p:ext>
            </p:extLst>
          </p:nvPr>
        </p:nvGraphicFramePr>
        <p:xfrm>
          <a:off x="6292836" y="4037616"/>
          <a:ext cx="5214316" cy="1714353"/>
        </p:xfrm>
        <a:graphic>
          <a:graphicData uri="http://schemas.openxmlformats.org/drawingml/2006/table">
            <a:tbl>
              <a:tblPr firstRow="1" bandRow="1">
                <a:tableStyleId>{72833802-FEF1-4C79-8D5D-14CF1EAF98D9}</a:tableStyleId>
              </a:tblPr>
              <a:tblGrid>
                <a:gridCol w="4266697">
                  <a:extLst>
                    <a:ext uri="{9D8B030D-6E8A-4147-A177-3AD203B41FA5}">
                      <a16:colId xmlns:a16="http://schemas.microsoft.com/office/drawing/2014/main" val="2336525998"/>
                    </a:ext>
                  </a:extLst>
                </a:gridCol>
                <a:gridCol w="947619">
                  <a:extLst>
                    <a:ext uri="{9D8B030D-6E8A-4147-A177-3AD203B41FA5}">
                      <a16:colId xmlns:a16="http://schemas.microsoft.com/office/drawing/2014/main" val="2622047613"/>
                    </a:ext>
                  </a:extLst>
                </a:gridCol>
              </a:tblGrid>
              <a:tr h="342753">
                <a:tc gridSpan="2">
                  <a:txBody>
                    <a:bodyPr/>
                    <a:lstStyle/>
                    <a:p>
                      <a:pPr algn="l"/>
                      <a:r>
                        <a:rPr lang="en-US" sz="1600" b="1" i="1"/>
                        <a:t>OPEN MINDS Circle </a:t>
                      </a:r>
                      <a:r>
                        <a:rPr lang="en-US" sz="1600" b="1"/>
                        <a:t>+ Partner Resource Centers</a:t>
                      </a:r>
                    </a:p>
                  </a:txBody>
                  <a:tcPr anchor="ctr"/>
                </a:tc>
                <a:tc hMerge="1">
                  <a:txBody>
                    <a:bodyPr/>
                    <a:lstStyle/>
                    <a:p>
                      <a:endParaRPr lang="en-US"/>
                    </a:p>
                  </a:txBody>
                  <a:tcPr anchor="ctr"/>
                </a:tc>
                <a:extLst>
                  <a:ext uri="{0D108BD9-81ED-4DB2-BD59-A6C34878D82A}">
                    <a16:rowId xmlns:a16="http://schemas.microsoft.com/office/drawing/2014/main" val="3130314214"/>
                  </a:ext>
                </a:extLst>
              </a:tr>
              <a:tr h="272681">
                <a:tc>
                  <a:txBody>
                    <a:bodyPr/>
                    <a:lstStyle/>
                    <a:p>
                      <a:r>
                        <a:rPr lang="en-US" sz="1200">
                          <a:solidFill>
                            <a:schemeClr val="tx1"/>
                          </a:solidFill>
                        </a:rPr>
                        <a:t>Total Unique </a:t>
                      </a:r>
                      <a:r>
                        <a:rPr lang="en-US" sz="1200" b="1">
                          <a:solidFill>
                            <a:schemeClr val="tx1"/>
                          </a:solidFill>
                        </a:rPr>
                        <a:t>Resource Center Members</a:t>
                      </a:r>
                    </a:p>
                  </a:txBody>
                  <a:tcPr anchor="ctr"/>
                </a:tc>
                <a:tc>
                  <a:txBody>
                    <a:bodyPr/>
                    <a:lstStyle/>
                    <a:p>
                      <a:r>
                        <a:rPr lang="en-US" sz="1200" b="1">
                          <a:solidFill>
                            <a:schemeClr val="tx1"/>
                          </a:solidFill>
                        </a:rPr>
                        <a:t>154,879</a:t>
                      </a:r>
                    </a:p>
                  </a:txBody>
                  <a:tcPr anchor="ctr"/>
                </a:tc>
                <a:extLst>
                  <a:ext uri="{0D108BD9-81ED-4DB2-BD59-A6C34878D82A}">
                    <a16:rowId xmlns:a16="http://schemas.microsoft.com/office/drawing/2014/main" val="2865881306"/>
                  </a:ext>
                </a:extLst>
              </a:tr>
              <a:tr h="272681">
                <a:tc>
                  <a:txBody>
                    <a:bodyPr/>
                    <a:lstStyle/>
                    <a:p>
                      <a:r>
                        <a:rPr lang="en-US" sz="1200">
                          <a:solidFill>
                            <a:schemeClr val="tx1"/>
                          </a:solidFill>
                        </a:rPr>
                        <a:t>Total </a:t>
                      </a:r>
                      <a:r>
                        <a:rPr lang="en-US" sz="1200" b="1">
                          <a:solidFill>
                            <a:schemeClr val="tx1"/>
                          </a:solidFill>
                        </a:rPr>
                        <a:t>Email Subscribers</a:t>
                      </a:r>
                    </a:p>
                  </a:txBody>
                  <a:tcPr anchor="ctr"/>
                </a:tc>
                <a:tc>
                  <a:txBody>
                    <a:bodyPr/>
                    <a:lstStyle/>
                    <a:p>
                      <a:r>
                        <a:rPr lang="en-US" sz="1200" b="1">
                          <a:solidFill>
                            <a:schemeClr val="tx1"/>
                          </a:solidFill>
                        </a:rPr>
                        <a:t>72,547</a:t>
                      </a:r>
                    </a:p>
                  </a:txBody>
                  <a:tcPr anchor="ctr"/>
                </a:tc>
                <a:extLst>
                  <a:ext uri="{0D108BD9-81ED-4DB2-BD59-A6C34878D82A}">
                    <a16:rowId xmlns:a16="http://schemas.microsoft.com/office/drawing/2014/main" val="3237048762"/>
                  </a:ext>
                </a:extLst>
              </a:tr>
              <a:tr h="272681">
                <a:tc>
                  <a:txBody>
                    <a:bodyPr/>
                    <a:lstStyle/>
                    <a:p>
                      <a:r>
                        <a:rPr lang="en-US" sz="1200">
                          <a:solidFill>
                            <a:schemeClr val="tx1"/>
                          </a:solidFill>
                        </a:rPr>
                        <a:t>Average Unique </a:t>
                      </a:r>
                      <a:r>
                        <a:rPr lang="en-US" sz="1200" b="1">
                          <a:solidFill>
                            <a:schemeClr val="tx1"/>
                          </a:solidFill>
                        </a:rPr>
                        <a:t>Website Visitors </a:t>
                      </a:r>
                      <a:r>
                        <a:rPr lang="en-US" sz="1200">
                          <a:solidFill>
                            <a:schemeClr val="tx1"/>
                          </a:solidFill>
                        </a:rPr>
                        <a:t>Per Month</a:t>
                      </a:r>
                    </a:p>
                  </a:txBody>
                  <a:tcPr anchor="ctr"/>
                </a:tc>
                <a:tc>
                  <a:txBody>
                    <a:bodyPr/>
                    <a:lstStyle/>
                    <a:p>
                      <a:r>
                        <a:rPr lang="en-US" sz="1200" b="1">
                          <a:solidFill>
                            <a:schemeClr val="tx1"/>
                          </a:solidFill>
                        </a:rPr>
                        <a:t>40,519</a:t>
                      </a:r>
                    </a:p>
                  </a:txBody>
                  <a:tcPr anchor="ctr"/>
                </a:tc>
                <a:extLst>
                  <a:ext uri="{0D108BD9-81ED-4DB2-BD59-A6C34878D82A}">
                    <a16:rowId xmlns:a16="http://schemas.microsoft.com/office/drawing/2014/main" val="500058855"/>
                  </a:ext>
                </a:extLst>
              </a:tr>
              <a:tr h="272681">
                <a:tc>
                  <a:txBody>
                    <a:bodyPr/>
                    <a:lstStyle/>
                    <a:p>
                      <a:r>
                        <a:rPr lang="en-US" sz="1200">
                          <a:solidFill>
                            <a:schemeClr val="tx1"/>
                          </a:solidFill>
                        </a:rPr>
                        <a:t>Average </a:t>
                      </a:r>
                      <a:r>
                        <a:rPr lang="en-US" sz="1200" b="1">
                          <a:solidFill>
                            <a:schemeClr val="tx1"/>
                          </a:solidFill>
                        </a:rPr>
                        <a:t>Page Views </a:t>
                      </a:r>
                      <a:r>
                        <a:rPr lang="en-US" sz="1200">
                          <a:solidFill>
                            <a:schemeClr val="tx1"/>
                          </a:solidFill>
                        </a:rPr>
                        <a:t>Per Month</a:t>
                      </a:r>
                    </a:p>
                  </a:txBody>
                  <a:tcPr anchor="ctr"/>
                </a:tc>
                <a:tc>
                  <a:txBody>
                    <a:bodyPr/>
                    <a:lstStyle/>
                    <a:p>
                      <a:r>
                        <a:rPr lang="en-US" sz="1200" b="1">
                          <a:solidFill>
                            <a:schemeClr val="tx1"/>
                          </a:solidFill>
                        </a:rPr>
                        <a:t>121,750</a:t>
                      </a:r>
                    </a:p>
                  </a:txBody>
                  <a:tcPr anchor="ctr"/>
                </a:tc>
                <a:extLst>
                  <a:ext uri="{0D108BD9-81ED-4DB2-BD59-A6C34878D82A}">
                    <a16:rowId xmlns:a16="http://schemas.microsoft.com/office/drawing/2014/main" val="2907332567"/>
                  </a:ext>
                </a:extLst>
              </a:tr>
              <a:tr h="272681">
                <a:tc>
                  <a:txBody>
                    <a:bodyPr/>
                    <a:lstStyle/>
                    <a:p>
                      <a:r>
                        <a:rPr lang="en-US" sz="1200" b="0">
                          <a:solidFill>
                            <a:schemeClr val="tx1"/>
                          </a:solidFill>
                        </a:rPr>
                        <a:t>Total </a:t>
                      </a:r>
                      <a:r>
                        <a:rPr lang="en-US" sz="1200" b="1">
                          <a:solidFill>
                            <a:schemeClr val="tx1"/>
                          </a:solidFill>
                        </a:rPr>
                        <a:t>Partner Resource Centers</a:t>
                      </a:r>
                      <a:endParaRPr lang="en-US" sz="1200" b="1" i="0">
                        <a:solidFill>
                          <a:schemeClr val="tx1"/>
                        </a:solidFill>
                      </a:endParaRPr>
                    </a:p>
                  </a:txBody>
                  <a:tcPr anchor="ctr"/>
                </a:tc>
                <a:tc>
                  <a:txBody>
                    <a:bodyPr/>
                    <a:lstStyle/>
                    <a:p>
                      <a:r>
                        <a:rPr lang="en-US" sz="1200" b="1">
                          <a:solidFill>
                            <a:schemeClr val="tx1"/>
                          </a:solidFill>
                        </a:rPr>
                        <a:t>30</a:t>
                      </a:r>
                    </a:p>
                  </a:txBody>
                  <a:tcPr anchor="ctr"/>
                </a:tc>
                <a:extLst>
                  <a:ext uri="{0D108BD9-81ED-4DB2-BD59-A6C34878D82A}">
                    <a16:rowId xmlns:a16="http://schemas.microsoft.com/office/drawing/2014/main" val="1951408471"/>
                  </a:ext>
                </a:extLst>
              </a:tr>
            </a:tbl>
          </a:graphicData>
        </a:graphic>
      </p:graphicFrame>
      <p:grpSp>
        <p:nvGrpSpPr>
          <p:cNvPr id="3" name="Group 2">
            <a:extLst>
              <a:ext uri="{FF2B5EF4-FFF2-40B4-BE49-F238E27FC236}">
                <a16:creationId xmlns:a16="http://schemas.microsoft.com/office/drawing/2014/main" id="{D46C80FC-C246-B039-6FBC-B978620917AB}"/>
              </a:ext>
            </a:extLst>
          </p:cNvPr>
          <p:cNvGrpSpPr/>
          <p:nvPr userDrawn="1"/>
        </p:nvGrpSpPr>
        <p:grpSpPr>
          <a:xfrm>
            <a:off x="4883713" y="973049"/>
            <a:ext cx="7194549" cy="2854922"/>
            <a:chOff x="-361443" y="3596095"/>
            <a:chExt cx="7194549" cy="2854922"/>
          </a:xfrm>
        </p:grpSpPr>
        <p:cxnSp>
          <p:nvCxnSpPr>
            <p:cNvPr id="51" name="Straight Connector 50">
              <a:extLst>
                <a:ext uri="{FF2B5EF4-FFF2-40B4-BE49-F238E27FC236}">
                  <a16:creationId xmlns:a16="http://schemas.microsoft.com/office/drawing/2014/main" id="{52D97A24-32C0-622F-3D5D-0711EED148F6}"/>
                </a:ext>
              </a:extLst>
            </p:cNvPr>
            <p:cNvCxnSpPr/>
            <p:nvPr userDrawn="1"/>
          </p:nvCxnSpPr>
          <p:spPr>
            <a:xfrm>
              <a:off x="1943429" y="3879529"/>
              <a:ext cx="1188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9E01A8B-D904-CBB9-2A64-BF6A00987AF4}"/>
                </a:ext>
              </a:extLst>
            </p:cNvPr>
            <p:cNvCxnSpPr/>
            <p:nvPr userDrawn="1"/>
          </p:nvCxnSpPr>
          <p:spPr>
            <a:xfrm>
              <a:off x="2092369" y="567741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60D26E2-F838-DAA5-F795-E1878B286305}"/>
                </a:ext>
              </a:extLst>
            </p:cNvPr>
            <p:cNvCxnSpPr/>
            <p:nvPr userDrawn="1"/>
          </p:nvCxnSpPr>
          <p:spPr>
            <a:xfrm>
              <a:off x="2440523" y="4839698"/>
              <a:ext cx="5956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2B2D60F1-7542-91DD-E3CA-E4E1CE3AE0DF}"/>
                </a:ext>
              </a:extLst>
            </p:cNvPr>
            <p:cNvPicPr>
              <a:picLocks noChangeAspect="1"/>
            </p:cNvPicPr>
            <p:nvPr userDrawn="1"/>
          </p:nvPicPr>
          <p:blipFill>
            <a:blip r:embed="rId2"/>
            <a:stretch>
              <a:fillRect/>
            </a:stretch>
          </p:blipFill>
          <p:spPr>
            <a:xfrm rot="9443757">
              <a:off x="-361443" y="3596095"/>
              <a:ext cx="3730012" cy="2488547"/>
            </a:xfrm>
            <a:prstGeom prst="rect">
              <a:avLst/>
            </a:prstGeom>
          </p:spPr>
        </p:pic>
        <p:sp>
          <p:nvSpPr>
            <p:cNvPr id="55" name="Oval 54">
              <a:extLst>
                <a:ext uri="{FF2B5EF4-FFF2-40B4-BE49-F238E27FC236}">
                  <a16:creationId xmlns:a16="http://schemas.microsoft.com/office/drawing/2014/main" id="{A379EFE4-73FD-D4BE-83B0-C26965B2B75A}"/>
                </a:ext>
              </a:extLst>
            </p:cNvPr>
            <p:cNvSpPr/>
            <p:nvPr userDrawn="1"/>
          </p:nvSpPr>
          <p:spPr>
            <a:xfrm>
              <a:off x="547974" y="3872821"/>
              <a:ext cx="1920240" cy="1920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7" name="Chart 56">
              <a:extLst>
                <a:ext uri="{FF2B5EF4-FFF2-40B4-BE49-F238E27FC236}">
                  <a16:creationId xmlns:a16="http://schemas.microsoft.com/office/drawing/2014/main" id="{64FFD03D-D2E0-4F05-9747-DDCC44A80E1E}"/>
                </a:ext>
              </a:extLst>
            </p:cNvPr>
            <p:cNvGraphicFramePr/>
            <p:nvPr userDrawn="1">
              <p:extLst>
                <p:ext uri="{D42A27DB-BD31-4B8C-83A1-F6EECF244321}">
                  <p14:modId xmlns:p14="http://schemas.microsoft.com/office/powerpoint/2010/main" val="258191880"/>
                </p:ext>
              </p:extLst>
            </p:nvPr>
          </p:nvGraphicFramePr>
          <p:xfrm>
            <a:off x="166540" y="3752816"/>
            <a:ext cx="4047302" cy="2698201"/>
          </p:xfrm>
          <a:graphic>
            <a:graphicData uri="http://schemas.openxmlformats.org/drawingml/2006/chart">
              <c:chart xmlns:c="http://schemas.openxmlformats.org/drawingml/2006/chart" xmlns:r="http://schemas.openxmlformats.org/officeDocument/2006/relationships" r:id="rId3"/>
            </a:graphicData>
          </a:graphic>
        </p:graphicFrame>
        <p:sp>
          <p:nvSpPr>
            <p:cNvPr id="65" name="TextBox 64">
              <a:extLst>
                <a:ext uri="{FF2B5EF4-FFF2-40B4-BE49-F238E27FC236}">
                  <a16:creationId xmlns:a16="http://schemas.microsoft.com/office/drawing/2014/main" id="{F43E8C16-6E3D-4A7C-8980-5E05EDE0811D}"/>
                </a:ext>
              </a:extLst>
            </p:cNvPr>
            <p:cNvSpPr txBox="1"/>
            <p:nvPr userDrawn="1"/>
          </p:nvSpPr>
          <p:spPr>
            <a:xfrm>
              <a:off x="721932" y="4544060"/>
              <a:ext cx="15753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Arial" panose="020B0604020202020204"/>
                  <a:ea typeface="+mn-ea"/>
                  <a:cs typeface="+mn-cs"/>
                </a:rPr>
                <a:t>18,068+</a:t>
              </a:r>
            </a:p>
          </p:txBody>
        </p:sp>
        <p:sp>
          <p:nvSpPr>
            <p:cNvPr id="66" name="TextBox 65">
              <a:extLst>
                <a:ext uri="{FF2B5EF4-FFF2-40B4-BE49-F238E27FC236}">
                  <a16:creationId xmlns:a16="http://schemas.microsoft.com/office/drawing/2014/main" id="{527B00AB-D5EB-BA76-BDFF-0C4881A9ADC4}"/>
                </a:ext>
              </a:extLst>
            </p:cNvPr>
            <p:cNvSpPr txBox="1"/>
            <p:nvPr userDrawn="1"/>
          </p:nvSpPr>
          <p:spPr>
            <a:xfrm>
              <a:off x="3637856" y="3690569"/>
              <a:ext cx="31952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t>Provider Organizations, Medical Education Institutes, Advocacy Organizations</a:t>
              </a:r>
            </a:p>
          </p:txBody>
        </p:sp>
        <p:sp>
          <p:nvSpPr>
            <p:cNvPr id="67" name="Oval 66">
              <a:extLst>
                <a:ext uri="{FF2B5EF4-FFF2-40B4-BE49-F238E27FC236}">
                  <a16:creationId xmlns:a16="http://schemas.microsoft.com/office/drawing/2014/main" id="{C43DB1C6-A02F-B577-42F8-27C1B97E7889}"/>
                </a:ext>
              </a:extLst>
            </p:cNvPr>
            <p:cNvSpPr/>
            <p:nvPr userDrawn="1"/>
          </p:nvSpPr>
          <p:spPr>
            <a:xfrm>
              <a:off x="2895739" y="3705830"/>
              <a:ext cx="679971" cy="679971"/>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Arial" panose="020B0604020202020204"/>
              </a:endParaRPr>
            </a:p>
          </p:txBody>
        </p:sp>
        <p:sp>
          <p:nvSpPr>
            <p:cNvPr id="68" name="TextBox 67">
              <a:extLst>
                <a:ext uri="{FF2B5EF4-FFF2-40B4-BE49-F238E27FC236}">
                  <a16:creationId xmlns:a16="http://schemas.microsoft.com/office/drawing/2014/main" id="{B8DFEFC6-1F96-77BE-8041-3D771A9AADAB}"/>
                </a:ext>
              </a:extLst>
            </p:cNvPr>
            <p:cNvSpPr txBox="1"/>
            <p:nvPr userDrawn="1"/>
          </p:nvSpPr>
          <p:spPr>
            <a:xfrm>
              <a:off x="2906625" y="3861149"/>
              <a:ext cx="6799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68%</a:t>
              </a:r>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74" name="TextBox 73">
              <a:extLst>
                <a:ext uri="{FF2B5EF4-FFF2-40B4-BE49-F238E27FC236}">
                  <a16:creationId xmlns:a16="http://schemas.microsoft.com/office/drawing/2014/main" id="{B6CC6721-8198-FAF4-689B-ED101841E146}"/>
                </a:ext>
              </a:extLst>
            </p:cNvPr>
            <p:cNvSpPr txBox="1"/>
            <p:nvPr userDrawn="1"/>
          </p:nvSpPr>
          <p:spPr>
            <a:xfrm>
              <a:off x="3637856" y="4591646"/>
              <a:ext cx="2949849"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t>Technology, Pharmaceutical &amp; Investor Organizations</a:t>
              </a:r>
            </a:p>
          </p:txBody>
        </p:sp>
        <p:sp>
          <p:nvSpPr>
            <p:cNvPr id="75" name="Oval 74">
              <a:extLst>
                <a:ext uri="{FF2B5EF4-FFF2-40B4-BE49-F238E27FC236}">
                  <a16:creationId xmlns:a16="http://schemas.microsoft.com/office/drawing/2014/main" id="{E8DAEC3F-16CA-55EF-F074-2481C948654F}"/>
                </a:ext>
              </a:extLst>
            </p:cNvPr>
            <p:cNvSpPr/>
            <p:nvPr userDrawn="1"/>
          </p:nvSpPr>
          <p:spPr>
            <a:xfrm>
              <a:off x="2895739" y="4500384"/>
              <a:ext cx="679971" cy="679971"/>
            </a:xfrm>
            <a:prstGeom prst="ellipse">
              <a:avLst/>
            </a:prstGeom>
            <a:solidFill>
              <a:schemeClr val="accent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Arial" panose="020B0604020202020204"/>
              </a:endParaRPr>
            </a:p>
          </p:txBody>
        </p:sp>
        <p:sp>
          <p:nvSpPr>
            <p:cNvPr id="76" name="TextBox 75">
              <a:extLst>
                <a:ext uri="{FF2B5EF4-FFF2-40B4-BE49-F238E27FC236}">
                  <a16:creationId xmlns:a16="http://schemas.microsoft.com/office/drawing/2014/main" id="{9AC10298-6C73-CAE8-F26F-2C7B33ACA52B}"/>
                </a:ext>
              </a:extLst>
            </p:cNvPr>
            <p:cNvSpPr txBox="1"/>
            <p:nvPr userDrawn="1"/>
          </p:nvSpPr>
          <p:spPr>
            <a:xfrm>
              <a:off x="2906625" y="4655703"/>
              <a:ext cx="6799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26% </a:t>
              </a:r>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77" name="TextBox 76">
              <a:extLst>
                <a:ext uri="{FF2B5EF4-FFF2-40B4-BE49-F238E27FC236}">
                  <a16:creationId xmlns:a16="http://schemas.microsoft.com/office/drawing/2014/main" id="{E405D97F-8EEA-E9BD-7C33-AA61BCF64D9B}"/>
                </a:ext>
              </a:extLst>
            </p:cNvPr>
            <p:cNvSpPr txBox="1"/>
            <p:nvPr userDrawn="1"/>
          </p:nvSpPr>
          <p:spPr>
            <a:xfrm>
              <a:off x="3637856" y="5319263"/>
              <a:ext cx="31952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t>Payer Organizations – Health Plans, ACOs, Federal, State &amp; County </a:t>
              </a:r>
              <a:b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br>
              <a: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t>(Including 35 State Medicaid Plans)</a:t>
              </a:r>
            </a:p>
          </p:txBody>
        </p:sp>
        <p:sp>
          <p:nvSpPr>
            <p:cNvPr id="78" name="Oval 77">
              <a:extLst>
                <a:ext uri="{FF2B5EF4-FFF2-40B4-BE49-F238E27FC236}">
                  <a16:creationId xmlns:a16="http://schemas.microsoft.com/office/drawing/2014/main" id="{3425DEA5-F88F-AE18-5E1D-B468525EDC8B}"/>
                </a:ext>
              </a:extLst>
            </p:cNvPr>
            <p:cNvSpPr/>
            <p:nvPr userDrawn="1"/>
          </p:nvSpPr>
          <p:spPr>
            <a:xfrm>
              <a:off x="2895739" y="5307927"/>
              <a:ext cx="679971" cy="679971"/>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Arial" panose="020B0604020202020204"/>
              </a:endParaRPr>
            </a:p>
          </p:txBody>
        </p:sp>
        <p:sp>
          <p:nvSpPr>
            <p:cNvPr id="79" name="TextBox 78">
              <a:extLst>
                <a:ext uri="{FF2B5EF4-FFF2-40B4-BE49-F238E27FC236}">
                  <a16:creationId xmlns:a16="http://schemas.microsoft.com/office/drawing/2014/main" id="{369AE430-264F-A9C7-EAAB-18A48B0B61D3}"/>
                </a:ext>
              </a:extLst>
            </p:cNvPr>
            <p:cNvSpPr txBox="1"/>
            <p:nvPr userDrawn="1"/>
          </p:nvSpPr>
          <p:spPr>
            <a:xfrm>
              <a:off x="2906625" y="5463246"/>
              <a:ext cx="6799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6% </a:t>
              </a:r>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80" name="Graphic 79" descr="Remote work with solid fill">
              <a:extLst>
                <a:ext uri="{FF2B5EF4-FFF2-40B4-BE49-F238E27FC236}">
                  <a16:creationId xmlns:a16="http://schemas.microsoft.com/office/drawing/2014/main" id="{F25A82F4-8D36-1806-C41D-B43C8A45AAA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224541" y="4073840"/>
              <a:ext cx="544884" cy="544884"/>
            </a:xfrm>
            <a:prstGeom prst="rect">
              <a:avLst/>
            </a:prstGeom>
          </p:spPr>
        </p:pic>
        <p:sp>
          <p:nvSpPr>
            <p:cNvPr id="81" name="TextBox 80">
              <a:extLst>
                <a:ext uri="{FF2B5EF4-FFF2-40B4-BE49-F238E27FC236}">
                  <a16:creationId xmlns:a16="http://schemas.microsoft.com/office/drawing/2014/main" id="{67D8B94F-786D-B076-EBA1-200532A4BA4E}"/>
                </a:ext>
              </a:extLst>
            </p:cNvPr>
            <p:cNvSpPr txBox="1"/>
            <p:nvPr userDrawn="1"/>
          </p:nvSpPr>
          <p:spPr>
            <a:xfrm>
              <a:off x="618840" y="4974920"/>
              <a:ext cx="1756286" cy="307777"/>
            </a:xfrm>
            <a:prstGeom prst="rect">
              <a:avLst/>
            </a:prstGeom>
            <a:noFill/>
          </p:spPr>
          <p:txBody>
            <a:bodyPr wrap="square" rtlCol="0">
              <a:spAutoFit/>
            </a:bodyPr>
            <a:lstStyle/>
            <a:p>
              <a:pPr algn="ctr"/>
              <a:r>
                <a:rPr lang="en-US" sz="1400" b="1"/>
                <a:t>ORGANIZATIONS</a:t>
              </a:r>
            </a:p>
          </p:txBody>
        </p:sp>
      </p:grpSp>
      <p:grpSp>
        <p:nvGrpSpPr>
          <p:cNvPr id="5" name="Group 4">
            <a:extLst>
              <a:ext uri="{FF2B5EF4-FFF2-40B4-BE49-F238E27FC236}">
                <a16:creationId xmlns:a16="http://schemas.microsoft.com/office/drawing/2014/main" id="{0A61E195-AAEE-5083-659A-A195CE5C0994}"/>
              </a:ext>
            </a:extLst>
          </p:cNvPr>
          <p:cNvGrpSpPr/>
          <p:nvPr userDrawn="1"/>
        </p:nvGrpSpPr>
        <p:grpSpPr>
          <a:xfrm>
            <a:off x="524719" y="1018088"/>
            <a:ext cx="5082952" cy="2507027"/>
            <a:chOff x="278534" y="1070840"/>
            <a:chExt cx="5082952" cy="2507027"/>
          </a:xfrm>
        </p:grpSpPr>
        <p:cxnSp>
          <p:nvCxnSpPr>
            <p:cNvPr id="22" name="Straight Connector 21">
              <a:extLst>
                <a:ext uri="{FF2B5EF4-FFF2-40B4-BE49-F238E27FC236}">
                  <a16:creationId xmlns:a16="http://schemas.microsoft.com/office/drawing/2014/main" id="{D271303F-795A-FE92-E717-4E1616200DCA}"/>
                </a:ext>
              </a:extLst>
            </p:cNvPr>
            <p:cNvCxnSpPr/>
            <p:nvPr userDrawn="1"/>
          </p:nvCxnSpPr>
          <p:spPr>
            <a:xfrm>
              <a:off x="2378797" y="2711497"/>
              <a:ext cx="5956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3D9B65-76B0-B189-BB55-49AB04F98BF2}"/>
                </a:ext>
              </a:extLst>
            </p:cNvPr>
            <p:cNvCxnSpPr/>
            <p:nvPr userDrawn="1"/>
          </p:nvCxnSpPr>
          <p:spPr>
            <a:xfrm>
              <a:off x="2378797" y="1881892"/>
              <a:ext cx="5956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6B72CB0-938C-9234-801F-981425D27773}"/>
                </a:ext>
              </a:extLst>
            </p:cNvPr>
            <p:cNvPicPr>
              <a:picLocks noChangeAspect="1"/>
            </p:cNvPicPr>
            <p:nvPr userDrawn="1"/>
          </p:nvPicPr>
          <p:blipFill>
            <a:blip r:embed="rId5"/>
            <a:srcRect l="17563" r="15225"/>
            <a:stretch/>
          </p:blipFill>
          <p:spPr>
            <a:xfrm rot="5400000">
              <a:off x="269293" y="1080081"/>
              <a:ext cx="2507027" cy="2488546"/>
            </a:xfrm>
            <a:prstGeom prst="rect">
              <a:avLst/>
            </a:prstGeom>
          </p:spPr>
        </p:pic>
        <p:sp>
          <p:nvSpPr>
            <p:cNvPr id="39" name="Oval 38">
              <a:extLst>
                <a:ext uri="{FF2B5EF4-FFF2-40B4-BE49-F238E27FC236}">
                  <a16:creationId xmlns:a16="http://schemas.microsoft.com/office/drawing/2014/main" id="{3FDE3FAD-8ACE-1E14-E719-AB419B40E628}"/>
                </a:ext>
              </a:extLst>
            </p:cNvPr>
            <p:cNvSpPr/>
            <p:nvPr userDrawn="1"/>
          </p:nvSpPr>
          <p:spPr>
            <a:xfrm>
              <a:off x="568303" y="1309936"/>
              <a:ext cx="1920240" cy="1920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D2E8750-A573-11CA-9983-F508020E6E05}"/>
                </a:ext>
              </a:extLst>
            </p:cNvPr>
            <p:cNvSpPr txBox="1"/>
            <p:nvPr userDrawn="1"/>
          </p:nvSpPr>
          <p:spPr>
            <a:xfrm>
              <a:off x="732634" y="1961104"/>
              <a:ext cx="16137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Arial" panose="020B0604020202020204"/>
                  <a:ea typeface="+mn-ea"/>
                  <a:cs typeface="+mn-cs"/>
                </a:rPr>
                <a:t>90,000+</a:t>
              </a:r>
            </a:p>
          </p:txBody>
        </p:sp>
        <p:sp>
          <p:nvSpPr>
            <p:cNvPr id="41" name="TextBox 40">
              <a:extLst>
                <a:ext uri="{FF2B5EF4-FFF2-40B4-BE49-F238E27FC236}">
                  <a16:creationId xmlns:a16="http://schemas.microsoft.com/office/drawing/2014/main" id="{80718DDD-8324-D3A7-FBD6-7D48D3118CBC}"/>
                </a:ext>
              </a:extLst>
            </p:cNvPr>
            <p:cNvSpPr txBox="1"/>
            <p:nvPr userDrawn="1"/>
          </p:nvSpPr>
          <p:spPr>
            <a:xfrm>
              <a:off x="3637856" y="2420842"/>
              <a:ext cx="14074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Executives &amp; </a:t>
              </a:r>
              <a:b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b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Managers</a:t>
              </a:r>
            </a:p>
          </p:txBody>
        </p:sp>
        <p:sp>
          <p:nvSpPr>
            <p:cNvPr id="42" name="TextBox 41">
              <a:extLst>
                <a:ext uri="{FF2B5EF4-FFF2-40B4-BE49-F238E27FC236}">
                  <a16:creationId xmlns:a16="http://schemas.microsoft.com/office/drawing/2014/main" id="{BAD2D8BF-7E6A-E270-C206-0A5A0432A8C7}"/>
                </a:ext>
              </a:extLst>
            </p:cNvPr>
            <p:cNvSpPr txBox="1"/>
            <p:nvPr userDrawn="1"/>
          </p:nvSpPr>
          <p:spPr>
            <a:xfrm>
              <a:off x="3637856" y="1594624"/>
              <a:ext cx="1723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C-Suite Senior </a:t>
              </a:r>
              <a:b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b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Leaders</a:t>
              </a:r>
            </a:p>
          </p:txBody>
        </p:sp>
        <p:sp>
          <p:nvSpPr>
            <p:cNvPr id="43" name="Oval 42">
              <a:extLst>
                <a:ext uri="{FF2B5EF4-FFF2-40B4-BE49-F238E27FC236}">
                  <a16:creationId xmlns:a16="http://schemas.microsoft.com/office/drawing/2014/main" id="{0E36617C-112D-5DB2-6C39-ACE5D4AFB955}"/>
                </a:ext>
              </a:extLst>
            </p:cNvPr>
            <p:cNvSpPr/>
            <p:nvPr userDrawn="1"/>
          </p:nvSpPr>
          <p:spPr>
            <a:xfrm>
              <a:off x="2886894" y="1528404"/>
              <a:ext cx="679971" cy="679971"/>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3F4ACB68-8510-84B5-3A5F-072F7682A4BE}"/>
                </a:ext>
              </a:extLst>
            </p:cNvPr>
            <p:cNvSpPr txBox="1"/>
            <p:nvPr userDrawn="1"/>
          </p:nvSpPr>
          <p:spPr>
            <a:xfrm>
              <a:off x="2897780" y="1689430"/>
              <a:ext cx="6799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39%</a:t>
              </a:r>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FB7CD713-FEBC-3960-8AE8-C4E192B3EE0E}"/>
                </a:ext>
              </a:extLst>
            </p:cNvPr>
            <p:cNvSpPr/>
            <p:nvPr userDrawn="1"/>
          </p:nvSpPr>
          <p:spPr>
            <a:xfrm>
              <a:off x="2885017" y="2360775"/>
              <a:ext cx="679971" cy="679971"/>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7F80BE20-B299-50AB-AF86-731189B88CE1}"/>
                </a:ext>
              </a:extLst>
            </p:cNvPr>
            <p:cNvSpPr txBox="1"/>
            <p:nvPr userDrawn="1"/>
          </p:nvSpPr>
          <p:spPr>
            <a:xfrm>
              <a:off x="2895903" y="2513175"/>
              <a:ext cx="6799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61%</a:t>
              </a:r>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48" name="Graphic 47" descr="User with solid fill">
              <a:extLst>
                <a:ext uri="{FF2B5EF4-FFF2-40B4-BE49-F238E27FC236}">
                  <a16:creationId xmlns:a16="http://schemas.microsoft.com/office/drawing/2014/main" id="{5EF69ED9-1F33-FC69-EB28-6B8DFCDCCF3A}"/>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324668" y="1598851"/>
              <a:ext cx="421977" cy="421977"/>
            </a:xfrm>
            <a:prstGeom prst="rect">
              <a:avLst/>
            </a:prstGeom>
          </p:spPr>
        </p:pic>
        <p:pic>
          <p:nvPicPr>
            <p:cNvPr id="49" name="Graphic 48" descr="User with solid fill">
              <a:extLst>
                <a:ext uri="{FF2B5EF4-FFF2-40B4-BE49-F238E27FC236}">
                  <a16:creationId xmlns:a16="http://schemas.microsoft.com/office/drawing/2014/main" id="{FB7A209C-2E2D-9731-870C-7588E0001753}"/>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572677" y="1647235"/>
              <a:ext cx="329243" cy="329243"/>
            </a:xfrm>
            <a:prstGeom prst="rect">
              <a:avLst/>
            </a:prstGeom>
          </p:spPr>
        </p:pic>
        <p:pic>
          <p:nvPicPr>
            <p:cNvPr id="50" name="Graphic 49" descr="User with solid fill">
              <a:extLst>
                <a:ext uri="{FF2B5EF4-FFF2-40B4-BE49-F238E27FC236}">
                  <a16:creationId xmlns:a16="http://schemas.microsoft.com/office/drawing/2014/main" id="{3A32F80A-0162-BFFE-68EE-CD970EB3DB4D}"/>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153514" y="1647235"/>
              <a:ext cx="329243" cy="329243"/>
            </a:xfrm>
            <a:prstGeom prst="rect">
              <a:avLst/>
            </a:prstGeom>
          </p:spPr>
        </p:pic>
        <p:sp>
          <p:nvSpPr>
            <p:cNvPr id="82" name="TextBox 81">
              <a:extLst>
                <a:ext uri="{FF2B5EF4-FFF2-40B4-BE49-F238E27FC236}">
                  <a16:creationId xmlns:a16="http://schemas.microsoft.com/office/drawing/2014/main" id="{8C34444F-3F26-4BA4-F895-0F080370386A}"/>
                </a:ext>
              </a:extLst>
            </p:cNvPr>
            <p:cNvSpPr txBox="1"/>
            <p:nvPr userDrawn="1"/>
          </p:nvSpPr>
          <p:spPr>
            <a:xfrm>
              <a:off x="656434" y="2409136"/>
              <a:ext cx="1756286" cy="523220"/>
            </a:xfrm>
            <a:prstGeom prst="rect">
              <a:avLst/>
            </a:prstGeom>
            <a:noFill/>
          </p:spPr>
          <p:txBody>
            <a:bodyPr wrap="square" rtlCol="0">
              <a:spAutoFit/>
            </a:bodyPr>
            <a:lstStyle/>
            <a:p>
              <a:pPr algn="ctr"/>
              <a:r>
                <a:rPr lang="en-US" sz="1400" b="1"/>
                <a:t>ACTIVE MEMBERS</a:t>
              </a:r>
            </a:p>
          </p:txBody>
        </p:sp>
      </p:grpSp>
    </p:spTree>
    <p:extLst>
      <p:ext uri="{BB962C8B-B14F-4D97-AF65-F5344CB8AC3E}">
        <p14:creationId xmlns:p14="http://schemas.microsoft.com/office/powerpoint/2010/main" val="28802580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The </a:t>
            </a: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Circle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Market Intelligence Service</a:t>
            </a:r>
          </a:p>
        </p:txBody>
      </p:sp>
      <p:graphicFrame>
        <p:nvGraphicFramePr>
          <p:cNvPr id="3" name="Table 8">
            <a:extLst>
              <a:ext uri="{FF2B5EF4-FFF2-40B4-BE49-F238E27FC236}">
                <a16:creationId xmlns:a16="http://schemas.microsoft.com/office/drawing/2014/main" id="{5EF22150-18D4-AC54-E953-6FC4AF75B0BF}"/>
              </a:ext>
            </a:extLst>
          </p:cNvPr>
          <p:cNvGraphicFramePr>
            <a:graphicFrameLocks noGrp="1"/>
          </p:cNvGraphicFramePr>
          <p:nvPr userDrawn="1">
            <p:extLst>
              <p:ext uri="{D42A27DB-BD31-4B8C-83A1-F6EECF244321}">
                <p14:modId xmlns:p14="http://schemas.microsoft.com/office/powerpoint/2010/main" val="3619947841"/>
              </p:ext>
            </p:extLst>
          </p:nvPr>
        </p:nvGraphicFramePr>
        <p:xfrm>
          <a:off x="264514" y="967311"/>
          <a:ext cx="11689800" cy="5288280"/>
        </p:xfrm>
        <a:graphic>
          <a:graphicData uri="http://schemas.openxmlformats.org/drawingml/2006/table">
            <a:tbl>
              <a:tblPr firstRow="1" bandRow="1">
                <a:tableStyleId>{5940675A-B579-460E-94D1-54222C63F5DA}</a:tableStyleId>
              </a:tblPr>
              <a:tblGrid>
                <a:gridCol w="1948300">
                  <a:extLst>
                    <a:ext uri="{9D8B030D-6E8A-4147-A177-3AD203B41FA5}">
                      <a16:colId xmlns:a16="http://schemas.microsoft.com/office/drawing/2014/main" val="3049701829"/>
                    </a:ext>
                  </a:extLst>
                </a:gridCol>
                <a:gridCol w="1948300">
                  <a:extLst>
                    <a:ext uri="{9D8B030D-6E8A-4147-A177-3AD203B41FA5}">
                      <a16:colId xmlns:a16="http://schemas.microsoft.com/office/drawing/2014/main" val="3145977536"/>
                    </a:ext>
                  </a:extLst>
                </a:gridCol>
                <a:gridCol w="1948300">
                  <a:extLst>
                    <a:ext uri="{9D8B030D-6E8A-4147-A177-3AD203B41FA5}">
                      <a16:colId xmlns:a16="http://schemas.microsoft.com/office/drawing/2014/main" val="3063764836"/>
                    </a:ext>
                  </a:extLst>
                </a:gridCol>
                <a:gridCol w="1948300">
                  <a:extLst>
                    <a:ext uri="{9D8B030D-6E8A-4147-A177-3AD203B41FA5}">
                      <a16:colId xmlns:a16="http://schemas.microsoft.com/office/drawing/2014/main" val="4185737423"/>
                    </a:ext>
                  </a:extLst>
                </a:gridCol>
                <a:gridCol w="1948300">
                  <a:extLst>
                    <a:ext uri="{9D8B030D-6E8A-4147-A177-3AD203B41FA5}">
                      <a16:colId xmlns:a16="http://schemas.microsoft.com/office/drawing/2014/main" val="2760317734"/>
                    </a:ext>
                  </a:extLst>
                </a:gridCol>
                <a:gridCol w="1948300">
                  <a:extLst>
                    <a:ext uri="{9D8B030D-6E8A-4147-A177-3AD203B41FA5}">
                      <a16:colId xmlns:a16="http://schemas.microsoft.com/office/drawing/2014/main" val="3368456460"/>
                    </a:ext>
                  </a:extLst>
                </a:gridCol>
              </a:tblGrid>
              <a:tr h="370840">
                <a:tc>
                  <a:txBody>
                    <a:bodyPr/>
                    <a:lstStyle/>
                    <a:p>
                      <a:pPr algn="ctr"/>
                      <a:r>
                        <a:rPr lang="en-US" sz="1400" b="1">
                          <a:solidFill>
                            <a:schemeClr val="bg1"/>
                          </a:solidFill>
                        </a:rPr>
                        <a:t>Market </a:t>
                      </a:r>
                      <a:br>
                        <a:rPr lang="en-US" sz="1400" b="1">
                          <a:solidFill>
                            <a:schemeClr val="bg1"/>
                          </a:solidFill>
                        </a:rPr>
                      </a:br>
                      <a:r>
                        <a:rPr lang="en-US" sz="1400" b="1">
                          <a:solidFill>
                            <a:schemeClr val="bg1"/>
                          </a:solidFill>
                        </a:rPr>
                        <a:t>Information</a:t>
                      </a:r>
                    </a:p>
                  </a:txBody>
                  <a:tcPr anchor="ctr">
                    <a:solidFill>
                      <a:schemeClr val="accent1"/>
                    </a:solidFill>
                  </a:tcPr>
                </a:tc>
                <a:tc>
                  <a:txBody>
                    <a:bodyPr/>
                    <a:lstStyle/>
                    <a:p>
                      <a:pPr algn="ctr"/>
                      <a:r>
                        <a:rPr lang="en-US" sz="1400" b="1">
                          <a:solidFill>
                            <a:schemeClr val="bg1"/>
                          </a:solidFill>
                        </a:rPr>
                        <a:t>Industry </a:t>
                      </a:r>
                      <a:br>
                        <a:rPr lang="en-US" sz="1400" b="1">
                          <a:solidFill>
                            <a:schemeClr val="bg1"/>
                          </a:solidFill>
                        </a:rPr>
                      </a:br>
                      <a:r>
                        <a:rPr lang="en-US" sz="1400" b="1">
                          <a:solidFill>
                            <a:schemeClr val="bg1"/>
                          </a:solidFill>
                        </a:rPr>
                        <a:t>Databases</a:t>
                      </a:r>
                    </a:p>
                  </a:txBody>
                  <a:tcPr anchor="ctr">
                    <a:solidFill>
                      <a:schemeClr val="accent1"/>
                    </a:solidFill>
                  </a:tcPr>
                </a:tc>
                <a:tc>
                  <a:txBody>
                    <a:bodyPr/>
                    <a:lstStyle/>
                    <a:p>
                      <a:pPr algn="ctr"/>
                      <a:r>
                        <a:rPr lang="en-US" sz="1400" b="1">
                          <a:solidFill>
                            <a:schemeClr val="bg1"/>
                          </a:solidFill>
                        </a:rPr>
                        <a:t>Best Practice Management Information</a:t>
                      </a:r>
                    </a:p>
                  </a:txBody>
                  <a:tcPr anchor="ctr">
                    <a:solidFill>
                      <a:schemeClr val="accent1"/>
                    </a:solidFill>
                  </a:tcPr>
                </a:tc>
                <a:tc>
                  <a:txBody>
                    <a:bodyPr/>
                    <a:lstStyle/>
                    <a:p>
                      <a:pPr algn="ctr"/>
                      <a:r>
                        <a:rPr lang="en-US" sz="1400" b="1">
                          <a:solidFill>
                            <a:schemeClr val="bg1"/>
                          </a:solidFill>
                        </a:rPr>
                        <a:t>Management Assessments &amp; Learning Communities</a:t>
                      </a:r>
                    </a:p>
                  </a:txBody>
                  <a:tcPr anchor="ctr">
                    <a:solidFill>
                      <a:schemeClr val="accent1"/>
                    </a:solidFill>
                  </a:tcPr>
                </a:tc>
                <a:tc>
                  <a:txBody>
                    <a:bodyPr/>
                    <a:lstStyle/>
                    <a:p>
                      <a:pPr algn="ctr"/>
                      <a:r>
                        <a:rPr lang="en-US" sz="1400" b="1">
                          <a:solidFill>
                            <a:schemeClr val="bg1"/>
                          </a:solidFill>
                        </a:rPr>
                        <a:t>Strategic Advice &amp; Strategic Insights</a:t>
                      </a:r>
                    </a:p>
                  </a:txBody>
                  <a:tcPr anchor="ctr">
                    <a:solidFill>
                      <a:schemeClr val="accent1"/>
                    </a:solidFill>
                  </a:tcPr>
                </a:tc>
                <a:tc>
                  <a:txBody>
                    <a:bodyPr/>
                    <a:lstStyle/>
                    <a:p>
                      <a:pPr algn="ctr"/>
                      <a:r>
                        <a:rPr lang="en-US" sz="1400" b="1">
                          <a:solidFill>
                            <a:schemeClr val="bg1"/>
                          </a:solidFill>
                        </a:rPr>
                        <a:t>Executive Education &amp; Workforce Development</a:t>
                      </a:r>
                    </a:p>
                  </a:txBody>
                  <a:tcPr anchor="ctr">
                    <a:solidFill>
                      <a:schemeClr val="accent1"/>
                    </a:solidFill>
                  </a:tcPr>
                </a:tc>
                <a:extLst>
                  <a:ext uri="{0D108BD9-81ED-4DB2-BD59-A6C34878D82A}">
                    <a16:rowId xmlns:a16="http://schemas.microsoft.com/office/drawing/2014/main" val="3755685643"/>
                  </a:ext>
                </a:extLst>
              </a:tr>
              <a:tr h="370840">
                <a:tc>
                  <a:txBody>
                    <a:bodyPr/>
                    <a:lstStyle/>
                    <a:p>
                      <a:pPr marL="182880" indent="-182880">
                        <a:spcAft>
                          <a:spcPts val="600"/>
                        </a:spcAft>
                        <a:buClr>
                          <a:schemeClr val="accent2"/>
                        </a:buClr>
                        <a:buFont typeface="Wingdings" panose="05000000000000000000" pitchFamily="2" charset="2"/>
                        <a:buChar char="§"/>
                      </a:pPr>
                      <a:r>
                        <a:rPr lang="en-US" sz="1050" b="1"/>
                        <a:t>The</a:t>
                      </a:r>
                      <a:r>
                        <a:rPr lang="en-US" sz="1050"/>
                        <a:t> </a:t>
                      </a:r>
                      <a:r>
                        <a:rPr lang="en-US" sz="1050" b="1" i="1"/>
                        <a:t>OPEN MINDS </a:t>
                      </a:r>
                      <a:r>
                        <a:rPr lang="en-US" sz="1050" b="1"/>
                        <a:t>News Wire</a:t>
                      </a:r>
                      <a:r>
                        <a:rPr lang="en-US" sz="1050"/>
                        <a:t> – daily coverage of the new developments that affect strategy</a:t>
                      </a:r>
                    </a:p>
                    <a:p>
                      <a:pPr marL="182880" indent="-182880" algn="l" defTabSz="914400" rtl="0" eaLnBrk="1" latinLnBrk="0" hangingPunct="1">
                        <a:spcAft>
                          <a:spcPts val="600"/>
                        </a:spcAft>
                        <a:buClr>
                          <a:schemeClr val="accent2"/>
                        </a:buClr>
                        <a:buFont typeface="Wingdings" panose="05000000000000000000" pitchFamily="2" charset="2"/>
                        <a:buChar char="§"/>
                      </a:pPr>
                      <a:r>
                        <a:rPr lang="en-US" sz="1050" b="1" i="1" kern="1200">
                          <a:solidFill>
                            <a:schemeClr val="tx1"/>
                          </a:solidFill>
                          <a:latin typeface="+mn-lt"/>
                          <a:ea typeface="+mn-ea"/>
                          <a:cs typeface="+mn-cs"/>
                        </a:rPr>
                        <a:t>OPEN MINDS </a:t>
                      </a:r>
                      <a:r>
                        <a:rPr lang="en-US" sz="1050" b="1" kern="1200">
                          <a:solidFill>
                            <a:schemeClr val="tx1"/>
                          </a:solidFill>
                          <a:latin typeface="+mn-lt"/>
                          <a:ea typeface="+mn-ea"/>
                          <a:cs typeface="+mn-cs"/>
                        </a:rPr>
                        <a:t>Market Intelligence Reports</a:t>
                      </a:r>
                      <a:r>
                        <a:rPr lang="en-US" sz="1050" kern="1200">
                          <a:solidFill>
                            <a:schemeClr val="tx1"/>
                          </a:solidFill>
                          <a:latin typeface="+mn-lt"/>
                          <a:ea typeface="+mn-ea"/>
                          <a:cs typeface="+mn-cs"/>
                        </a:rPr>
                        <a:t> –statistics and data needed for strategy and planning</a:t>
                      </a:r>
                    </a:p>
                    <a:p>
                      <a:pPr marL="182880" indent="-182880" algn="l" defTabSz="914400" rtl="0" eaLnBrk="1" latinLnBrk="0" hangingPunct="1">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The</a:t>
                      </a:r>
                      <a:r>
                        <a:rPr lang="en-US" sz="1050" kern="1200">
                          <a:solidFill>
                            <a:schemeClr val="tx1"/>
                          </a:solidFill>
                          <a:latin typeface="+mn-lt"/>
                          <a:ea typeface="+mn-ea"/>
                          <a:cs typeface="+mn-cs"/>
                        </a:rPr>
                        <a:t> </a:t>
                      </a:r>
                      <a:r>
                        <a:rPr lang="en-US" sz="1050" b="1" i="1" kern="1200">
                          <a:solidFill>
                            <a:schemeClr val="tx1"/>
                          </a:solidFill>
                          <a:latin typeface="+mn-lt"/>
                          <a:ea typeface="+mn-ea"/>
                          <a:cs typeface="+mn-cs"/>
                        </a:rPr>
                        <a:t>OPEN MINDS </a:t>
                      </a:r>
                      <a:r>
                        <a:rPr lang="en-US" sz="1050" b="1" kern="1200">
                          <a:solidFill>
                            <a:schemeClr val="tx1"/>
                          </a:solidFill>
                          <a:latin typeface="+mn-lt"/>
                          <a:ea typeface="+mn-ea"/>
                          <a:cs typeface="+mn-cs"/>
                        </a:rPr>
                        <a:t>State Profile Series</a:t>
                      </a:r>
                      <a:r>
                        <a:rPr lang="en-US" sz="1050" kern="1200">
                          <a:solidFill>
                            <a:schemeClr val="tx1"/>
                          </a:solidFill>
                          <a:latin typeface="+mn-lt"/>
                          <a:ea typeface="+mn-ea"/>
                          <a:cs typeface="+mn-cs"/>
                        </a:rPr>
                        <a:t> – deep dive, in-depth information for every state</a:t>
                      </a:r>
                    </a:p>
                    <a:p>
                      <a:pPr marL="182880" indent="-182880" algn="l" defTabSz="914400" rtl="0" eaLnBrk="1" latinLnBrk="0" hangingPunct="1">
                        <a:spcAft>
                          <a:spcPts val="600"/>
                        </a:spcAft>
                        <a:buClr>
                          <a:schemeClr val="accent2"/>
                        </a:buClr>
                        <a:buFont typeface="Wingdings" panose="05000000000000000000" pitchFamily="2" charset="2"/>
                        <a:buChar char="§"/>
                      </a:pPr>
                      <a:r>
                        <a:rPr lang="en-US" sz="1050" b="1" i="1" kern="1200">
                          <a:solidFill>
                            <a:schemeClr val="tx1"/>
                          </a:solidFill>
                          <a:latin typeface="+mn-lt"/>
                          <a:ea typeface="+mn-ea"/>
                          <a:cs typeface="+mn-cs"/>
                        </a:rPr>
                        <a:t>OPEN MINDS </a:t>
                      </a:r>
                      <a:r>
                        <a:rPr lang="en-US" sz="1050" b="1" kern="1200">
                          <a:solidFill>
                            <a:schemeClr val="tx1"/>
                          </a:solidFill>
                          <a:latin typeface="+mn-lt"/>
                          <a:ea typeface="+mn-ea"/>
                          <a:cs typeface="+mn-cs"/>
                        </a:rPr>
                        <a:t>Profiles From The Field</a:t>
                      </a:r>
                      <a:r>
                        <a:rPr lang="en-US" sz="1050" kern="1200">
                          <a:solidFill>
                            <a:schemeClr val="tx1"/>
                          </a:solidFill>
                          <a:latin typeface="+mn-lt"/>
                          <a:ea typeface="+mn-ea"/>
                          <a:cs typeface="+mn-cs"/>
                        </a:rPr>
                        <a:t> – quick reference organizational and program profiles</a:t>
                      </a:r>
                    </a:p>
                  </a:txBody>
                  <a:tcPr marT="137160" marB="137160"/>
                </a:tc>
                <a:tc>
                  <a:txBody>
                    <a:bodyPr/>
                    <a:lstStyle/>
                    <a:p>
                      <a:pPr marL="171450" indent="-171450">
                        <a:spcAft>
                          <a:spcPts val="600"/>
                        </a:spcAft>
                        <a:buClr>
                          <a:schemeClr val="accent2"/>
                        </a:buClr>
                        <a:buFont typeface="Wingdings" panose="05000000000000000000" pitchFamily="2" charset="2"/>
                        <a:buChar char="§"/>
                      </a:pPr>
                      <a:r>
                        <a:rPr lang="en-US" sz="1025" b="1" i="1" kern="1200">
                          <a:solidFill>
                            <a:schemeClr val="tx1"/>
                          </a:solidFill>
                          <a:latin typeface="+mn-lt"/>
                          <a:ea typeface="+mn-ea"/>
                          <a:cs typeface="+mn-cs"/>
                        </a:rPr>
                        <a:t>OPEN MINDS </a:t>
                      </a:r>
                      <a:r>
                        <a:rPr lang="en-US" sz="1025" b="1" kern="1200">
                          <a:solidFill>
                            <a:schemeClr val="tx1"/>
                          </a:solidFill>
                          <a:latin typeface="+mn-lt"/>
                          <a:ea typeface="+mn-ea"/>
                          <a:cs typeface="+mn-cs"/>
                        </a:rPr>
                        <a:t>Intelligence Explorer Database</a:t>
                      </a:r>
                      <a:r>
                        <a:rPr lang="en-US" sz="1025" kern="1200">
                          <a:solidFill>
                            <a:schemeClr val="tx1"/>
                          </a:solidFill>
                          <a:latin typeface="+mn-lt"/>
                          <a:ea typeface="+mn-ea"/>
                          <a:cs typeface="+mn-cs"/>
                        </a:rPr>
                        <a:t> – Health plans, ACOs, provider organizations, care coordination organizations, government health and human service agencies</a:t>
                      </a:r>
                    </a:p>
                    <a:p>
                      <a:pPr marL="171450" indent="-171450">
                        <a:spcAft>
                          <a:spcPts val="600"/>
                        </a:spcAft>
                        <a:buClr>
                          <a:schemeClr val="accent2"/>
                        </a:buClr>
                        <a:buFont typeface="Wingdings" panose="05000000000000000000" pitchFamily="2" charset="2"/>
                        <a:buChar char="§"/>
                      </a:pPr>
                      <a:r>
                        <a:rPr lang="en-US" sz="1025" b="1" kern="1200">
                          <a:solidFill>
                            <a:schemeClr val="tx1"/>
                          </a:solidFill>
                          <a:latin typeface="+mn-lt"/>
                          <a:ea typeface="+mn-ea"/>
                          <a:cs typeface="+mn-cs"/>
                        </a:rPr>
                        <a:t>The </a:t>
                      </a:r>
                      <a:r>
                        <a:rPr lang="en-US" sz="1025" b="1" i="1" kern="1200">
                          <a:solidFill>
                            <a:schemeClr val="tx1"/>
                          </a:solidFill>
                          <a:latin typeface="+mn-lt"/>
                          <a:ea typeface="+mn-ea"/>
                          <a:cs typeface="+mn-cs"/>
                        </a:rPr>
                        <a:t>OPEN MINDS </a:t>
                      </a:r>
                      <a:r>
                        <a:rPr lang="en-US" sz="1025" b="1" kern="1200">
                          <a:solidFill>
                            <a:schemeClr val="tx1"/>
                          </a:solidFill>
                          <a:latin typeface="+mn-lt"/>
                          <a:ea typeface="+mn-ea"/>
                          <a:cs typeface="+mn-cs"/>
                        </a:rPr>
                        <a:t>Government Contracts Database</a:t>
                      </a:r>
                      <a:r>
                        <a:rPr lang="en-US" sz="1025" kern="1200">
                          <a:solidFill>
                            <a:schemeClr val="tx1"/>
                          </a:solidFill>
                          <a:latin typeface="+mn-lt"/>
                          <a:ea typeface="+mn-ea"/>
                          <a:cs typeface="+mn-cs"/>
                        </a:rPr>
                        <a:t> – health and human service RFPs and contract awards </a:t>
                      </a:r>
                    </a:p>
                    <a:p>
                      <a:pPr marL="171450" indent="-171450">
                        <a:spcAft>
                          <a:spcPts val="600"/>
                        </a:spcAft>
                        <a:buClr>
                          <a:schemeClr val="accent2"/>
                        </a:buClr>
                        <a:buFont typeface="Wingdings" panose="05000000000000000000" pitchFamily="2" charset="2"/>
                        <a:buChar char="§"/>
                      </a:pPr>
                      <a:r>
                        <a:rPr lang="en-US" sz="1025" b="1" kern="1200">
                          <a:solidFill>
                            <a:schemeClr val="tx1"/>
                          </a:solidFill>
                          <a:latin typeface="+mn-lt"/>
                          <a:ea typeface="+mn-ea"/>
                          <a:cs typeface="+mn-cs"/>
                        </a:rPr>
                        <a:t>The </a:t>
                      </a:r>
                      <a:r>
                        <a:rPr lang="en-US" sz="1025" b="1" i="1" kern="1200">
                          <a:solidFill>
                            <a:schemeClr val="tx1"/>
                          </a:solidFill>
                          <a:latin typeface="+mn-lt"/>
                          <a:ea typeface="+mn-ea"/>
                          <a:cs typeface="+mn-cs"/>
                        </a:rPr>
                        <a:t>OPEN MINDS </a:t>
                      </a:r>
                      <a:r>
                        <a:rPr lang="en-US" sz="1025" b="1" kern="1200">
                          <a:solidFill>
                            <a:schemeClr val="tx1"/>
                          </a:solidFill>
                          <a:latin typeface="+mn-lt"/>
                          <a:ea typeface="+mn-ea"/>
                          <a:cs typeface="+mn-cs"/>
                        </a:rPr>
                        <a:t>Winning Proposal Library</a:t>
                      </a:r>
                    </a:p>
                    <a:p>
                      <a:pPr marL="171450" indent="-171450">
                        <a:spcAft>
                          <a:spcPts val="600"/>
                        </a:spcAft>
                        <a:buClr>
                          <a:schemeClr val="accent2"/>
                        </a:buClr>
                        <a:buFont typeface="Wingdings" panose="05000000000000000000" pitchFamily="2" charset="2"/>
                        <a:buChar char="§"/>
                      </a:pPr>
                      <a:r>
                        <a:rPr lang="en-US" sz="1025" b="1" kern="1200">
                          <a:solidFill>
                            <a:schemeClr val="tx1"/>
                          </a:solidFill>
                          <a:latin typeface="+mn-lt"/>
                          <a:ea typeface="+mn-ea"/>
                          <a:cs typeface="+mn-cs"/>
                        </a:rPr>
                        <a:t>The </a:t>
                      </a:r>
                      <a:r>
                        <a:rPr lang="en-US" sz="1025" b="1" i="1" kern="1200">
                          <a:solidFill>
                            <a:schemeClr val="tx1"/>
                          </a:solidFill>
                          <a:latin typeface="+mn-lt"/>
                          <a:ea typeface="+mn-ea"/>
                          <a:cs typeface="+mn-cs"/>
                        </a:rPr>
                        <a:t>OPEN MINDS </a:t>
                      </a:r>
                      <a:r>
                        <a:rPr lang="en-US" sz="1025" b="1" kern="1200">
                          <a:solidFill>
                            <a:schemeClr val="tx1"/>
                          </a:solidFill>
                          <a:latin typeface="+mn-lt"/>
                          <a:ea typeface="+mn-ea"/>
                          <a:cs typeface="+mn-cs"/>
                        </a:rPr>
                        <a:t>Industry Resource Library</a:t>
                      </a:r>
                      <a:r>
                        <a:rPr lang="en-US" sz="1025" kern="1200">
                          <a:solidFill>
                            <a:schemeClr val="tx1"/>
                          </a:solidFill>
                          <a:latin typeface="+mn-lt"/>
                          <a:ea typeface="+mn-ea"/>
                          <a:cs typeface="+mn-cs"/>
                        </a:rPr>
                        <a:t> – a searchable library of 500,000 proprietary resources</a:t>
                      </a:r>
                    </a:p>
                  </a:txBody>
                  <a:tcPr marT="137160" marB="137160"/>
                </a:tc>
                <a:tc>
                  <a:txBody>
                    <a:bodyPr/>
                    <a:lstStyle/>
                    <a:p>
                      <a:pPr marL="171450" indent="-171450">
                        <a:spcAft>
                          <a:spcPts val="600"/>
                        </a:spcAft>
                        <a:buClr>
                          <a:schemeClr val="accent2"/>
                        </a:buClr>
                        <a:buFont typeface="Wingdings" panose="05000000000000000000" pitchFamily="2" charset="2"/>
                        <a:buChar char="§"/>
                      </a:pPr>
                      <a:r>
                        <a:rPr lang="en-US" sz="1050" kern="1200">
                          <a:solidFill>
                            <a:schemeClr val="tx1"/>
                          </a:solidFill>
                          <a:latin typeface="+mn-lt"/>
                          <a:ea typeface="+mn-ea"/>
                          <a:cs typeface="+mn-cs"/>
                        </a:rPr>
                        <a:t>Deep-dive </a:t>
                      </a:r>
                      <a:r>
                        <a:rPr lang="en-US" sz="1050" b="1" kern="1200">
                          <a:solidFill>
                            <a:schemeClr val="tx1"/>
                          </a:solidFill>
                          <a:latin typeface="+mn-lt"/>
                          <a:ea typeface="+mn-ea"/>
                          <a:cs typeface="+mn-cs"/>
                        </a:rPr>
                        <a:t>how-to seminars and toolkits </a:t>
                      </a:r>
                      <a:r>
                        <a:rPr lang="en-US" sz="1050" kern="1200">
                          <a:solidFill>
                            <a:schemeClr val="tx1"/>
                          </a:solidFill>
                          <a:latin typeface="+mn-lt"/>
                          <a:ea typeface="+mn-ea"/>
                          <a:cs typeface="+mn-cs"/>
                        </a:rPr>
                        <a:t>– available virtually and on-site</a:t>
                      </a:r>
                    </a:p>
                    <a:p>
                      <a:pPr marL="171450" indent="-171450">
                        <a:spcAft>
                          <a:spcPts val="600"/>
                        </a:spcAft>
                        <a:buClr>
                          <a:schemeClr val="accent2"/>
                        </a:buClr>
                        <a:buFont typeface="Wingdings" panose="05000000000000000000" pitchFamily="2" charset="2"/>
                        <a:buChar char="§"/>
                      </a:pPr>
                      <a:r>
                        <a:rPr lang="en-US" sz="1050" kern="1200">
                          <a:solidFill>
                            <a:schemeClr val="tx1"/>
                          </a:solidFill>
                          <a:latin typeface="+mn-lt"/>
                          <a:ea typeface="+mn-ea"/>
                          <a:cs typeface="+mn-cs"/>
                        </a:rPr>
                        <a:t>The monthly </a:t>
                      </a:r>
                      <a:r>
                        <a:rPr lang="en-US" sz="1050" b="1" i="1" kern="1200">
                          <a:solidFill>
                            <a:schemeClr val="tx1"/>
                          </a:solidFill>
                          <a:latin typeface="+mn-lt"/>
                          <a:ea typeface="+mn-ea"/>
                          <a:cs typeface="+mn-cs"/>
                        </a:rPr>
                        <a:t>OPEN MINDS</a:t>
                      </a:r>
                      <a:r>
                        <a:rPr lang="en-US" sz="1050" b="1" kern="1200">
                          <a:solidFill>
                            <a:schemeClr val="tx1"/>
                          </a:solidFill>
                          <a:latin typeface="+mn-lt"/>
                          <a:ea typeface="+mn-ea"/>
                          <a:cs typeface="+mn-cs"/>
                        </a:rPr>
                        <a:t> Management Newsletter</a:t>
                      </a:r>
                      <a:r>
                        <a:rPr lang="en-US" sz="1050" kern="1200">
                          <a:solidFill>
                            <a:schemeClr val="tx1"/>
                          </a:solidFill>
                          <a:latin typeface="+mn-lt"/>
                          <a:ea typeface="+mn-ea"/>
                          <a:cs typeface="+mn-cs"/>
                        </a:rPr>
                        <a:t> – bringing hands-on, how-to perspectives on key management issues from </a:t>
                      </a:r>
                      <a:r>
                        <a:rPr lang="en-US" sz="1050" i="1" kern="1200">
                          <a:solidFill>
                            <a:schemeClr val="tx1"/>
                          </a:solidFill>
                          <a:latin typeface="+mn-lt"/>
                          <a:ea typeface="+mn-ea"/>
                          <a:cs typeface="+mn-cs"/>
                        </a:rPr>
                        <a:t>OPEN MINDS </a:t>
                      </a:r>
                      <a:r>
                        <a:rPr lang="en-US" sz="1050" kern="1200">
                          <a:solidFill>
                            <a:schemeClr val="tx1"/>
                          </a:solidFill>
                          <a:latin typeface="+mn-lt"/>
                          <a:ea typeface="+mn-ea"/>
                          <a:cs typeface="+mn-cs"/>
                        </a:rPr>
                        <a:t>senior advisors</a:t>
                      </a:r>
                    </a:p>
                    <a:p>
                      <a:pPr marL="171450" indent="-171450">
                        <a:spcAft>
                          <a:spcPts val="600"/>
                        </a:spcAft>
                        <a:buClr>
                          <a:schemeClr val="accent2"/>
                        </a:buClr>
                        <a:buFont typeface="Wingdings" panose="05000000000000000000" pitchFamily="2" charset="2"/>
                        <a:buChar char="§"/>
                      </a:pPr>
                      <a:r>
                        <a:rPr lang="en-US" sz="1050" b="1" i="1" kern="1200">
                          <a:solidFill>
                            <a:schemeClr val="tx1"/>
                          </a:solidFill>
                          <a:latin typeface="+mn-lt"/>
                          <a:ea typeface="+mn-ea"/>
                          <a:cs typeface="+mn-cs"/>
                        </a:rPr>
                        <a:t>OPEN MINDS Circle</a:t>
                      </a:r>
                      <a:r>
                        <a:rPr lang="en-US" sz="1050" b="1" kern="1200">
                          <a:solidFill>
                            <a:schemeClr val="tx1"/>
                          </a:solidFill>
                          <a:latin typeface="+mn-lt"/>
                          <a:ea typeface="+mn-ea"/>
                          <a:cs typeface="+mn-cs"/>
                        </a:rPr>
                        <a:t> Executive Roundtables</a:t>
                      </a:r>
                      <a:r>
                        <a:rPr lang="en-US" sz="1050" kern="1200">
                          <a:solidFill>
                            <a:schemeClr val="tx1"/>
                          </a:solidFill>
                          <a:latin typeface="+mn-lt"/>
                          <a:ea typeface="+mn-ea"/>
                          <a:cs typeface="+mn-cs"/>
                        </a:rPr>
                        <a:t> – a weekly small group live discussions with industry thought leaders </a:t>
                      </a:r>
                    </a:p>
                    <a:p>
                      <a:pPr marL="171450" indent="-171450">
                        <a:buClr>
                          <a:schemeClr val="accent2"/>
                        </a:buClr>
                        <a:buFont typeface="Wingdings" panose="05000000000000000000" pitchFamily="2" charset="2"/>
                        <a:buChar char="§"/>
                      </a:pPr>
                      <a:endParaRPr lang="en-US" sz="1050" kern="1200">
                        <a:solidFill>
                          <a:schemeClr val="tx1"/>
                        </a:solidFill>
                        <a:latin typeface="+mn-lt"/>
                        <a:ea typeface="+mn-ea"/>
                        <a:cs typeface="+mn-cs"/>
                      </a:endParaRPr>
                    </a:p>
                  </a:txBody>
                  <a:tcPr marT="137160" marB="137160"/>
                </a:tc>
                <a:tc>
                  <a:txBody>
                    <a:bodyPr/>
                    <a:lstStyle/>
                    <a:p>
                      <a:pPr marL="171450" indent="-171450">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The </a:t>
                      </a:r>
                      <a:r>
                        <a:rPr lang="en-US" sz="1050" b="1" i="1" kern="1200">
                          <a:solidFill>
                            <a:schemeClr val="tx1"/>
                          </a:solidFill>
                          <a:latin typeface="+mn-lt"/>
                          <a:ea typeface="+mn-ea"/>
                          <a:cs typeface="+mn-cs"/>
                        </a:rPr>
                        <a:t>OPEN MINDS </a:t>
                      </a:r>
                      <a:r>
                        <a:rPr lang="en-US" sz="1050" b="1" kern="1200">
                          <a:solidFill>
                            <a:schemeClr val="tx1"/>
                          </a:solidFill>
                          <a:latin typeface="+mn-lt"/>
                          <a:ea typeface="+mn-ea"/>
                          <a:cs typeface="+mn-cs"/>
                        </a:rPr>
                        <a:t>Financial Assessment Tools Suite</a:t>
                      </a:r>
                    </a:p>
                    <a:p>
                      <a:pPr marL="171450" indent="-171450">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The </a:t>
                      </a:r>
                      <a:r>
                        <a:rPr lang="en-US" sz="1050" b="1" i="1" kern="1200">
                          <a:solidFill>
                            <a:schemeClr val="tx1"/>
                          </a:solidFill>
                          <a:latin typeface="+mn-lt"/>
                          <a:ea typeface="+mn-ea"/>
                          <a:cs typeface="+mn-cs"/>
                        </a:rPr>
                        <a:t>OPEN MINDS </a:t>
                      </a:r>
                      <a:r>
                        <a:rPr lang="en-US" sz="1050" b="1" kern="1200">
                          <a:solidFill>
                            <a:schemeClr val="tx1"/>
                          </a:solidFill>
                          <a:latin typeface="+mn-lt"/>
                          <a:ea typeface="+mn-ea"/>
                          <a:cs typeface="+mn-cs"/>
                        </a:rPr>
                        <a:t>Strategic Technology Assessment</a:t>
                      </a:r>
                    </a:p>
                    <a:p>
                      <a:pPr marL="171450" indent="-171450">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The </a:t>
                      </a:r>
                      <a:r>
                        <a:rPr lang="en-US" sz="1050" b="1" i="1" kern="1200">
                          <a:solidFill>
                            <a:schemeClr val="tx1"/>
                          </a:solidFill>
                          <a:latin typeface="+mn-lt"/>
                          <a:ea typeface="+mn-ea"/>
                          <a:cs typeface="+mn-cs"/>
                        </a:rPr>
                        <a:t>OPEN MINDS </a:t>
                      </a:r>
                      <a:r>
                        <a:rPr lang="en-US" sz="1050" b="1" kern="1200">
                          <a:solidFill>
                            <a:schemeClr val="tx1"/>
                          </a:solidFill>
                          <a:latin typeface="+mn-lt"/>
                          <a:ea typeface="+mn-ea"/>
                          <a:cs typeface="+mn-cs"/>
                        </a:rPr>
                        <a:t>Value-Based Reimbursement Readiness Assessment</a:t>
                      </a:r>
                    </a:p>
                    <a:p>
                      <a:pPr marL="171450" indent="-171450">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The </a:t>
                      </a:r>
                      <a:r>
                        <a:rPr lang="en-US" sz="1050" b="1" i="1" kern="1200">
                          <a:solidFill>
                            <a:schemeClr val="tx1"/>
                          </a:solidFill>
                          <a:latin typeface="+mn-lt"/>
                          <a:ea typeface="+mn-ea"/>
                          <a:cs typeface="+mn-cs"/>
                        </a:rPr>
                        <a:t>OPEN MINDS </a:t>
                      </a:r>
                      <a:r>
                        <a:rPr lang="en-US" sz="1050" b="1" kern="1200">
                          <a:solidFill>
                            <a:schemeClr val="tx1"/>
                          </a:solidFill>
                          <a:latin typeface="+mn-lt"/>
                          <a:ea typeface="+mn-ea"/>
                          <a:cs typeface="+mn-cs"/>
                        </a:rPr>
                        <a:t>Managed Care Competencies Assessment</a:t>
                      </a:r>
                    </a:p>
                    <a:p>
                      <a:pPr marL="171450" indent="-171450">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The </a:t>
                      </a:r>
                      <a:r>
                        <a:rPr lang="en-US" sz="1050" b="1" i="1" kern="1200">
                          <a:solidFill>
                            <a:schemeClr val="tx1"/>
                          </a:solidFill>
                          <a:latin typeface="+mn-lt"/>
                          <a:ea typeface="+mn-ea"/>
                          <a:cs typeface="+mn-cs"/>
                        </a:rPr>
                        <a:t>OPEN MINDS </a:t>
                      </a:r>
                      <a:r>
                        <a:rPr lang="en-US" sz="1050" b="1" kern="1200">
                          <a:solidFill>
                            <a:schemeClr val="tx1"/>
                          </a:solidFill>
                          <a:latin typeface="+mn-lt"/>
                          <a:ea typeface="+mn-ea"/>
                          <a:cs typeface="+mn-cs"/>
                        </a:rPr>
                        <a:t>CFO Consortium</a:t>
                      </a:r>
                    </a:p>
                    <a:p>
                      <a:pPr marL="171450" indent="-171450">
                        <a:buClr>
                          <a:schemeClr val="accent2"/>
                        </a:buClr>
                        <a:buFont typeface="Wingdings" panose="05000000000000000000" pitchFamily="2" charset="2"/>
                        <a:buChar char="§"/>
                      </a:pPr>
                      <a:endParaRPr lang="en-US" sz="1050" kern="1200">
                        <a:solidFill>
                          <a:schemeClr val="tx1"/>
                        </a:solidFill>
                        <a:latin typeface="+mn-lt"/>
                        <a:ea typeface="+mn-ea"/>
                        <a:cs typeface="+mn-cs"/>
                      </a:endParaRPr>
                    </a:p>
                  </a:txBody>
                  <a:tcPr marT="137160" marB="137160"/>
                </a:tc>
                <a:tc>
                  <a:txBody>
                    <a:bodyPr/>
                    <a:lstStyle/>
                    <a:p>
                      <a:pPr marL="171450" indent="-171450">
                        <a:spcAft>
                          <a:spcPts val="600"/>
                        </a:spcAft>
                        <a:buClr>
                          <a:schemeClr val="accent2"/>
                        </a:buClr>
                        <a:buFont typeface="Wingdings" panose="05000000000000000000" pitchFamily="2" charset="2"/>
                        <a:buChar char="§"/>
                      </a:pPr>
                      <a:r>
                        <a:rPr lang="en-US" sz="1050" kern="1200">
                          <a:solidFill>
                            <a:schemeClr val="tx1"/>
                          </a:solidFill>
                          <a:latin typeface="+mn-lt"/>
                          <a:ea typeface="+mn-ea"/>
                          <a:cs typeface="+mn-cs"/>
                        </a:rPr>
                        <a:t>Annual senior team members </a:t>
                      </a:r>
                      <a:r>
                        <a:rPr lang="en-US" sz="1050" b="1" kern="1200">
                          <a:solidFill>
                            <a:schemeClr val="tx1"/>
                          </a:solidFill>
                          <a:latin typeface="+mn-lt"/>
                          <a:ea typeface="+mn-ea"/>
                          <a:cs typeface="+mn-cs"/>
                        </a:rPr>
                        <a:t>Virtual Briefing On Health &amp; Human Service Industry Trends </a:t>
                      </a:r>
                    </a:p>
                    <a:p>
                      <a:pPr marL="171450" indent="-171450">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Quarterly Quick Consult </a:t>
                      </a:r>
                      <a:r>
                        <a:rPr lang="en-US" sz="1050" kern="1200">
                          <a:solidFill>
                            <a:schemeClr val="tx1"/>
                          </a:solidFill>
                          <a:latin typeface="+mn-lt"/>
                          <a:ea typeface="+mn-ea"/>
                          <a:cs typeface="+mn-cs"/>
                        </a:rPr>
                        <a:t>with one of our senior advisors </a:t>
                      </a:r>
                    </a:p>
                    <a:p>
                      <a:pPr marL="171450" indent="-171450">
                        <a:spcAft>
                          <a:spcPts val="600"/>
                        </a:spcAft>
                        <a:buClr>
                          <a:schemeClr val="accent2"/>
                        </a:buClr>
                        <a:buFont typeface="Wingdings" panose="05000000000000000000" pitchFamily="2" charset="2"/>
                        <a:buChar char="§"/>
                      </a:pPr>
                      <a:r>
                        <a:rPr lang="en-US" sz="1050" b="1" i="1" kern="1200">
                          <a:solidFill>
                            <a:schemeClr val="tx1"/>
                          </a:solidFill>
                          <a:latin typeface="+mn-lt"/>
                          <a:ea typeface="+mn-ea"/>
                          <a:cs typeface="+mn-cs"/>
                        </a:rPr>
                        <a:t>OPEN MINDS Circle</a:t>
                      </a:r>
                      <a:r>
                        <a:rPr lang="en-US" sz="1050" b="1" kern="1200">
                          <a:solidFill>
                            <a:schemeClr val="tx1"/>
                          </a:solidFill>
                          <a:latin typeface="+mn-lt"/>
                          <a:ea typeface="+mn-ea"/>
                          <a:cs typeface="+mn-cs"/>
                        </a:rPr>
                        <a:t> VIP Networking Group</a:t>
                      </a:r>
                    </a:p>
                    <a:p>
                      <a:pPr marL="171450" indent="-171450">
                        <a:spcAft>
                          <a:spcPts val="600"/>
                        </a:spcAft>
                        <a:buClr>
                          <a:schemeClr val="accent2"/>
                        </a:buClr>
                        <a:buFont typeface="Wingdings" panose="05000000000000000000" pitchFamily="2" charset="2"/>
                        <a:buChar char="§"/>
                      </a:pPr>
                      <a:r>
                        <a:rPr lang="en-US" sz="1050" b="1" i="1" kern="1200">
                          <a:solidFill>
                            <a:schemeClr val="tx1"/>
                          </a:solidFill>
                          <a:latin typeface="+mn-lt"/>
                          <a:ea typeface="+mn-ea"/>
                          <a:cs typeface="+mn-cs"/>
                        </a:rPr>
                        <a:t>OPEN MINDS Circle </a:t>
                      </a:r>
                      <a:r>
                        <a:rPr lang="en-US" sz="1050" b="1" kern="1200">
                          <a:solidFill>
                            <a:schemeClr val="tx1"/>
                          </a:solidFill>
                          <a:latin typeface="+mn-lt"/>
                          <a:ea typeface="+mn-ea"/>
                          <a:cs typeface="+mn-cs"/>
                        </a:rPr>
                        <a:t>Executive Briefing</a:t>
                      </a:r>
                      <a:r>
                        <a:rPr lang="en-US" sz="1050" kern="1200">
                          <a:solidFill>
                            <a:schemeClr val="tx1"/>
                          </a:solidFill>
                          <a:latin typeface="+mn-lt"/>
                          <a:ea typeface="+mn-ea"/>
                          <a:cs typeface="+mn-cs"/>
                        </a:rPr>
                        <a:t> – providing perspectives on strategic implications of the changing landscape </a:t>
                      </a:r>
                    </a:p>
                    <a:p>
                      <a:pPr marL="171450" indent="-171450">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Monthly executive digest service</a:t>
                      </a:r>
                      <a:r>
                        <a:rPr lang="en-US" sz="1050" kern="1200">
                          <a:solidFill>
                            <a:schemeClr val="tx1"/>
                          </a:solidFill>
                          <a:latin typeface="+mn-lt"/>
                          <a:ea typeface="+mn-ea"/>
                          <a:cs typeface="+mn-cs"/>
                        </a:rPr>
                        <a:t> – customized information for each team member </a:t>
                      </a:r>
                    </a:p>
                    <a:p>
                      <a:pPr marL="171450" indent="-171450">
                        <a:spcAft>
                          <a:spcPts val="600"/>
                        </a:spcAft>
                        <a:buClr>
                          <a:schemeClr val="accent2"/>
                        </a:buClr>
                        <a:buFont typeface="Wingdings" panose="05000000000000000000" pitchFamily="2" charset="2"/>
                        <a:buChar char="§"/>
                      </a:pPr>
                      <a:endParaRPr lang="en-US" sz="1050" kern="1200">
                        <a:solidFill>
                          <a:schemeClr val="tx1"/>
                        </a:solidFill>
                        <a:latin typeface="+mn-lt"/>
                        <a:ea typeface="+mn-ea"/>
                        <a:cs typeface="+mn-cs"/>
                      </a:endParaRPr>
                    </a:p>
                  </a:txBody>
                  <a:tcPr marT="137160" marB="137160"/>
                </a:tc>
                <a:tc>
                  <a:txBody>
                    <a:bodyPr/>
                    <a:lstStyle/>
                    <a:p>
                      <a:pPr marL="171450" marR="0" lvl="0" indent="-171450" algn="l" defTabSz="914400" rtl="0" eaLnBrk="1" fontAlgn="auto" latinLnBrk="0" hangingPunct="1">
                        <a:lnSpc>
                          <a:spcPct val="100000"/>
                        </a:lnSpc>
                        <a:spcBef>
                          <a:spcPts val="0"/>
                        </a:spcBef>
                        <a:spcAft>
                          <a:spcPts val="600"/>
                        </a:spcAft>
                        <a:buClr>
                          <a:schemeClr val="accent2"/>
                        </a:buClr>
                        <a:buSzTx/>
                        <a:buFont typeface="Wingdings" panose="05000000000000000000" pitchFamily="2" charset="2"/>
                        <a:buChar char="§"/>
                        <a:tabLst/>
                        <a:defRPr/>
                      </a:pPr>
                      <a:r>
                        <a:rPr lang="en-US" sz="1050" b="1" i="1" kern="1200">
                          <a:solidFill>
                            <a:schemeClr val="tx1"/>
                          </a:solidFill>
                          <a:latin typeface="+mn-lt"/>
                          <a:ea typeface="+mn-ea"/>
                          <a:cs typeface="+mn-cs"/>
                        </a:rPr>
                        <a:t>OPEN MINDS </a:t>
                      </a:r>
                      <a:r>
                        <a:rPr lang="en-US" sz="1050" b="1" kern="1200">
                          <a:solidFill>
                            <a:schemeClr val="tx1"/>
                          </a:solidFill>
                          <a:latin typeface="+mn-lt"/>
                          <a:ea typeface="+mn-ea"/>
                          <a:cs typeface="+mn-cs"/>
                        </a:rPr>
                        <a:t>Leadership &amp; Management Certificate </a:t>
                      </a:r>
                      <a:r>
                        <a:rPr lang="en-US" sz="1050" b="0" kern="1200">
                          <a:solidFill>
                            <a:schemeClr val="tx1"/>
                          </a:solidFill>
                          <a:latin typeface="+mn-lt"/>
                          <a:ea typeface="+mn-ea"/>
                          <a:cs typeface="+mn-cs"/>
                        </a:rPr>
                        <a:t>–</a:t>
                      </a:r>
                      <a:r>
                        <a:rPr lang="en-US" sz="1050" b="1" kern="1200">
                          <a:solidFill>
                            <a:schemeClr val="tx1"/>
                          </a:solidFill>
                          <a:latin typeface="+mn-lt"/>
                          <a:ea typeface="+mn-ea"/>
                          <a:cs typeface="+mn-cs"/>
                        </a:rPr>
                        <a:t> </a:t>
                      </a:r>
                      <a:r>
                        <a:rPr lang="en-US" sz="1050" kern="1200">
                          <a:solidFill>
                            <a:schemeClr val="tx1"/>
                          </a:solidFill>
                          <a:latin typeface="+mn-lt"/>
                          <a:ea typeface="+mn-ea"/>
                          <a:cs typeface="+mn-cs"/>
                        </a:rPr>
                        <a:t>build your dream team with expert designed and led courses for managers and executives </a:t>
                      </a:r>
                    </a:p>
                    <a:p>
                      <a:pPr marL="171450" indent="-171450">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Five annual executive institutes</a:t>
                      </a:r>
                      <a:r>
                        <a:rPr lang="en-US" sz="1050" b="0" u="none" kern="1200">
                          <a:solidFill>
                            <a:schemeClr val="tx1"/>
                          </a:solidFill>
                          <a:latin typeface="+mn-lt"/>
                          <a:ea typeface="+mn-ea"/>
                          <a:cs typeface="+mn-cs"/>
                        </a:rPr>
                        <a:t> </a:t>
                      </a:r>
                      <a:r>
                        <a:rPr lang="en-US" sz="1050" kern="1200">
                          <a:solidFill>
                            <a:schemeClr val="tx1"/>
                          </a:solidFill>
                          <a:latin typeface="+mn-lt"/>
                          <a:ea typeface="+mn-ea"/>
                          <a:cs typeface="+mn-cs"/>
                        </a:rPr>
                        <a:t>– performance management, strategy and innovation, management best practice, technology and analytics, and leadership</a:t>
                      </a:r>
                    </a:p>
                    <a:p>
                      <a:pPr marL="171450" indent="-171450">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Seven annual summits</a:t>
                      </a:r>
                      <a:r>
                        <a:rPr lang="en-US" sz="1050" kern="1200">
                          <a:solidFill>
                            <a:schemeClr val="tx1"/>
                          </a:solidFill>
                          <a:latin typeface="+mn-lt"/>
                          <a:ea typeface="+mn-ea"/>
                          <a:cs typeface="+mn-cs"/>
                        </a:rPr>
                        <a:t> –mergers and acquisitions, I/DD, children’s services, whole person care…</a:t>
                      </a:r>
                    </a:p>
                    <a:p>
                      <a:pPr marL="171450" indent="-171450">
                        <a:spcAft>
                          <a:spcPts val="600"/>
                        </a:spcAft>
                        <a:buClr>
                          <a:schemeClr val="accent2"/>
                        </a:buClr>
                        <a:buFont typeface="Wingdings" panose="05000000000000000000" pitchFamily="2" charset="2"/>
                        <a:buChar char="§"/>
                      </a:pPr>
                      <a:r>
                        <a:rPr lang="en-US" sz="1050" b="1" kern="1200">
                          <a:solidFill>
                            <a:schemeClr val="tx1"/>
                          </a:solidFill>
                          <a:latin typeface="+mn-lt"/>
                          <a:ea typeface="+mn-ea"/>
                          <a:cs typeface="+mn-cs"/>
                        </a:rPr>
                        <a:t>Ten deep-dive, how-to management seminars</a:t>
                      </a:r>
                      <a:r>
                        <a:rPr lang="en-US" sz="1050" kern="1200">
                          <a:solidFill>
                            <a:schemeClr val="tx1"/>
                          </a:solidFill>
                          <a:latin typeface="+mn-lt"/>
                          <a:ea typeface="+mn-ea"/>
                          <a:cs typeface="+mn-cs"/>
                        </a:rPr>
                        <a:t>  – strategy, marketing, technology, value-based contracting, mergers and acquisitions…</a:t>
                      </a:r>
                    </a:p>
                  </a:txBody>
                  <a:tcPr marT="137160" marB="137160"/>
                </a:tc>
                <a:extLst>
                  <a:ext uri="{0D108BD9-81ED-4DB2-BD59-A6C34878D82A}">
                    <a16:rowId xmlns:a16="http://schemas.microsoft.com/office/drawing/2014/main" val="598482459"/>
                  </a:ext>
                </a:extLst>
              </a:tr>
            </a:tbl>
          </a:graphicData>
        </a:graphic>
      </p:graphicFrame>
    </p:spTree>
    <p:extLst>
      <p:ext uri="{BB962C8B-B14F-4D97-AF65-F5344CB8AC3E}">
        <p14:creationId xmlns:p14="http://schemas.microsoft.com/office/powerpoint/2010/main" val="40499469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OPEN MINDS Services 06102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descr="A white background with wavy lines&#10;&#10;Description automatically generated">
            <a:extLst>
              <a:ext uri="{FF2B5EF4-FFF2-40B4-BE49-F238E27FC236}">
                <a16:creationId xmlns:a16="http://schemas.microsoft.com/office/drawing/2014/main" id="{692E4767-A799-AD0D-C875-1C27A8A67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400582"/>
          </a:xfrm>
          <a:prstGeom prst="rect">
            <a:avLst/>
          </a:prstGeom>
        </p:spPr>
      </p:pic>
      <p:sp>
        <p:nvSpPr>
          <p:cNvPr id="10" name="Rectangle 9">
            <a:extLst>
              <a:ext uri="{FF2B5EF4-FFF2-40B4-BE49-F238E27FC236}">
                <a16:creationId xmlns:a16="http://schemas.microsoft.com/office/drawing/2014/main" id="{507C7030-28DE-7ABD-8DC7-87F7D7E86353}"/>
              </a:ext>
            </a:extLst>
          </p:cNvPr>
          <p:cNvSpPr/>
          <p:nvPr userDrawn="1"/>
        </p:nvSpPr>
        <p:spPr>
          <a:xfrm>
            <a:off x="-1186" y="795287"/>
            <a:ext cx="12193186" cy="56052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1F6B791C-5036-424F-51B2-5DCE716ABE89}"/>
              </a:ext>
            </a:extLst>
          </p:cNvPr>
          <p:cNvSpPr/>
          <p:nvPr userDrawn="1"/>
        </p:nvSpPr>
        <p:spPr>
          <a:xfrm>
            <a:off x="6149754" y="888521"/>
            <a:ext cx="5943600" cy="5408762"/>
          </a:xfrm>
          <a:prstGeom prst="roundRect">
            <a:avLst>
              <a:gd name="adj" fmla="val 231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16F7BA8E-C5CA-9E09-2B7C-4F73DC8ADEBE}"/>
              </a:ext>
            </a:extLst>
          </p:cNvPr>
          <p:cNvSpPr/>
          <p:nvPr userDrawn="1"/>
        </p:nvSpPr>
        <p:spPr>
          <a:xfrm>
            <a:off x="94890" y="888521"/>
            <a:ext cx="5943600" cy="5408762"/>
          </a:xfrm>
          <a:prstGeom prst="roundRect">
            <a:avLst>
              <a:gd name="adj" fmla="val 231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E776A326-24FA-DB44-55EB-C6025330B52F}"/>
              </a:ext>
            </a:extLst>
          </p:cNvPr>
          <p:cNvSpPr txBox="1"/>
          <p:nvPr userDrawn="1"/>
        </p:nvSpPr>
        <p:spPr>
          <a:xfrm>
            <a:off x="144018" y="2375667"/>
            <a:ext cx="5763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152"/>
                </a:solidFill>
                <a:effectLst/>
                <a:uLnTx/>
                <a:uFillTx/>
                <a:latin typeface="Arial" panose="020B0604020202020204"/>
                <a:ea typeface="+mn-ea"/>
                <a:cs typeface="+mn-cs"/>
              </a:rPr>
              <a:t>Market information on behavioral health, cognitive/neurological conditions, health/social support services verticals.</a:t>
            </a:r>
          </a:p>
        </p:txBody>
      </p:sp>
      <p:grpSp>
        <p:nvGrpSpPr>
          <p:cNvPr id="14" name="Group 13">
            <a:extLst>
              <a:ext uri="{FF2B5EF4-FFF2-40B4-BE49-F238E27FC236}">
                <a16:creationId xmlns:a16="http://schemas.microsoft.com/office/drawing/2014/main" id="{E5383AA5-69A1-E17B-9D07-A91C9A50B3B5}"/>
              </a:ext>
            </a:extLst>
          </p:cNvPr>
          <p:cNvGrpSpPr/>
          <p:nvPr userDrawn="1"/>
        </p:nvGrpSpPr>
        <p:grpSpPr>
          <a:xfrm>
            <a:off x="6280724" y="2944600"/>
            <a:ext cx="1828800" cy="2651760"/>
            <a:chOff x="6099573" y="2780702"/>
            <a:chExt cx="1828800" cy="2651760"/>
          </a:xfrm>
        </p:grpSpPr>
        <p:sp>
          <p:nvSpPr>
            <p:cNvPr id="15" name="Rectangle: Rounded Corners 14">
              <a:extLst>
                <a:ext uri="{FF2B5EF4-FFF2-40B4-BE49-F238E27FC236}">
                  <a16:creationId xmlns:a16="http://schemas.microsoft.com/office/drawing/2014/main" id="{B76498F1-9121-C81E-B514-1EC93FFE2CA8}"/>
                </a:ext>
              </a:extLst>
            </p:cNvPr>
            <p:cNvSpPr/>
            <p:nvPr/>
          </p:nvSpPr>
          <p:spPr>
            <a:xfrm>
              <a:off x="6099573" y="2780702"/>
              <a:ext cx="1828800" cy="2651760"/>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75ED964A-F015-C6B8-0601-08D025881365}"/>
                </a:ext>
              </a:extLst>
            </p:cNvPr>
            <p:cNvGrpSpPr/>
            <p:nvPr/>
          </p:nvGrpSpPr>
          <p:grpSpPr>
            <a:xfrm>
              <a:off x="6739653" y="3018789"/>
              <a:ext cx="548640" cy="548640"/>
              <a:chOff x="6529830" y="2898855"/>
              <a:chExt cx="457200" cy="457200"/>
            </a:xfrm>
          </p:grpSpPr>
          <p:sp>
            <p:nvSpPr>
              <p:cNvPr id="18" name="Oval 17">
                <a:extLst>
                  <a:ext uri="{FF2B5EF4-FFF2-40B4-BE49-F238E27FC236}">
                    <a16:creationId xmlns:a16="http://schemas.microsoft.com/office/drawing/2014/main" id="{A18597E3-0BF3-A39A-6A28-A6E8A6CDFA9E}"/>
                  </a:ext>
                </a:extLst>
              </p:cNvPr>
              <p:cNvSpPr/>
              <p:nvPr/>
            </p:nvSpPr>
            <p:spPr>
              <a:xfrm>
                <a:off x="6529830" y="2898855"/>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9" name="Graphic 18">
                <a:extLst>
                  <a:ext uri="{FF2B5EF4-FFF2-40B4-BE49-F238E27FC236}">
                    <a16:creationId xmlns:a16="http://schemas.microsoft.com/office/drawing/2014/main" id="{1CBC7B3F-BA66-39FB-6CA3-CD3EA8B231D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98719" y="2967744"/>
                <a:ext cx="319423" cy="319423"/>
              </a:xfrm>
              <a:prstGeom prst="rect">
                <a:avLst/>
              </a:prstGeom>
            </p:spPr>
          </p:pic>
        </p:grpSp>
        <p:sp>
          <p:nvSpPr>
            <p:cNvPr id="17" name="TextBox 16">
              <a:extLst>
                <a:ext uri="{FF2B5EF4-FFF2-40B4-BE49-F238E27FC236}">
                  <a16:creationId xmlns:a16="http://schemas.microsoft.com/office/drawing/2014/main" id="{0293CDF8-9F02-3C94-3CE0-6D5846BBD626}"/>
                </a:ext>
              </a:extLst>
            </p:cNvPr>
            <p:cNvSpPr txBox="1"/>
            <p:nvPr/>
          </p:nvSpPr>
          <p:spPr>
            <a:xfrm>
              <a:off x="6217035" y="3660929"/>
              <a:ext cx="159387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A full-service marketing team – from strategy to execution, with business analytics and web/app development competencies</a:t>
              </a:r>
            </a:p>
          </p:txBody>
        </p:sp>
      </p:grpSp>
      <p:sp>
        <p:nvSpPr>
          <p:cNvPr id="20" name="TextBox 19">
            <a:extLst>
              <a:ext uri="{FF2B5EF4-FFF2-40B4-BE49-F238E27FC236}">
                <a16:creationId xmlns:a16="http://schemas.microsoft.com/office/drawing/2014/main" id="{9CB1A5AF-118D-F137-EBFB-846397250F21}"/>
              </a:ext>
            </a:extLst>
          </p:cNvPr>
          <p:cNvSpPr txBox="1"/>
          <p:nvPr userDrawn="1"/>
        </p:nvSpPr>
        <p:spPr>
          <a:xfrm>
            <a:off x="144018" y="955281"/>
            <a:ext cx="46564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24152"/>
                </a:solidFill>
                <a:effectLst/>
                <a:uLnTx/>
                <a:uFillTx/>
                <a:latin typeface="Arial" panose="020B0604020202020204"/>
                <a:ea typeface="+mn-ea"/>
                <a:cs typeface="+mn-cs"/>
              </a:rPr>
              <a:t>The </a:t>
            </a:r>
            <a:r>
              <a:rPr kumimoji="0" lang="en-US" sz="2400" b="1" i="1" u="none" strike="noStrike" kern="1200" cap="none" spc="0" normalizeH="0" baseline="0" noProof="0">
                <a:ln>
                  <a:noFill/>
                </a:ln>
                <a:solidFill>
                  <a:srgbClr val="324152"/>
                </a:solidFill>
                <a:effectLst/>
                <a:uLnTx/>
                <a:uFillTx/>
                <a:latin typeface="Arial" panose="020B0604020202020204"/>
                <a:ea typeface="+mn-ea"/>
                <a:cs typeface="+mn-cs"/>
              </a:rPr>
              <a:t>OPEN MINDS Circle</a:t>
            </a:r>
            <a:r>
              <a:rPr kumimoji="0" lang="en-US" sz="2400" b="1" i="0" u="none" strike="noStrike" kern="1200" cap="none" spc="0" normalizeH="0" baseline="0" noProof="0">
                <a:ln>
                  <a:noFill/>
                </a:ln>
                <a:solidFill>
                  <a:srgbClr val="324152"/>
                </a:solidFill>
                <a:effectLst/>
                <a:uLnTx/>
                <a:uFillTx/>
                <a:latin typeface="Arial" panose="020B0604020202020204"/>
                <a:ea typeface="+mn-ea"/>
                <a:cs typeface="+mn-cs"/>
              </a:rPr>
              <a:t> Market Intelligence Service</a:t>
            </a:r>
          </a:p>
        </p:txBody>
      </p:sp>
      <p:sp>
        <p:nvSpPr>
          <p:cNvPr id="21" name="TextBox 20">
            <a:extLst>
              <a:ext uri="{FF2B5EF4-FFF2-40B4-BE49-F238E27FC236}">
                <a16:creationId xmlns:a16="http://schemas.microsoft.com/office/drawing/2014/main" id="{1C52D84F-64A0-F23A-01EE-71E78EDA7412}"/>
              </a:ext>
            </a:extLst>
          </p:cNvPr>
          <p:cNvSpPr txBox="1"/>
          <p:nvPr userDrawn="1"/>
        </p:nvSpPr>
        <p:spPr>
          <a:xfrm>
            <a:off x="6203635" y="1139947"/>
            <a:ext cx="5693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24152"/>
                </a:solidFill>
                <a:effectLst/>
                <a:uLnTx/>
                <a:uFillTx/>
                <a:latin typeface="Arial" panose="020B0604020202020204"/>
                <a:ea typeface="+mn-ea"/>
                <a:cs typeface="+mn-cs"/>
              </a:rPr>
              <a:t>The </a:t>
            </a:r>
            <a:r>
              <a:rPr kumimoji="0" lang="en-US" sz="2400" b="1" i="1" u="none" strike="noStrike" kern="1200" cap="none" spc="0" normalizeH="0" baseline="0" noProof="0">
                <a:ln>
                  <a:noFill/>
                </a:ln>
                <a:solidFill>
                  <a:srgbClr val="324152"/>
                </a:solidFill>
                <a:effectLst/>
                <a:uLnTx/>
                <a:uFillTx/>
                <a:latin typeface="Arial" panose="020B0604020202020204"/>
                <a:ea typeface="+mn-ea"/>
                <a:cs typeface="+mn-cs"/>
              </a:rPr>
              <a:t>OPEN MINDS</a:t>
            </a:r>
            <a:r>
              <a:rPr kumimoji="0" lang="en-US" sz="2400" b="1" i="0" u="none" strike="noStrike" kern="1200" cap="none" spc="0" normalizeH="0" baseline="0" noProof="0">
                <a:ln>
                  <a:noFill/>
                </a:ln>
                <a:solidFill>
                  <a:srgbClr val="324152"/>
                </a:solidFill>
                <a:effectLst/>
                <a:uLnTx/>
                <a:uFillTx/>
                <a:latin typeface="Arial" panose="020B0604020202020204"/>
                <a:ea typeface="+mn-ea"/>
                <a:cs typeface="+mn-cs"/>
              </a:rPr>
              <a:t> Talent Cloud</a:t>
            </a:r>
          </a:p>
        </p:txBody>
      </p:sp>
      <p:grpSp>
        <p:nvGrpSpPr>
          <p:cNvPr id="22" name="Group 21">
            <a:extLst>
              <a:ext uri="{FF2B5EF4-FFF2-40B4-BE49-F238E27FC236}">
                <a16:creationId xmlns:a16="http://schemas.microsoft.com/office/drawing/2014/main" id="{4FD54B95-361D-7041-41CF-D98785B92598}"/>
              </a:ext>
            </a:extLst>
          </p:cNvPr>
          <p:cNvGrpSpPr/>
          <p:nvPr userDrawn="1"/>
        </p:nvGrpSpPr>
        <p:grpSpPr>
          <a:xfrm>
            <a:off x="11056014" y="1038102"/>
            <a:ext cx="822960" cy="822960"/>
            <a:chOff x="6107547" y="771923"/>
            <a:chExt cx="914400" cy="914400"/>
          </a:xfrm>
        </p:grpSpPr>
        <p:sp>
          <p:nvSpPr>
            <p:cNvPr id="23" name="Oval 22">
              <a:extLst>
                <a:ext uri="{FF2B5EF4-FFF2-40B4-BE49-F238E27FC236}">
                  <a16:creationId xmlns:a16="http://schemas.microsoft.com/office/drawing/2014/main" id="{5D987CE5-2FEA-F342-444E-D9EA7B37858D}"/>
                </a:ext>
              </a:extLst>
            </p:cNvPr>
            <p:cNvSpPr/>
            <p:nvPr/>
          </p:nvSpPr>
          <p:spPr>
            <a:xfrm>
              <a:off x="6107547" y="771923"/>
              <a:ext cx="914400" cy="914400"/>
            </a:xfrm>
            <a:prstGeom prst="ellipse">
              <a:avLst/>
            </a:prstGeom>
            <a:solidFill>
              <a:schemeClr val="accent3"/>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48F33409-DF6C-0A54-1B70-742024CC8713}"/>
                </a:ext>
              </a:extLst>
            </p:cNvPr>
            <p:cNvGrpSpPr/>
            <p:nvPr/>
          </p:nvGrpSpPr>
          <p:grpSpPr>
            <a:xfrm>
              <a:off x="6284548" y="834788"/>
              <a:ext cx="548640" cy="731520"/>
              <a:chOff x="6427378" y="792136"/>
              <a:chExt cx="914400" cy="1245358"/>
            </a:xfrm>
          </p:grpSpPr>
          <p:pic>
            <p:nvPicPr>
              <p:cNvPr id="25" name="Graphic 24" descr="Management with solid fill">
                <a:extLst>
                  <a:ext uri="{FF2B5EF4-FFF2-40B4-BE49-F238E27FC236}">
                    <a16:creationId xmlns:a16="http://schemas.microsoft.com/office/drawing/2014/main" id="{8DA4C086-4ED6-672E-A638-2D25D97524CF}"/>
                  </a:ext>
                </a:extLst>
              </p:cNvPr>
              <p:cNvPicPr>
                <a:picLocks noChangeAspect="1"/>
              </p:cNvPicPr>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42294" b="-3069"/>
              <a:stretch/>
            </p:blipFill>
            <p:spPr>
              <a:xfrm>
                <a:off x="6427378" y="1481773"/>
                <a:ext cx="914400" cy="555721"/>
              </a:xfrm>
              <a:prstGeom prst="rect">
                <a:avLst/>
              </a:prstGeom>
            </p:spPr>
          </p:pic>
          <p:pic>
            <p:nvPicPr>
              <p:cNvPr id="26" name="Graphic 25" descr="Cloud outline">
                <a:extLst>
                  <a:ext uri="{FF2B5EF4-FFF2-40B4-BE49-F238E27FC236}">
                    <a16:creationId xmlns:a16="http://schemas.microsoft.com/office/drawing/2014/main" id="{CB1012EC-554A-59BF-B632-9868898870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27378" y="792136"/>
                <a:ext cx="914400" cy="914400"/>
              </a:xfrm>
              <a:prstGeom prst="rect">
                <a:avLst/>
              </a:prstGeom>
            </p:spPr>
          </p:pic>
        </p:grpSp>
      </p:grpSp>
      <p:grpSp>
        <p:nvGrpSpPr>
          <p:cNvPr id="27" name="Group 26">
            <a:extLst>
              <a:ext uri="{FF2B5EF4-FFF2-40B4-BE49-F238E27FC236}">
                <a16:creationId xmlns:a16="http://schemas.microsoft.com/office/drawing/2014/main" id="{2666EC0F-1B14-00F8-5656-E41B4AFDDB25}"/>
              </a:ext>
            </a:extLst>
          </p:cNvPr>
          <p:cNvGrpSpPr/>
          <p:nvPr userDrawn="1"/>
        </p:nvGrpSpPr>
        <p:grpSpPr>
          <a:xfrm>
            <a:off x="4990754" y="1038102"/>
            <a:ext cx="822960" cy="822960"/>
            <a:chOff x="270100" y="771923"/>
            <a:chExt cx="914400" cy="914400"/>
          </a:xfrm>
        </p:grpSpPr>
        <p:sp>
          <p:nvSpPr>
            <p:cNvPr id="28" name="Oval 27">
              <a:extLst>
                <a:ext uri="{FF2B5EF4-FFF2-40B4-BE49-F238E27FC236}">
                  <a16:creationId xmlns:a16="http://schemas.microsoft.com/office/drawing/2014/main" id="{7154CFAA-F7D0-E3B8-B40C-F27F481A27CE}"/>
                </a:ext>
              </a:extLst>
            </p:cNvPr>
            <p:cNvSpPr/>
            <p:nvPr/>
          </p:nvSpPr>
          <p:spPr>
            <a:xfrm>
              <a:off x="270100" y="771923"/>
              <a:ext cx="914400" cy="914400"/>
            </a:xfrm>
            <a:prstGeom prst="ellipse">
              <a:avLst/>
            </a:prstGeom>
            <a:solidFill>
              <a:schemeClr val="accent3"/>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7320EF44-9E51-05ED-B05F-51BD5C29D7F6}"/>
                </a:ext>
              </a:extLst>
            </p:cNvPr>
            <p:cNvGrpSpPr/>
            <p:nvPr/>
          </p:nvGrpSpPr>
          <p:grpSpPr>
            <a:xfrm>
              <a:off x="393926" y="863363"/>
              <a:ext cx="640080" cy="731520"/>
              <a:chOff x="225713" y="898541"/>
              <a:chExt cx="922989" cy="1043011"/>
            </a:xfrm>
            <a:solidFill>
              <a:schemeClr val="bg1"/>
            </a:solidFill>
          </p:grpSpPr>
          <p:pic>
            <p:nvPicPr>
              <p:cNvPr id="30" name="Graphic 29" descr="Newspaper with solid fill">
                <a:extLst>
                  <a:ext uri="{FF2B5EF4-FFF2-40B4-BE49-F238E27FC236}">
                    <a16:creationId xmlns:a16="http://schemas.microsoft.com/office/drawing/2014/main" id="{FB042B48-C6B0-56B9-2662-07C86AEA00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713" y="1027152"/>
                <a:ext cx="914400" cy="914400"/>
              </a:xfrm>
              <a:prstGeom prst="rect">
                <a:avLst/>
              </a:prstGeom>
            </p:spPr>
          </p:pic>
          <p:grpSp>
            <p:nvGrpSpPr>
              <p:cNvPr id="31" name="Group 30">
                <a:extLst>
                  <a:ext uri="{FF2B5EF4-FFF2-40B4-BE49-F238E27FC236}">
                    <a16:creationId xmlns:a16="http://schemas.microsoft.com/office/drawing/2014/main" id="{56063010-CDD4-9916-412B-3AA7C61CBA00}"/>
                  </a:ext>
                </a:extLst>
              </p:cNvPr>
              <p:cNvGrpSpPr/>
              <p:nvPr/>
            </p:nvGrpSpPr>
            <p:grpSpPr>
              <a:xfrm>
                <a:off x="627047" y="898541"/>
                <a:ext cx="521655" cy="521655"/>
                <a:chOff x="2116592" y="1805227"/>
                <a:chExt cx="521655" cy="521655"/>
              </a:xfrm>
              <a:grpFill/>
            </p:grpSpPr>
            <p:sp>
              <p:nvSpPr>
                <p:cNvPr id="32" name="Oval 31">
                  <a:extLst>
                    <a:ext uri="{FF2B5EF4-FFF2-40B4-BE49-F238E27FC236}">
                      <a16:creationId xmlns:a16="http://schemas.microsoft.com/office/drawing/2014/main" id="{CC8FAC28-8B29-B064-BE66-0B2BFDEE95D2}"/>
                    </a:ext>
                  </a:extLst>
                </p:cNvPr>
                <p:cNvSpPr/>
                <p:nvPr/>
              </p:nvSpPr>
              <p:spPr>
                <a:xfrm>
                  <a:off x="2216989" y="1906438"/>
                  <a:ext cx="320862" cy="32086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3" name="Graphic 32" descr="Badge Tick with solid fill">
                  <a:extLst>
                    <a:ext uri="{FF2B5EF4-FFF2-40B4-BE49-F238E27FC236}">
                      <a16:creationId xmlns:a16="http://schemas.microsoft.com/office/drawing/2014/main" id="{54A2A2C0-ED20-692B-ACC3-CBD3DE38A20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16592" y="1805227"/>
                  <a:ext cx="521655" cy="521655"/>
                </a:xfrm>
                <a:prstGeom prst="rect">
                  <a:avLst/>
                </a:prstGeom>
              </p:spPr>
            </p:pic>
          </p:grpSp>
        </p:grpSp>
      </p:grpSp>
      <p:sp>
        <p:nvSpPr>
          <p:cNvPr id="34" name="TextBox 33">
            <a:extLst>
              <a:ext uri="{FF2B5EF4-FFF2-40B4-BE49-F238E27FC236}">
                <a16:creationId xmlns:a16="http://schemas.microsoft.com/office/drawing/2014/main" id="{B319FDBC-73B0-30D4-4E17-9631B222914F}"/>
              </a:ext>
            </a:extLst>
          </p:cNvPr>
          <p:cNvSpPr txBox="1"/>
          <p:nvPr userDrawn="1"/>
        </p:nvSpPr>
        <p:spPr>
          <a:xfrm>
            <a:off x="144018" y="1737047"/>
            <a:ext cx="5046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152"/>
                </a:solidFill>
                <a:effectLst/>
                <a:uLnTx/>
                <a:uFillTx/>
                <a:latin typeface="Arial" panose="020B0604020202020204"/>
                <a:ea typeface="+mn-ea"/>
                <a:cs typeface="+mn-cs"/>
              </a:rPr>
              <a:t>The trusted source of market and management information for executives of organizations serving consumers with chronic conditions and complex support needs.</a:t>
            </a:r>
          </a:p>
        </p:txBody>
      </p:sp>
      <p:sp>
        <p:nvSpPr>
          <p:cNvPr id="35" name="TextBox 34">
            <a:extLst>
              <a:ext uri="{FF2B5EF4-FFF2-40B4-BE49-F238E27FC236}">
                <a16:creationId xmlns:a16="http://schemas.microsoft.com/office/drawing/2014/main" id="{AE26A001-220B-86C3-06F0-EA7B83876097}"/>
              </a:ext>
            </a:extLst>
          </p:cNvPr>
          <p:cNvSpPr txBox="1"/>
          <p:nvPr userDrawn="1"/>
        </p:nvSpPr>
        <p:spPr>
          <a:xfrm>
            <a:off x="6203635" y="1737047"/>
            <a:ext cx="51068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24152"/>
                </a:solidFill>
                <a:effectLst/>
                <a:uLnTx/>
                <a:uFillTx/>
                <a:latin typeface="Arial" panose="020B0604020202020204"/>
                <a:ea typeface="+mn-ea"/>
                <a:cs typeface="+mn-cs"/>
              </a:rPr>
              <a:t>The “go to” team of senior advisors for marketing and management consultation on the financing and delivery of services in the high-needs consumer market space.</a:t>
            </a:r>
          </a:p>
        </p:txBody>
      </p:sp>
      <p:sp>
        <p:nvSpPr>
          <p:cNvPr id="36" name="TextBox 35">
            <a:extLst>
              <a:ext uri="{FF2B5EF4-FFF2-40B4-BE49-F238E27FC236}">
                <a16:creationId xmlns:a16="http://schemas.microsoft.com/office/drawing/2014/main" id="{BDF8007B-247B-59A2-A288-E243446E3E2C}"/>
              </a:ext>
            </a:extLst>
          </p:cNvPr>
          <p:cNvSpPr txBox="1"/>
          <p:nvPr userDrawn="1"/>
        </p:nvSpPr>
        <p:spPr>
          <a:xfrm>
            <a:off x="6203635" y="2375667"/>
            <a:ext cx="61543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152"/>
                </a:solidFill>
                <a:effectLst/>
                <a:uLnTx/>
                <a:uFillTx/>
                <a:latin typeface="Arial" panose="020B0604020202020204"/>
                <a:ea typeface="+mn-ea"/>
                <a:cs typeface="+mn-cs"/>
              </a:rPr>
              <a:t>Executives with hands-on leadership and management experience in organizations delivering and financing services for high-needs consumers.</a:t>
            </a:r>
          </a:p>
        </p:txBody>
      </p:sp>
      <p:grpSp>
        <p:nvGrpSpPr>
          <p:cNvPr id="37" name="Group 36">
            <a:extLst>
              <a:ext uri="{FF2B5EF4-FFF2-40B4-BE49-F238E27FC236}">
                <a16:creationId xmlns:a16="http://schemas.microsoft.com/office/drawing/2014/main" id="{039103DA-5368-01D8-4A5F-C0E9E56FA324}"/>
              </a:ext>
            </a:extLst>
          </p:cNvPr>
          <p:cNvGrpSpPr/>
          <p:nvPr userDrawn="1"/>
        </p:nvGrpSpPr>
        <p:grpSpPr>
          <a:xfrm>
            <a:off x="218321" y="2944600"/>
            <a:ext cx="1828800" cy="2650851"/>
            <a:chOff x="295955" y="2780702"/>
            <a:chExt cx="1828800" cy="2650851"/>
          </a:xfrm>
        </p:grpSpPr>
        <p:sp>
          <p:nvSpPr>
            <p:cNvPr id="38" name="Rectangle: Rounded Corners 37">
              <a:extLst>
                <a:ext uri="{FF2B5EF4-FFF2-40B4-BE49-F238E27FC236}">
                  <a16:creationId xmlns:a16="http://schemas.microsoft.com/office/drawing/2014/main" id="{EEBDF01F-A490-E3D4-BF84-362B149EEDA6}"/>
                </a:ext>
              </a:extLst>
            </p:cNvPr>
            <p:cNvSpPr/>
            <p:nvPr/>
          </p:nvSpPr>
          <p:spPr>
            <a:xfrm>
              <a:off x="295955" y="2780702"/>
              <a:ext cx="1828800" cy="2650851"/>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9" name="Group 38">
              <a:extLst>
                <a:ext uri="{FF2B5EF4-FFF2-40B4-BE49-F238E27FC236}">
                  <a16:creationId xmlns:a16="http://schemas.microsoft.com/office/drawing/2014/main" id="{FC944173-8106-69FD-FA35-AC110A1BD219}"/>
                </a:ext>
              </a:extLst>
            </p:cNvPr>
            <p:cNvGrpSpPr/>
            <p:nvPr/>
          </p:nvGrpSpPr>
          <p:grpSpPr>
            <a:xfrm>
              <a:off x="936035" y="3018789"/>
              <a:ext cx="548640" cy="548640"/>
              <a:chOff x="337695" y="3335320"/>
              <a:chExt cx="666751" cy="666751"/>
            </a:xfrm>
            <a:solidFill>
              <a:schemeClr val="tx1"/>
            </a:solidFill>
          </p:grpSpPr>
          <p:sp>
            <p:nvSpPr>
              <p:cNvPr id="41" name="Oval 40">
                <a:extLst>
                  <a:ext uri="{FF2B5EF4-FFF2-40B4-BE49-F238E27FC236}">
                    <a16:creationId xmlns:a16="http://schemas.microsoft.com/office/drawing/2014/main" id="{B81F91FA-995A-BD98-E3F4-B85DD0AE4031}"/>
                  </a:ext>
                </a:extLst>
              </p:cNvPr>
              <p:cNvSpPr/>
              <p:nvPr/>
            </p:nvSpPr>
            <p:spPr>
              <a:xfrm>
                <a:off x="337695" y="3335320"/>
                <a:ext cx="666751" cy="6667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2" name="Graphic 41" descr="Research with solid fill">
                <a:extLst>
                  <a:ext uri="{FF2B5EF4-FFF2-40B4-BE49-F238E27FC236}">
                    <a16:creationId xmlns:a16="http://schemas.microsoft.com/office/drawing/2014/main" id="{F2543C12-FB9B-E8A1-2EC4-B6394AB20CE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157" y="3435782"/>
                <a:ext cx="465826" cy="465826"/>
              </a:xfrm>
              <a:prstGeom prst="rect">
                <a:avLst/>
              </a:prstGeom>
            </p:spPr>
          </p:pic>
        </p:grpSp>
        <p:sp>
          <p:nvSpPr>
            <p:cNvPr id="40" name="TextBox 39">
              <a:extLst>
                <a:ext uri="{FF2B5EF4-FFF2-40B4-BE49-F238E27FC236}">
                  <a16:creationId xmlns:a16="http://schemas.microsoft.com/office/drawing/2014/main" id="{EC78DBA8-7907-E4CA-CA88-D70CB2CDE43C}"/>
                </a:ext>
              </a:extLst>
            </p:cNvPr>
            <p:cNvSpPr txBox="1"/>
            <p:nvPr/>
          </p:nvSpPr>
          <p:spPr>
            <a:xfrm>
              <a:off x="433115" y="3660929"/>
              <a:ext cx="155448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Market intelligence to track every development and datapoint</a:t>
              </a:r>
            </a:p>
          </p:txBody>
        </p:sp>
      </p:grpSp>
      <p:grpSp>
        <p:nvGrpSpPr>
          <p:cNvPr id="43" name="Group 42">
            <a:extLst>
              <a:ext uri="{FF2B5EF4-FFF2-40B4-BE49-F238E27FC236}">
                <a16:creationId xmlns:a16="http://schemas.microsoft.com/office/drawing/2014/main" id="{A16E1C77-7B78-4791-6093-26EDC7967A5E}"/>
              </a:ext>
            </a:extLst>
          </p:cNvPr>
          <p:cNvGrpSpPr/>
          <p:nvPr userDrawn="1"/>
        </p:nvGrpSpPr>
        <p:grpSpPr>
          <a:xfrm>
            <a:off x="2151631" y="2944600"/>
            <a:ext cx="1828800" cy="2650851"/>
            <a:chOff x="2104795" y="2780702"/>
            <a:chExt cx="1828800" cy="2650851"/>
          </a:xfrm>
        </p:grpSpPr>
        <p:sp>
          <p:nvSpPr>
            <p:cNvPr id="44" name="Rectangle: Rounded Corners 43">
              <a:extLst>
                <a:ext uri="{FF2B5EF4-FFF2-40B4-BE49-F238E27FC236}">
                  <a16:creationId xmlns:a16="http://schemas.microsoft.com/office/drawing/2014/main" id="{166B6915-3236-64D3-04F5-19EEFF281768}"/>
                </a:ext>
              </a:extLst>
            </p:cNvPr>
            <p:cNvSpPr/>
            <p:nvPr/>
          </p:nvSpPr>
          <p:spPr>
            <a:xfrm>
              <a:off x="2104795" y="2780702"/>
              <a:ext cx="1828800" cy="2650851"/>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5" name="Group 44">
              <a:extLst>
                <a:ext uri="{FF2B5EF4-FFF2-40B4-BE49-F238E27FC236}">
                  <a16:creationId xmlns:a16="http://schemas.microsoft.com/office/drawing/2014/main" id="{DE3C363F-0931-5715-C2E3-B788A7B5F3F3}"/>
                </a:ext>
              </a:extLst>
            </p:cNvPr>
            <p:cNvGrpSpPr/>
            <p:nvPr/>
          </p:nvGrpSpPr>
          <p:grpSpPr>
            <a:xfrm>
              <a:off x="2744875" y="3018789"/>
              <a:ext cx="548640" cy="548640"/>
              <a:chOff x="337695" y="4277784"/>
              <a:chExt cx="666751" cy="666751"/>
            </a:xfrm>
          </p:grpSpPr>
          <p:sp>
            <p:nvSpPr>
              <p:cNvPr id="47" name="Oval 46">
                <a:extLst>
                  <a:ext uri="{FF2B5EF4-FFF2-40B4-BE49-F238E27FC236}">
                    <a16:creationId xmlns:a16="http://schemas.microsoft.com/office/drawing/2014/main" id="{BC7AB9FA-6904-B260-3E04-B63AA9572553}"/>
                  </a:ext>
                </a:extLst>
              </p:cNvPr>
              <p:cNvSpPr/>
              <p:nvPr/>
            </p:nvSpPr>
            <p:spPr>
              <a:xfrm>
                <a:off x="337695" y="4277784"/>
                <a:ext cx="666751" cy="6667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8" name="Graphic 47">
                <a:extLst>
                  <a:ext uri="{FF2B5EF4-FFF2-40B4-BE49-F238E27FC236}">
                    <a16:creationId xmlns:a16="http://schemas.microsoft.com/office/drawing/2014/main" id="{9E9E5CCC-7746-EB6B-78E7-38F93EFC56D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38157" y="4378246"/>
                <a:ext cx="465826" cy="465826"/>
              </a:xfrm>
              <a:prstGeom prst="rect">
                <a:avLst/>
              </a:prstGeom>
            </p:spPr>
          </p:pic>
        </p:grpSp>
        <p:sp>
          <p:nvSpPr>
            <p:cNvPr id="46" name="TextBox 45">
              <a:extLst>
                <a:ext uri="{FF2B5EF4-FFF2-40B4-BE49-F238E27FC236}">
                  <a16:creationId xmlns:a16="http://schemas.microsoft.com/office/drawing/2014/main" id="{28AAF274-9020-3CA6-77B5-341CDDAA8EF3}"/>
                </a:ext>
              </a:extLst>
            </p:cNvPr>
            <p:cNvSpPr txBox="1"/>
            <p:nvPr/>
          </p:nvSpPr>
          <p:spPr>
            <a:xfrm>
              <a:off x="2249837" y="3660929"/>
              <a:ext cx="15387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Management best practices to grow team competencies</a:t>
              </a:r>
            </a:p>
          </p:txBody>
        </p:sp>
      </p:grpSp>
      <p:grpSp>
        <p:nvGrpSpPr>
          <p:cNvPr id="49" name="Group 48">
            <a:extLst>
              <a:ext uri="{FF2B5EF4-FFF2-40B4-BE49-F238E27FC236}">
                <a16:creationId xmlns:a16="http://schemas.microsoft.com/office/drawing/2014/main" id="{678644F3-14F8-CCBB-E247-22CE9A21854D}"/>
              </a:ext>
            </a:extLst>
          </p:cNvPr>
          <p:cNvGrpSpPr/>
          <p:nvPr userDrawn="1"/>
        </p:nvGrpSpPr>
        <p:grpSpPr>
          <a:xfrm>
            <a:off x="4084941" y="2944600"/>
            <a:ext cx="1828800" cy="2650851"/>
            <a:chOff x="3912411" y="2780702"/>
            <a:chExt cx="1828800" cy="2650851"/>
          </a:xfrm>
        </p:grpSpPr>
        <p:sp>
          <p:nvSpPr>
            <p:cNvPr id="50" name="Rectangle: Rounded Corners 49">
              <a:extLst>
                <a:ext uri="{FF2B5EF4-FFF2-40B4-BE49-F238E27FC236}">
                  <a16:creationId xmlns:a16="http://schemas.microsoft.com/office/drawing/2014/main" id="{AF684687-C87F-9718-317F-32E4DFAEF9A1}"/>
                </a:ext>
              </a:extLst>
            </p:cNvPr>
            <p:cNvSpPr/>
            <p:nvPr/>
          </p:nvSpPr>
          <p:spPr>
            <a:xfrm>
              <a:off x="3912411" y="2780702"/>
              <a:ext cx="1828800" cy="2650851"/>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1" name="Group 50">
              <a:extLst>
                <a:ext uri="{FF2B5EF4-FFF2-40B4-BE49-F238E27FC236}">
                  <a16:creationId xmlns:a16="http://schemas.microsoft.com/office/drawing/2014/main" id="{7A760688-5D44-9F3E-BE00-27E7AE800F1D}"/>
                </a:ext>
              </a:extLst>
            </p:cNvPr>
            <p:cNvGrpSpPr/>
            <p:nvPr/>
          </p:nvGrpSpPr>
          <p:grpSpPr>
            <a:xfrm>
              <a:off x="4552491" y="3018789"/>
              <a:ext cx="548640" cy="548640"/>
              <a:chOff x="337695" y="5221251"/>
              <a:chExt cx="666751" cy="666751"/>
            </a:xfrm>
          </p:grpSpPr>
          <p:sp>
            <p:nvSpPr>
              <p:cNvPr id="53" name="Oval 52">
                <a:extLst>
                  <a:ext uri="{FF2B5EF4-FFF2-40B4-BE49-F238E27FC236}">
                    <a16:creationId xmlns:a16="http://schemas.microsoft.com/office/drawing/2014/main" id="{74F9EA2C-2724-2042-9F83-E19A2CA69DEC}"/>
                  </a:ext>
                </a:extLst>
              </p:cNvPr>
              <p:cNvSpPr/>
              <p:nvPr/>
            </p:nvSpPr>
            <p:spPr>
              <a:xfrm>
                <a:off x="337695" y="5221251"/>
                <a:ext cx="666751" cy="6667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4" name="Graphic 53">
                <a:extLst>
                  <a:ext uri="{FF2B5EF4-FFF2-40B4-BE49-F238E27FC236}">
                    <a16:creationId xmlns:a16="http://schemas.microsoft.com/office/drawing/2014/main" id="{30703D6B-13B3-EEAE-CFCC-E3C8A9C34BA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38157" y="5321713"/>
                <a:ext cx="465826" cy="465826"/>
              </a:xfrm>
              <a:prstGeom prst="rect">
                <a:avLst/>
              </a:prstGeom>
            </p:spPr>
          </p:pic>
        </p:grpSp>
        <p:sp>
          <p:nvSpPr>
            <p:cNvPr id="52" name="TextBox 51">
              <a:extLst>
                <a:ext uri="{FF2B5EF4-FFF2-40B4-BE49-F238E27FC236}">
                  <a16:creationId xmlns:a16="http://schemas.microsoft.com/office/drawing/2014/main" id="{A4B14816-7030-0C91-06A5-C9D2F6A741AF}"/>
                </a:ext>
              </a:extLst>
            </p:cNvPr>
            <p:cNvSpPr txBox="1"/>
            <p:nvPr/>
          </p:nvSpPr>
          <p:spPr>
            <a:xfrm>
              <a:off x="4025620" y="3660929"/>
              <a:ext cx="160238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a:ea typeface="+mn-ea"/>
                  <a:cs typeface="+mn-cs"/>
                </a:rPr>
                <a:t>Strategic analysis and advice to empower decision-making</a:t>
              </a:r>
            </a:p>
          </p:txBody>
        </p:sp>
      </p:grpSp>
      <p:grpSp>
        <p:nvGrpSpPr>
          <p:cNvPr id="55" name="Group 54">
            <a:extLst>
              <a:ext uri="{FF2B5EF4-FFF2-40B4-BE49-F238E27FC236}">
                <a16:creationId xmlns:a16="http://schemas.microsoft.com/office/drawing/2014/main" id="{994FA135-4FAE-1093-7158-E8E35772B565}"/>
              </a:ext>
            </a:extLst>
          </p:cNvPr>
          <p:cNvGrpSpPr/>
          <p:nvPr userDrawn="1"/>
        </p:nvGrpSpPr>
        <p:grpSpPr>
          <a:xfrm>
            <a:off x="8213927" y="2944600"/>
            <a:ext cx="1828800" cy="2651760"/>
            <a:chOff x="8093953" y="2780702"/>
            <a:chExt cx="1828800" cy="2651760"/>
          </a:xfrm>
        </p:grpSpPr>
        <p:sp>
          <p:nvSpPr>
            <p:cNvPr id="56" name="Rectangle: Rounded Corners 55">
              <a:extLst>
                <a:ext uri="{FF2B5EF4-FFF2-40B4-BE49-F238E27FC236}">
                  <a16:creationId xmlns:a16="http://schemas.microsoft.com/office/drawing/2014/main" id="{4E815C59-138F-E248-FF1B-4BBCE0409D98}"/>
                </a:ext>
              </a:extLst>
            </p:cNvPr>
            <p:cNvSpPr/>
            <p:nvPr/>
          </p:nvSpPr>
          <p:spPr>
            <a:xfrm>
              <a:off x="8093953" y="2780702"/>
              <a:ext cx="1828800" cy="2651760"/>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E7B57E7E-AA80-75C0-9ABC-D07C739D8EC8}"/>
                </a:ext>
              </a:extLst>
            </p:cNvPr>
            <p:cNvGrpSpPr/>
            <p:nvPr/>
          </p:nvGrpSpPr>
          <p:grpSpPr>
            <a:xfrm>
              <a:off x="8734033" y="3018789"/>
              <a:ext cx="548640" cy="548640"/>
              <a:chOff x="6529830" y="5622498"/>
              <a:chExt cx="666751" cy="666751"/>
            </a:xfrm>
          </p:grpSpPr>
          <p:sp>
            <p:nvSpPr>
              <p:cNvPr id="80" name="Oval 79">
                <a:extLst>
                  <a:ext uri="{FF2B5EF4-FFF2-40B4-BE49-F238E27FC236}">
                    <a16:creationId xmlns:a16="http://schemas.microsoft.com/office/drawing/2014/main" id="{C0789E69-5DA1-6382-19B3-59CF44544DD0}"/>
                  </a:ext>
                </a:extLst>
              </p:cNvPr>
              <p:cNvSpPr/>
              <p:nvPr/>
            </p:nvSpPr>
            <p:spPr>
              <a:xfrm>
                <a:off x="6529830" y="5622498"/>
                <a:ext cx="666751" cy="6667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3" name="Graphic 82">
                <a:extLst>
                  <a:ext uri="{FF2B5EF4-FFF2-40B4-BE49-F238E27FC236}">
                    <a16:creationId xmlns:a16="http://schemas.microsoft.com/office/drawing/2014/main" id="{B131F86F-8FAA-B7A9-C814-97CD4D70C76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630292" y="5750741"/>
                <a:ext cx="465826" cy="465826"/>
              </a:xfrm>
              <a:prstGeom prst="rect">
                <a:avLst/>
              </a:prstGeom>
            </p:spPr>
          </p:pic>
        </p:grpSp>
        <p:sp>
          <p:nvSpPr>
            <p:cNvPr id="75" name="TextBox 74">
              <a:extLst>
                <a:ext uri="{FF2B5EF4-FFF2-40B4-BE49-F238E27FC236}">
                  <a16:creationId xmlns:a16="http://schemas.microsoft.com/office/drawing/2014/main" id="{53564202-916D-EEAE-8028-2E2102B551EC}"/>
                </a:ext>
              </a:extLst>
            </p:cNvPr>
            <p:cNvSpPr txBox="1"/>
            <p:nvPr/>
          </p:nvSpPr>
          <p:spPr>
            <a:xfrm>
              <a:off x="8167676" y="3660929"/>
              <a:ext cx="168135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Expertise from in-the-field experience that goes beyond knowledge to management insights that create successful strategies</a:t>
              </a:r>
            </a:p>
          </p:txBody>
        </p:sp>
      </p:grpSp>
      <p:grpSp>
        <p:nvGrpSpPr>
          <p:cNvPr id="106" name="Group 105">
            <a:extLst>
              <a:ext uri="{FF2B5EF4-FFF2-40B4-BE49-F238E27FC236}">
                <a16:creationId xmlns:a16="http://schemas.microsoft.com/office/drawing/2014/main" id="{2E517BFE-4408-02A4-BDE1-4BDF926A553B}"/>
              </a:ext>
            </a:extLst>
          </p:cNvPr>
          <p:cNvGrpSpPr/>
          <p:nvPr userDrawn="1"/>
        </p:nvGrpSpPr>
        <p:grpSpPr>
          <a:xfrm>
            <a:off x="10147129" y="2944602"/>
            <a:ext cx="1828800" cy="2651760"/>
            <a:chOff x="10086747" y="2780704"/>
            <a:chExt cx="1828800" cy="2651760"/>
          </a:xfrm>
        </p:grpSpPr>
        <p:sp>
          <p:nvSpPr>
            <p:cNvPr id="107" name="Rectangle: Rounded Corners 106">
              <a:extLst>
                <a:ext uri="{FF2B5EF4-FFF2-40B4-BE49-F238E27FC236}">
                  <a16:creationId xmlns:a16="http://schemas.microsoft.com/office/drawing/2014/main" id="{392F57F0-19C3-338E-83F4-AECD733498DD}"/>
                </a:ext>
              </a:extLst>
            </p:cNvPr>
            <p:cNvSpPr/>
            <p:nvPr/>
          </p:nvSpPr>
          <p:spPr>
            <a:xfrm>
              <a:off x="10086747" y="2780704"/>
              <a:ext cx="1828800" cy="2651760"/>
            </a:xfrm>
            <a:prstGeom prst="roundRect">
              <a:avLst>
                <a:gd name="adj" fmla="val 36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8" name="Group 107">
              <a:extLst>
                <a:ext uri="{FF2B5EF4-FFF2-40B4-BE49-F238E27FC236}">
                  <a16:creationId xmlns:a16="http://schemas.microsoft.com/office/drawing/2014/main" id="{59DB2A8A-F221-AFFB-D501-5EBED19E3A20}"/>
                </a:ext>
              </a:extLst>
            </p:cNvPr>
            <p:cNvGrpSpPr/>
            <p:nvPr/>
          </p:nvGrpSpPr>
          <p:grpSpPr>
            <a:xfrm>
              <a:off x="10726827" y="3018789"/>
              <a:ext cx="548640" cy="548640"/>
              <a:chOff x="6529830" y="7503943"/>
              <a:chExt cx="666751" cy="666751"/>
            </a:xfrm>
          </p:grpSpPr>
          <p:sp>
            <p:nvSpPr>
              <p:cNvPr id="110" name="Oval 109">
                <a:extLst>
                  <a:ext uri="{FF2B5EF4-FFF2-40B4-BE49-F238E27FC236}">
                    <a16:creationId xmlns:a16="http://schemas.microsoft.com/office/drawing/2014/main" id="{0575BC7C-76B9-E46B-9388-F64C878B9DC8}"/>
                  </a:ext>
                </a:extLst>
              </p:cNvPr>
              <p:cNvSpPr/>
              <p:nvPr/>
            </p:nvSpPr>
            <p:spPr>
              <a:xfrm>
                <a:off x="6529830" y="7503943"/>
                <a:ext cx="666751" cy="6667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1" name="Graphic 110">
                <a:extLst>
                  <a:ext uri="{FF2B5EF4-FFF2-40B4-BE49-F238E27FC236}">
                    <a16:creationId xmlns:a16="http://schemas.microsoft.com/office/drawing/2014/main" id="{2AF8BD1F-F0DC-487A-F356-6DF8F382413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630292" y="7604405"/>
                <a:ext cx="465826" cy="465826"/>
              </a:xfrm>
              <a:prstGeom prst="rect">
                <a:avLst/>
              </a:prstGeom>
            </p:spPr>
          </p:pic>
        </p:grpSp>
        <p:sp>
          <p:nvSpPr>
            <p:cNvPr id="109" name="TextBox 108">
              <a:extLst>
                <a:ext uri="{FF2B5EF4-FFF2-40B4-BE49-F238E27FC236}">
                  <a16:creationId xmlns:a16="http://schemas.microsoft.com/office/drawing/2014/main" id="{D584FDD9-104D-FA7F-5736-E2344A9AAA1F}"/>
                </a:ext>
              </a:extLst>
            </p:cNvPr>
            <p:cNvSpPr txBox="1"/>
            <p:nvPr/>
          </p:nvSpPr>
          <p:spPr>
            <a:xfrm>
              <a:off x="10179055" y="3660929"/>
              <a:ext cx="16441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On-demand fractional/interim expertise for strategic growth and efficient management</a:t>
              </a:r>
            </a:p>
          </p:txBody>
        </p:sp>
      </p:grpSp>
      <p:sp>
        <p:nvSpPr>
          <p:cNvPr id="112" name="Rectangle: Rounded Corners 111">
            <a:extLst>
              <a:ext uri="{FF2B5EF4-FFF2-40B4-BE49-F238E27FC236}">
                <a16:creationId xmlns:a16="http://schemas.microsoft.com/office/drawing/2014/main" id="{F19A32A9-921B-81FA-01FE-37D0AB6F1493}"/>
              </a:ext>
            </a:extLst>
          </p:cNvPr>
          <p:cNvSpPr/>
          <p:nvPr userDrawn="1"/>
        </p:nvSpPr>
        <p:spPr>
          <a:xfrm>
            <a:off x="218319" y="5760146"/>
            <a:ext cx="5689255" cy="39382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3" name="Graphic 112" descr="Badge Tick1 with solid fill">
            <a:extLst>
              <a:ext uri="{FF2B5EF4-FFF2-40B4-BE49-F238E27FC236}">
                <a16:creationId xmlns:a16="http://schemas.microsoft.com/office/drawing/2014/main" id="{F811ADE4-F5D2-826C-4D68-E3B116087127}"/>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1046" y="5801695"/>
            <a:ext cx="310723" cy="310723"/>
          </a:xfrm>
          <a:prstGeom prst="rect">
            <a:avLst/>
          </a:prstGeom>
        </p:spPr>
      </p:pic>
      <p:sp>
        <p:nvSpPr>
          <p:cNvPr id="114" name="TextBox 113">
            <a:extLst>
              <a:ext uri="{FF2B5EF4-FFF2-40B4-BE49-F238E27FC236}">
                <a16:creationId xmlns:a16="http://schemas.microsoft.com/office/drawing/2014/main" id="{86583E7A-FA9C-59B6-79BE-6D390E291496}"/>
              </a:ext>
            </a:extLst>
          </p:cNvPr>
          <p:cNvSpPr txBox="1"/>
          <p:nvPr userDrawn="1"/>
        </p:nvSpPr>
        <p:spPr>
          <a:xfrm>
            <a:off x="522648" y="5826251"/>
            <a:ext cx="53849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a:ea typeface="+mn-ea"/>
                <a:cs typeface="+mn-cs"/>
              </a:rPr>
              <a:t>The market information and expert insights needed for strategy success</a:t>
            </a:r>
          </a:p>
        </p:txBody>
      </p:sp>
      <p:sp>
        <p:nvSpPr>
          <p:cNvPr id="115" name="Rectangle: Rounded Corners 114">
            <a:extLst>
              <a:ext uri="{FF2B5EF4-FFF2-40B4-BE49-F238E27FC236}">
                <a16:creationId xmlns:a16="http://schemas.microsoft.com/office/drawing/2014/main" id="{1EC92B85-268F-A79E-EDD1-7231EEE69BDD}"/>
              </a:ext>
            </a:extLst>
          </p:cNvPr>
          <p:cNvSpPr/>
          <p:nvPr userDrawn="1"/>
        </p:nvSpPr>
        <p:spPr>
          <a:xfrm>
            <a:off x="6289002" y="5760146"/>
            <a:ext cx="5694858" cy="39382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6" name="Graphic 115" descr="Badge Tick1 with solid fill">
            <a:extLst>
              <a:ext uri="{FF2B5EF4-FFF2-40B4-BE49-F238E27FC236}">
                <a16:creationId xmlns:a16="http://schemas.microsoft.com/office/drawing/2014/main" id="{AFBE5E0D-A4B4-63EC-2121-59DA75A7595C}"/>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31729" y="5801695"/>
            <a:ext cx="310723" cy="310723"/>
          </a:xfrm>
          <a:prstGeom prst="rect">
            <a:avLst/>
          </a:prstGeom>
        </p:spPr>
      </p:pic>
      <p:sp>
        <p:nvSpPr>
          <p:cNvPr id="117" name="TextBox 116">
            <a:extLst>
              <a:ext uri="{FF2B5EF4-FFF2-40B4-BE49-F238E27FC236}">
                <a16:creationId xmlns:a16="http://schemas.microsoft.com/office/drawing/2014/main" id="{B31AED0D-9817-AEB5-E3EC-4217D2E7473D}"/>
              </a:ext>
            </a:extLst>
          </p:cNvPr>
          <p:cNvSpPr txBox="1"/>
          <p:nvPr userDrawn="1"/>
        </p:nvSpPr>
        <p:spPr>
          <a:xfrm>
            <a:off x="6598934" y="5818557"/>
            <a:ext cx="53849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mn-cs"/>
              </a:rPr>
              <a:t>The right talent, with the right expertise, when you need it</a:t>
            </a:r>
          </a:p>
        </p:txBody>
      </p:sp>
      <p:sp>
        <p:nvSpPr>
          <p:cNvPr id="118" name="Rectangle 117">
            <a:extLst>
              <a:ext uri="{FF2B5EF4-FFF2-40B4-BE49-F238E27FC236}">
                <a16:creationId xmlns:a16="http://schemas.microsoft.com/office/drawing/2014/main" id="{8FBA99E1-8AF3-1007-3058-C9686C2F0A8E}"/>
              </a:ext>
            </a:extLst>
          </p:cNvPr>
          <p:cNvSpPr/>
          <p:nvPr userDrawn="1"/>
        </p:nvSpPr>
        <p:spPr>
          <a:xfrm>
            <a:off x="-1186" y="-1"/>
            <a:ext cx="12192000" cy="7952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9" name="Title 93">
            <a:extLst>
              <a:ext uri="{FF2B5EF4-FFF2-40B4-BE49-F238E27FC236}">
                <a16:creationId xmlns:a16="http://schemas.microsoft.com/office/drawing/2014/main" id="{6D7F0D4B-5B58-2D65-62FE-5560C0B2E45A}"/>
              </a:ext>
            </a:extLst>
          </p:cNvPr>
          <p:cNvSpPr txBox="1">
            <a:spLocks/>
          </p:cNvSpPr>
          <p:nvPr userDrawn="1"/>
        </p:nvSpPr>
        <p:spPr>
          <a:xfrm>
            <a:off x="596046" y="232700"/>
            <a:ext cx="10991850" cy="369759"/>
          </a:xfrm>
          <a:prstGeom prst="rect">
            <a:avLst/>
          </a:prstGeom>
        </p:spPr>
        <p:txBody>
          <a:bodyPr anchor="ct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2800" b="1" i="0" u="none" strike="noStrike" kern="1200" cap="none" spc="-50" normalizeH="0" baseline="0" noProof="0">
                <a:ln>
                  <a:noFill/>
                </a:ln>
                <a:solidFill>
                  <a:prstClr val="white"/>
                </a:solidFill>
                <a:effectLst/>
                <a:uLnTx/>
                <a:uFillTx/>
                <a:latin typeface="Arial" panose="020B0604020202020204"/>
                <a:ea typeface="+mj-ea"/>
                <a:cs typeface="+mj-cs"/>
              </a:rPr>
              <a:t>The </a:t>
            </a:r>
            <a:r>
              <a:rPr kumimoji="0" lang="en-US" sz="2800" b="1" i="1" u="none" strike="noStrike" kern="1200" cap="none" spc="-50" normalizeH="0" baseline="0" noProof="0">
                <a:ln>
                  <a:noFill/>
                </a:ln>
                <a:solidFill>
                  <a:prstClr val="white"/>
                </a:solidFill>
                <a:effectLst/>
                <a:uLnTx/>
                <a:uFillTx/>
                <a:latin typeface="Arial" panose="020B0604020202020204"/>
                <a:ea typeface="+mj-ea"/>
                <a:cs typeface="+mj-cs"/>
              </a:rPr>
              <a:t>OPEN MINDS </a:t>
            </a:r>
            <a:r>
              <a:rPr lang="en-US" b="1">
                <a:solidFill>
                  <a:prstClr val="white"/>
                </a:solidFill>
                <a:latin typeface="Arial" panose="020B0604020202020204"/>
              </a:rPr>
              <a:t>Services</a:t>
            </a:r>
            <a:endParaRPr kumimoji="0" lang="en-US" sz="2800" b="1" i="0" u="none" strike="noStrike" kern="1200" cap="none" spc="-50" normalizeH="0" baseline="0" noProof="0">
              <a:ln>
                <a:noFill/>
              </a:ln>
              <a:solidFill>
                <a:prstClr val="white"/>
              </a:solidFill>
              <a:effectLst/>
              <a:uLnTx/>
              <a:uFillTx/>
              <a:latin typeface="Arial" panose="020B0604020202020204"/>
              <a:ea typeface="+mj-ea"/>
              <a:cs typeface="+mj-cs"/>
            </a:endParaRPr>
          </a:p>
        </p:txBody>
      </p:sp>
    </p:spTree>
    <p:extLst>
      <p:ext uri="{BB962C8B-B14F-4D97-AF65-F5344CB8AC3E}">
        <p14:creationId xmlns:p14="http://schemas.microsoft.com/office/powerpoint/2010/main" val="3216496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BBA86372-FC7C-3F75-F569-DD35F83D3A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699178" y="0"/>
            <a:ext cx="5492822" cy="6400602"/>
          </a:xfrm>
          <a:prstGeom prst="rect">
            <a:avLst/>
          </a:prstGeom>
        </p:spPr>
      </p:pic>
      <p:sp>
        <p:nvSpPr>
          <p:cNvPr id="10" name="Rectangle 9">
            <a:extLst>
              <a:ext uri="{FF2B5EF4-FFF2-40B4-BE49-F238E27FC236}">
                <a16:creationId xmlns:a16="http://schemas.microsoft.com/office/drawing/2014/main" id="{980F63CF-401D-B4E4-DC2B-E80FAED5E9AB}"/>
              </a:ext>
            </a:extLst>
          </p:cNvPr>
          <p:cNvSpPr/>
          <p:nvPr userDrawn="1"/>
        </p:nvSpPr>
        <p:spPr>
          <a:xfrm>
            <a:off x="6699178" y="-11417"/>
            <a:ext cx="5492821" cy="6412019"/>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E0BF1A3A-C84E-25E7-651E-7F8315BA5221}"/>
              </a:ext>
            </a:extLst>
          </p:cNvPr>
          <p:cNvGrpSpPr/>
          <p:nvPr userDrawn="1"/>
        </p:nvGrpSpPr>
        <p:grpSpPr>
          <a:xfrm>
            <a:off x="600075" y="1436439"/>
            <a:ext cx="5495925" cy="4492349"/>
            <a:chOff x="600075" y="1436439"/>
            <a:chExt cx="5495925" cy="4492349"/>
          </a:xfrm>
        </p:grpSpPr>
        <p:sp>
          <p:nvSpPr>
            <p:cNvPr id="4" name="Rectangle 3">
              <a:extLst>
                <a:ext uri="{FF2B5EF4-FFF2-40B4-BE49-F238E27FC236}">
                  <a16:creationId xmlns:a16="http://schemas.microsoft.com/office/drawing/2014/main" id="{E8564446-E3B0-51DC-EFEF-E4763A62CBB4}"/>
                </a:ext>
              </a:extLst>
            </p:cNvPr>
            <p:cNvSpPr/>
            <p:nvPr/>
          </p:nvSpPr>
          <p:spPr>
            <a:xfrm>
              <a:off x="603180" y="1436440"/>
              <a:ext cx="2671179" cy="66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Founded in </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1988</a:t>
              </a:r>
              <a:endParaRPr kumimoji="0" lang="en-US" sz="20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0983A339-C849-D303-FC4E-146A5FF8798E}"/>
                </a:ext>
              </a:extLst>
            </p:cNvPr>
            <p:cNvSpPr/>
            <p:nvPr/>
          </p:nvSpPr>
          <p:spPr>
            <a:xfrm>
              <a:off x="3504899" y="1436439"/>
              <a:ext cx="2591101" cy="66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200+ </a:t>
              </a: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associates</a:t>
              </a:r>
            </a:p>
          </p:txBody>
        </p:sp>
        <p:sp>
          <p:nvSpPr>
            <p:cNvPr id="8" name="Rectangle 7">
              <a:extLst>
                <a:ext uri="{FF2B5EF4-FFF2-40B4-BE49-F238E27FC236}">
                  <a16:creationId xmlns:a16="http://schemas.microsoft.com/office/drawing/2014/main" id="{E3780199-487C-30D9-1144-EAE18DA297BB}"/>
                </a:ext>
              </a:extLst>
            </p:cNvPr>
            <p:cNvSpPr/>
            <p:nvPr/>
          </p:nvSpPr>
          <p:spPr>
            <a:xfrm>
              <a:off x="603179" y="2276021"/>
              <a:ext cx="5492821" cy="980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solidFill>
                  <a:effectLst/>
                  <a:uLnTx/>
                  <a:uFillTx/>
                  <a:latin typeface="Arial" panose="020B0604020202020204"/>
                  <a:ea typeface="+mn-ea"/>
                  <a:cs typeface="+mn-cs"/>
                </a:rPr>
                <a:t>First issue of the </a:t>
              </a:r>
              <a:r>
                <a:rPr kumimoji="0" lang="en-US" sz="1700" b="0" i="1" u="none" strike="noStrike" kern="1200" cap="none" spc="0" normalizeH="0" baseline="0" noProof="0">
                  <a:ln>
                    <a:noFill/>
                  </a:ln>
                  <a:solidFill>
                    <a:prstClr val="white"/>
                  </a:solidFill>
                  <a:effectLst/>
                  <a:uLnTx/>
                  <a:uFillTx/>
                  <a:latin typeface="Arial" panose="020B0604020202020204"/>
                  <a:ea typeface="+mn-ea"/>
                  <a:cs typeface="+mn-cs"/>
                </a:rPr>
                <a:t>OPEN MINDS Management Newsletter</a:t>
              </a:r>
              <a:r>
                <a:rPr kumimoji="0" lang="en-US" sz="1700" b="0" i="0" u="none" strike="noStrike" kern="1200" cap="none" spc="0" normalizeH="0" baseline="0" noProof="0">
                  <a:ln>
                    <a:noFill/>
                  </a:ln>
                  <a:solidFill>
                    <a:prstClr val="white"/>
                  </a:solidFill>
                  <a:effectLst/>
                  <a:uLnTx/>
                  <a:uFillTx/>
                  <a:latin typeface="Arial" panose="020B0604020202020204"/>
                  <a:ea typeface="+mn-ea"/>
                  <a:cs typeface="+mn-cs"/>
                </a:rPr>
                <a:t> published in April 1988</a:t>
              </a:r>
            </a:p>
          </p:txBody>
        </p:sp>
        <p:pic>
          <p:nvPicPr>
            <p:cNvPr id="11" name="Graphic 10" descr="Newspaper with solid fill">
              <a:extLst>
                <a:ext uri="{FF2B5EF4-FFF2-40B4-BE49-F238E27FC236}">
                  <a16:creationId xmlns:a16="http://schemas.microsoft.com/office/drawing/2014/main" id="{A5E198BB-2BA1-B024-BFFC-3789FF29D3B8}"/>
                </a:ext>
              </a:extLst>
            </p:cNvPr>
            <p:cNvPicPr>
              <a:picLocks noChangeAspect="1"/>
            </p:cNvPicPr>
            <p:nvPr/>
          </p:nvPicPr>
          <p:blipFill>
            <a:blip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01766" y="2354109"/>
              <a:ext cx="820802" cy="820802"/>
            </a:xfrm>
            <a:prstGeom prst="rect">
              <a:avLst/>
            </a:prstGeom>
          </p:spPr>
        </p:pic>
        <p:sp>
          <p:nvSpPr>
            <p:cNvPr id="12" name="Rectangle 11">
              <a:extLst>
                <a:ext uri="{FF2B5EF4-FFF2-40B4-BE49-F238E27FC236}">
                  <a16:creationId xmlns:a16="http://schemas.microsoft.com/office/drawing/2014/main" id="{6EA14A31-7016-6931-6F13-FB5F365CC3FE}"/>
                </a:ext>
              </a:extLst>
            </p:cNvPr>
            <p:cNvSpPr/>
            <p:nvPr/>
          </p:nvSpPr>
          <p:spPr>
            <a:xfrm>
              <a:off x="600075" y="3433350"/>
              <a:ext cx="5492821" cy="980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solidFill>
                  <a:effectLst/>
                  <a:uLnTx/>
                  <a:uFillTx/>
                  <a:latin typeface="Arial" panose="020B0604020202020204"/>
                  <a:ea typeface="+mn-ea"/>
                  <a:cs typeface="+mn-cs"/>
                </a:rPr>
                <a:t>Headquartered in Pennsylvania at 15 Lincoln Square, Gettysburg, Pennsylvania</a:t>
              </a:r>
            </a:p>
          </p:txBody>
        </p:sp>
        <p:pic>
          <p:nvPicPr>
            <p:cNvPr id="13" name="Graphic 12" descr="Marker with solid fill">
              <a:extLst>
                <a:ext uri="{FF2B5EF4-FFF2-40B4-BE49-F238E27FC236}">
                  <a16:creationId xmlns:a16="http://schemas.microsoft.com/office/drawing/2014/main" id="{3D58A70E-5F9E-6CA0-7E93-C042FE5258A5}"/>
                </a:ext>
              </a:extLst>
            </p:cNvPr>
            <p:cNvPicPr>
              <a:picLocks noChangeAspect="1"/>
            </p:cNvPicPr>
            <p:nvPr/>
          </p:nvPicPr>
          <p:blipFill>
            <a:blip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577" y="3551271"/>
              <a:ext cx="735504" cy="735504"/>
            </a:xfrm>
            <a:prstGeom prst="rect">
              <a:avLst/>
            </a:prstGeom>
          </p:spPr>
        </p:pic>
        <p:sp>
          <p:nvSpPr>
            <p:cNvPr id="14" name="Rectangle 13">
              <a:extLst>
                <a:ext uri="{FF2B5EF4-FFF2-40B4-BE49-F238E27FC236}">
                  <a16:creationId xmlns:a16="http://schemas.microsoft.com/office/drawing/2014/main" id="{FE891F14-E663-DACE-DBBD-5A7249F64A06}"/>
                </a:ext>
              </a:extLst>
            </p:cNvPr>
            <p:cNvSpPr/>
            <p:nvPr/>
          </p:nvSpPr>
          <p:spPr>
            <a:xfrm>
              <a:off x="603180" y="4592270"/>
              <a:ext cx="3004757" cy="13365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A </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100%</a:t>
              </a: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woman-</a:t>
              </a:r>
              <a:b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owned small </a:t>
              </a:r>
              <a:b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business</a:t>
              </a:r>
            </a:p>
          </p:txBody>
        </p:sp>
        <p:sp>
          <p:nvSpPr>
            <p:cNvPr id="15" name="Rectangle 14">
              <a:extLst>
                <a:ext uri="{FF2B5EF4-FFF2-40B4-BE49-F238E27FC236}">
                  <a16:creationId xmlns:a16="http://schemas.microsoft.com/office/drawing/2014/main" id="{0C4871FF-D50D-69BF-2B60-F9ED8EE62809}"/>
                </a:ext>
              </a:extLst>
            </p:cNvPr>
            <p:cNvSpPr/>
            <p:nvPr/>
          </p:nvSpPr>
          <p:spPr>
            <a:xfrm>
              <a:off x="3828305" y="4592270"/>
              <a:ext cx="2264591" cy="13365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A Delaware corporation</a:t>
              </a:r>
            </a:p>
          </p:txBody>
        </p:sp>
        <p:pic>
          <p:nvPicPr>
            <p:cNvPr id="16" name="Graphic 15" descr="Female with solid fill">
              <a:extLst>
                <a:ext uri="{FF2B5EF4-FFF2-40B4-BE49-F238E27FC236}">
                  <a16:creationId xmlns:a16="http://schemas.microsoft.com/office/drawing/2014/main" id="{0C021363-FC80-E9FD-4DD8-424E9CCA0E83}"/>
                </a:ext>
              </a:extLst>
            </p:cNvPr>
            <p:cNvPicPr>
              <a:picLocks noChangeAspect="1"/>
            </p:cNvPicPr>
            <p:nvPr/>
          </p:nvPicPr>
          <p:blipFill>
            <a:blip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790238">
              <a:off x="2594351" y="5006881"/>
              <a:ext cx="798222" cy="798222"/>
            </a:xfrm>
            <a:prstGeom prst="rect">
              <a:avLst/>
            </a:prstGeom>
          </p:spPr>
        </p:pic>
        <p:pic>
          <p:nvPicPr>
            <p:cNvPr id="17" name="Graphic 16">
              <a:extLst>
                <a:ext uri="{FF2B5EF4-FFF2-40B4-BE49-F238E27FC236}">
                  <a16:creationId xmlns:a16="http://schemas.microsoft.com/office/drawing/2014/main" id="{243AAFB2-3547-540C-A722-353C4FE21D7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497990" y="4810017"/>
              <a:ext cx="374538" cy="892484"/>
            </a:xfrm>
            <a:prstGeom prst="rect">
              <a:avLst/>
            </a:prstGeom>
          </p:spPr>
        </p:pic>
      </p:grpSp>
      <p:sp>
        <p:nvSpPr>
          <p:cNvPr id="18" name="TextBox 17">
            <a:extLst>
              <a:ext uri="{FF2B5EF4-FFF2-40B4-BE49-F238E27FC236}">
                <a16:creationId xmlns:a16="http://schemas.microsoft.com/office/drawing/2014/main" id="{3FECEDC7-F14D-8BF1-9E1B-8361386DF8B7}"/>
              </a:ext>
            </a:extLst>
          </p:cNvPr>
          <p:cNvSpPr txBox="1"/>
          <p:nvPr userDrawn="1"/>
        </p:nvSpPr>
        <p:spPr>
          <a:xfrm>
            <a:off x="600075" y="533400"/>
            <a:ext cx="54928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1"/>
                </a:solidFill>
                <a:effectLst/>
                <a:uLnTx/>
                <a:uFillTx/>
                <a:latin typeface="Arial" panose="020B0604020202020204"/>
                <a:ea typeface="+mn-ea"/>
                <a:cs typeface="+mn-cs"/>
              </a:rPr>
              <a:t>Our Overview</a:t>
            </a:r>
          </a:p>
        </p:txBody>
      </p:sp>
    </p:spTree>
    <p:extLst>
      <p:ext uri="{BB962C8B-B14F-4D97-AF65-F5344CB8AC3E}">
        <p14:creationId xmlns:p14="http://schemas.microsoft.com/office/powerpoint/2010/main" val="1721289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0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Executive Education Attendance Overview</a:t>
            </a:r>
          </a:p>
        </p:txBody>
      </p:sp>
      <p:graphicFrame>
        <p:nvGraphicFramePr>
          <p:cNvPr id="2" name="Content Placeholder 3">
            <a:extLst>
              <a:ext uri="{FF2B5EF4-FFF2-40B4-BE49-F238E27FC236}">
                <a16:creationId xmlns:a16="http://schemas.microsoft.com/office/drawing/2014/main" id="{AB51E9D2-3C1C-5C9A-8A7B-977CDB7A18B0}"/>
              </a:ext>
            </a:extLst>
          </p:cNvPr>
          <p:cNvGraphicFramePr>
            <a:graphicFrameLocks/>
          </p:cNvGraphicFramePr>
          <p:nvPr userDrawn="1">
            <p:extLst>
              <p:ext uri="{D42A27DB-BD31-4B8C-83A1-F6EECF244321}">
                <p14:modId xmlns:p14="http://schemas.microsoft.com/office/powerpoint/2010/main" val="1799712535"/>
              </p:ext>
            </p:extLst>
          </p:nvPr>
        </p:nvGraphicFramePr>
        <p:xfrm>
          <a:off x="447675" y="1167403"/>
          <a:ext cx="5796580" cy="4878940"/>
        </p:xfrm>
        <a:graphic>
          <a:graphicData uri="http://schemas.openxmlformats.org/drawingml/2006/table">
            <a:tbl>
              <a:tblPr firstRow="1">
                <a:tableStyleId>{9DCAF9ED-07DC-4A11-8D7F-57B35C25682E}</a:tableStyleId>
              </a:tblPr>
              <a:tblGrid>
                <a:gridCol w="1895988">
                  <a:extLst>
                    <a:ext uri="{9D8B030D-6E8A-4147-A177-3AD203B41FA5}">
                      <a16:colId xmlns:a16="http://schemas.microsoft.com/office/drawing/2014/main" val="20001"/>
                    </a:ext>
                  </a:extLst>
                </a:gridCol>
                <a:gridCol w="2275979">
                  <a:extLst>
                    <a:ext uri="{9D8B030D-6E8A-4147-A177-3AD203B41FA5}">
                      <a16:colId xmlns:a16="http://schemas.microsoft.com/office/drawing/2014/main" val="20002"/>
                    </a:ext>
                  </a:extLst>
                </a:gridCol>
                <a:gridCol w="1624613">
                  <a:extLst>
                    <a:ext uri="{9D8B030D-6E8A-4147-A177-3AD203B41FA5}">
                      <a16:colId xmlns:a16="http://schemas.microsoft.com/office/drawing/2014/main" val="1480973094"/>
                    </a:ext>
                  </a:extLst>
                </a:gridCol>
              </a:tblGrid>
              <a:tr h="577685">
                <a:tc>
                  <a:txBody>
                    <a:bodyPr/>
                    <a:lstStyle>
                      <a:lvl1pPr marL="0" algn="l" defTabSz="457200" rtl="0" eaLnBrk="1" latinLnBrk="0" hangingPunct="1">
                        <a:defRPr sz="1800" b="1" kern="1200">
                          <a:solidFill>
                            <a:schemeClr val="lt1"/>
                          </a:solidFill>
                          <a:latin typeface="Segoe UI Semilight"/>
                        </a:defRPr>
                      </a:lvl1pPr>
                      <a:lvl2pPr marL="457200" algn="l" defTabSz="457200" rtl="0" eaLnBrk="1" latinLnBrk="0" hangingPunct="1">
                        <a:defRPr sz="1800" b="1" kern="1200">
                          <a:solidFill>
                            <a:schemeClr val="lt1"/>
                          </a:solidFill>
                          <a:latin typeface="Segoe UI Semilight"/>
                        </a:defRPr>
                      </a:lvl2pPr>
                      <a:lvl3pPr marL="914400" algn="l" defTabSz="457200" rtl="0" eaLnBrk="1" latinLnBrk="0" hangingPunct="1">
                        <a:defRPr sz="1800" b="1" kern="1200">
                          <a:solidFill>
                            <a:schemeClr val="lt1"/>
                          </a:solidFill>
                          <a:latin typeface="Segoe UI Semilight"/>
                        </a:defRPr>
                      </a:lvl3pPr>
                      <a:lvl4pPr marL="1371600" algn="l" defTabSz="457200" rtl="0" eaLnBrk="1" latinLnBrk="0" hangingPunct="1">
                        <a:defRPr sz="1800" b="1" kern="1200">
                          <a:solidFill>
                            <a:schemeClr val="lt1"/>
                          </a:solidFill>
                          <a:latin typeface="Segoe UI Semilight"/>
                        </a:defRPr>
                      </a:lvl4pPr>
                      <a:lvl5pPr marL="1828800" algn="l" defTabSz="457200" rtl="0" eaLnBrk="1" latinLnBrk="0" hangingPunct="1">
                        <a:defRPr sz="1800" b="1" kern="1200">
                          <a:solidFill>
                            <a:schemeClr val="lt1"/>
                          </a:solidFill>
                          <a:latin typeface="Segoe UI Semilight"/>
                        </a:defRPr>
                      </a:lvl5pPr>
                      <a:lvl6pPr marL="2286000" algn="l" defTabSz="457200" rtl="0" eaLnBrk="1" latinLnBrk="0" hangingPunct="1">
                        <a:defRPr sz="1800" b="1" kern="1200">
                          <a:solidFill>
                            <a:schemeClr val="lt1"/>
                          </a:solidFill>
                          <a:latin typeface="Segoe UI Semilight"/>
                        </a:defRPr>
                      </a:lvl6pPr>
                      <a:lvl7pPr marL="2743200" algn="l" defTabSz="457200" rtl="0" eaLnBrk="1" latinLnBrk="0" hangingPunct="1">
                        <a:defRPr sz="1800" b="1" kern="1200">
                          <a:solidFill>
                            <a:schemeClr val="lt1"/>
                          </a:solidFill>
                          <a:latin typeface="Segoe UI Semilight"/>
                        </a:defRPr>
                      </a:lvl7pPr>
                      <a:lvl8pPr marL="3200400" algn="l" defTabSz="457200" rtl="0" eaLnBrk="1" latinLnBrk="0" hangingPunct="1">
                        <a:defRPr sz="1800" b="1" kern="1200">
                          <a:solidFill>
                            <a:schemeClr val="lt1"/>
                          </a:solidFill>
                          <a:latin typeface="Segoe UI Semilight"/>
                        </a:defRPr>
                      </a:lvl8pPr>
                      <a:lvl9pPr marL="3657600" algn="l" defTabSz="457200" rtl="0" eaLnBrk="1" latinLnBrk="0" hangingPunct="1">
                        <a:defRPr sz="1800" b="1" kern="1200">
                          <a:solidFill>
                            <a:schemeClr val="lt1"/>
                          </a:solidFill>
                          <a:latin typeface="Segoe UI Semilight"/>
                        </a:defRPr>
                      </a:lvl9pPr>
                    </a:lstStyle>
                    <a:p>
                      <a:pPr algn="ctr"/>
                      <a:r>
                        <a:rPr lang="en-US" sz="1200">
                          <a:latin typeface="+mn-lt"/>
                        </a:rPr>
                        <a:t>Institute</a:t>
                      </a:r>
                      <a:endParaRPr lang="en-US" sz="1200">
                        <a:latin typeface="+mn-lt"/>
                        <a:cs typeface="Segoe UI Semilight" panose="020B0402040204020203" pitchFamily="34" charset="0"/>
                      </a:endParaRPr>
                    </a:p>
                  </a:txBody>
                  <a:tcPr anchor="ctr"/>
                </a:tc>
                <a:tc>
                  <a:txBody>
                    <a:bodyPr/>
                    <a:lstStyle>
                      <a:lvl1pPr marL="0" algn="l" defTabSz="457200" rtl="0" eaLnBrk="1" latinLnBrk="0" hangingPunct="1">
                        <a:defRPr sz="1800" b="1" kern="1200">
                          <a:solidFill>
                            <a:schemeClr val="lt1"/>
                          </a:solidFill>
                          <a:latin typeface="Segoe UI Semilight"/>
                        </a:defRPr>
                      </a:lvl1pPr>
                      <a:lvl2pPr marL="457200" algn="l" defTabSz="457200" rtl="0" eaLnBrk="1" latinLnBrk="0" hangingPunct="1">
                        <a:defRPr sz="1800" b="1" kern="1200">
                          <a:solidFill>
                            <a:schemeClr val="lt1"/>
                          </a:solidFill>
                          <a:latin typeface="Segoe UI Semilight"/>
                        </a:defRPr>
                      </a:lvl2pPr>
                      <a:lvl3pPr marL="914400" algn="l" defTabSz="457200" rtl="0" eaLnBrk="1" latinLnBrk="0" hangingPunct="1">
                        <a:defRPr sz="1800" b="1" kern="1200">
                          <a:solidFill>
                            <a:schemeClr val="lt1"/>
                          </a:solidFill>
                          <a:latin typeface="Segoe UI Semilight"/>
                        </a:defRPr>
                      </a:lvl3pPr>
                      <a:lvl4pPr marL="1371600" algn="l" defTabSz="457200" rtl="0" eaLnBrk="1" latinLnBrk="0" hangingPunct="1">
                        <a:defRPr sz="1800" b="1" kern="1200">
                          <a:solidFill>
                            <a:schemeClr val="lt1"/>
                          </a:solidFill>
                          <a:latin typeface="Segoe UI Semilight"/>
                        </a:defRPr>
                      </a:lvl4pPr>
                      <a:lvl5pPr marL="1828800" algn="l" defTabSz="457200" rtl="0" eaLnBrk="1" latinLnBrk="0" hangingPunct="1">
                        <a:defRPr sz="1800" b="1" kern="1200">
                          <a:solidFill>
                            <a:schemeClr val="lt1"/>
                          </a:solidFill>
                          <a:latin typeface="Segoe UI Semilight"/>
                        </a:defRPr>
                      </a:lvl5pPr>
                      <a:lvl6pPr marL="2286000" algn="l" defTabSz="457200" rtl="0" eaLnBrk="1" latinLnBrk="0" hangingPunct="1">
                        <a:defRPr sz="1800" b="1" kern="1200">
                          <a:solidFill>
                            <a:schemeClr val="lt1"/>
                          </a:solidFill>
                          <a:latin typeface="Segoe UI Semilight"/>
                        </a:defRPr>
                      </a:lvl6pPr>
                      <a:lvl7pPr marL="2743200" algn="l" defTabSz="457200" rtl="0" eaLnBrk="1" latinLnBrk="0" hangingPunct="1">
                        <a:defRPr sz="1800" b="1" kern="1200">
                          <a:solidFill>
                            <a:schemeClr val="lt1"/>
                          </a:solidFill>
                          <a:latin typeface="Segoe UI Semilight"/>
                        </a:defRPr>
                      </a:lvl7pPr>
                      <a:lvl8pPr marL="3200400" algn="l" defTabSz="457200" rtl="0" eaLnBrk="1" latinLnBrk="0" hangingPunct="1">
                        <a:defRPr sz="1800" b="1" kern="1200">
                          <a:solidFill>
                            <a:schemeClr val="lt1"/>
                          </a:solidFill>
                          <a:latin typeface="Segoe UI Semilight"/>
                        </a:defRPr>
                      </a:lvl8pPr>
                      <a:lvl9pPr marL="3657600" algn="l" defTabSz="457200" rtl="0" eaLnBrk="1" latinLnBrk="0" hangingPunct="1">
                        <a:defRPr sz="1800" b="1" kern="1200">
                          <a:solidFill>
                            <a:schemeClr val="lt1"/>
                          </a:solidFill>
                          <a:latin typeface="Segoe UI Semilight"/>
                        </a:defRPr>
                      </a:lvl9pPr>
                    </a:lstStyle>
                    <a:p>
                      <a:pPr algn="ctr"/>
                      <a:r>
                        <a:rPr lang="en-US" sz="1200">
                          <a:latin typeface="+mn-lt"/>
                          <a:cs typeface="Segoe UI Semilight" panose="020B0402040204020203" pitchFamily="34" charset="0"/>
                        </a:rPr>
                        <a:t>Strategic Focus</a:t>
                      </a:r>
                    </a:p>
                  </a:txBody>
                  <a:tcPr anchor="ctr"/>
                </a:tc>
                <a:tc>
                  <a:txBody>
                    <a:bodyPr/>
                    <a:lstStyle/>
                    <a:p>
                      <a:pPr algn="ctr"/>
                      <a:r>
                        <a:rPr lang="en-US" sz="1200">
                          <a:latin typeface="+mn-lt"/>
                          <a:cs typeface="Segoe UI Semilight" panose="020B0402040204020203" pitchFamily="34" charset="0"/>
                        </a:rPr>
                        <a:t>Attendance </a:t>
                      </a:r>
                    </a:p>
                    <a:p>
                      <a:pPr algn="ctr"/>
                      <a:r>
                        <a:rPr lang="en-US" sz="800">
                          <a:latin typeface="+mn-lt"/>
                          <a:cs typeface="Segoe UI Semilight" panose="020B0402040204020203" pitchFamily="34" charset="0"/>
                        </a:rPr>
                        <a:t>V = Virtual / </a:t>
                      </a:r>
                    </a:p>
                    <a:p>
                      <a:pPr algn="ctr"/>
                      <a:r>
                        <a:rPr lang="en-US" sz="800">
                          <a:latin typeface="+mn-lt"/>
                          <a:cs typeface="Segoe UI Semilight" panose="020B0402040204020203" pitchFamily="34" charset="0"/>
                        </a:rPr>
                        <a:t>O = Onsite</a:t>
                      </a:r>
                    </a:p>
                  </a:txBody>
                  <a:tcPr anchor="ctr"/>
                </a:tc>
                <a:extLst>
                  <a:ext uri="{0D108BD9-81ED-4DB2-BD59-A6C34878D82A}">
                    <a16:rowId xmlns:a16="http://schemas.microsoft.com/office/drawing/2014/main" val="10000"/>
                  </a:ext>
                </a:extLst>
              </a:tr>
              <a:tr h="860251">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r>
                        <a:rPr lang="en-US" sz="1000" b="1" u="none" baseline="0">
                          <a:solidFill>
                            <a:schemeClr val="tx1"/>
                          </a:solidFill>
                          <a:latin typeface="+mn-lt"/>
                          <a:hlinkClick r:id="rId2">
                            <a:extLst>
                              <a:ext uri="{A12FA001-AC4F-418D-AE19-62706E023703}">
                                <ahyp:hlinkClr xmlns:ahyp="http://schemas.microsoft.com/office/drawing/2018/hyperlinkcolor" val="tx"/>
                              </a:ext>
                            </a:extLst>
                          </a:hlinkClick>
                        </a:rPr>
                        <a:t>Performance Management Institute</a:t>
                      </a:r>
                      <a:endParaRPr lang="en-US" sz="1000" b="1" u="none">
                        <a:solidFill>
                          <a:schemeClr val="tx1"/>
                        </a:solidFill>
                        <a:latin typeface="+mn-lt"/>
                        <a:cs typeface="Segoe UI" panose="020B0502040204020203" pitchFamily="34" charset="0"/>
                      </a:endParaRPr>
                    </a:p>
                  </a:txBody>
                  <a:tcPr anchor="ctr"/>
                </a:tc>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spcBef>
                          <a:spcPts val="600"/>
                        </a:spcBef>
                        <a:spcAft>
                          <a:spcPts val="600"/>
                        </a:spcAft>
                      </a:pPr>
                      <a:r>
                        <a:rPr lang="en-US" sz="900">
                          <a:solidFill>
                            <a:schemeClr val="tx1"/>
                          </a:solidFill>
                          <a:latin typeface="+mn-lt"/>
                        </a:rPr>
                        <a:t>Exploring key market trends, strategic questions, and best practice management tools to survive</a:t>
                      </a:r>
                      <a:r>
                        <a:rPr lang="en-US" sz="900" baseline="0">
                          <a:solidFill>
                            <a:schemeClr val="tx1"/>
                          </a:solidFill>
                          <a:latin typeface="+mn-lt"/>
                        </a:rPr>
                        <a:t> in today’s new normal.</a:t>
                      </a:r>
                      <a:endParaRPr lang="en-US" sz="900">
                        <a:solidFill>
                          <a:schemeClr val="tx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2022: O+V = 503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2023: 669 (O=408; V=261)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2024: 561 (O=375; V=186)</a:t>
                      </a:r>
                    </a:p>
                  </a:txBody>
                  <a:tcPr anchor="ctr"/>
                </a:tc>
                <a:extLst>
                  <a:ext uri="{0D108BD9-81ED-4DB2-BD59-A6C34878D82A}">
                    <a16:rowId xmlns:a16="http://schemas.microsoft.com/office/drawing/2014/main" val="2883728717"/>
                  </a:ext>
                </a:extLst>
              </a:tr>
              <a:tr h="860251">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r>
                        <a:rPr lang="en-US" sz="1000" b="1" u="none">
                          <a:solidFill>
                            <a:srgbClr val="324152"/>
                          </a:solidFill>
                          <a:latin typeface="+mn-lt"/>
                          <a:hlinkClick r:id="" action="ppaction://noaction">
                            <a:extLst>
                              <a:ext uri="{A12FA001-AC4F-418D-AE19-62706E023703}">
                                <ahyp:hlinkClr xmlns:ahyp="http://schemas.microsoft.com/office/drawing/2018/hyperlinkcolor" val="tx"/>
                              </a:ext>
                            </a:extLst>
                          </a:hlinkClick>
                        </a:rPr>
                        <a:t>Strategy &amp; Innovation </a:t>
                      </a:r>
                    </a:p>
                    <a:p>
                      <a:pPr algn="l"/>
                      <a:r>
                        <a:rPr lang="en-US" sz="1000" b="1" u="none">
                          <a:solidFill>
                            <a:schemeClr val="tx1"/>
                          </a:solidFill>
                          <a:latin typeface="+mn-lt"/>
                          <a:hlinkClick r:id="" action="ppaction://noaction">
                            <a:extLst>
                              <a:ext uri="{A12FA001-AC4F-418D-AE19-62706E023703}">
                                <ahyp:hlinkClr xmlns:ahyp="http://schemas.microsoft.com/office/drawing/2018/hyperlinkcolor" val="tx"/>
                              </a:ext>
                            </a:extLst>
                          </a:hlinkClick>
                        </a:rPr>
                        <a:t>Institute</a:t>
                      </a:r>
                      <a:endParaRPr lang="en-US" sz="1000" b="1" u="none">
                        <a:solidFill>
                          <a:schemeClr val="tx1"/>
                        </a:solidFill>
                        <a:latin typeface="+mn-lt"/>
                        <a:cs typeface="Segoe UI" panose="020B0502040204020203" pitchFamily="34" charset="0"/>
                      </a:endParaRPr>
                    </a:p>
                  </a:txBody>
                  <a:tcPr anchor="ctr">
                    <a:solidFill>
                      <a:schemeClr val="bg1">
                        <a:lumMod val="95000"/>
                      </a:schemeClr>
                    </a:solidFill>
                  </a:tcPr>
                </a:tc>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spcBef>
                          <a:spcPts val="600"/>
                        </a:spcBef>
                        <a:spcAft>
                          <a:spcPts val="600"/>
                        </a:spcAft>
                      </a:pPr>
                      <a:r>
                        <a:rPr lang="en-US" sz="900">
                          <a:solidFill>
                            <a:schemeClr val="tx1"/>
                          </a:solidFill>
                          <a:latin typeface="+mn-lt"/>
                        </a:rPr>
                        <a:t>Helping organizations link emerging innovations to strategy and develop a sustainable market position in a value-based environment.</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2022: 433 (O=326; V=107)</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900">
                          <a:solidFill>
                            <a:schemeClr val="tx1"/>
                          </a:solidFill>
                          <a:latin typeface="+mn-lt"/>
                        </a:rPr>
                        <a:t>2023: 568 (O=288; V=280)</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900">
                          <a:solidFill>
                            <a:schemeClr val="tx1"/>
                          </a:solidFill>
                          <a:latin typeface="+mn-lt"/>
                        </a:rPr>
                        <a:t>2024: 588 (O=406; V=182)</a:t>
                      </a:r>
                    </a:p>
                  </a:txBody>
                  <a:tcPr anchor="ctr">
                    <a:solidFill>
                      <a:schemeClr val="bg1">
                        <a:lumMod val="95000"/>
                      </a:schemeClr>
                    </a:solidFill>
                  </a:tcPr>
                </a:tc>
                <a:extLst>
                  <a:ext uri="{0D108BD9-81ED-4DB2-BD59-A6C34878D82A}">
                    <a16:rowId xmlns:a16="http://schemas.microsoft.com/office/drawing/2014/main" val="3967001955"/>
                  </a:ext>
                </a:extLst>
              </a:tr>
              <a:tr h="860251">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r>
                        <a:rPr lang="en-US" sz="1000" b="1" u="none" baseline="0">
                          <a:solidFill>
                            <a:schemeClr val="tx1"/>
                          </a:solidFill>
                          <a:latin typeface="+mn-lt"/>
                          <a:hlinkClick r:id="rId3"/>
                        </a:rPr>
                        <a:t>Service Excellence </a:t>
                      </a:r>
                      <a:br>
                        <a:rPr lang="en-US" sz="1000" b="1" u="none" baseline="0">
                          <a:solidFill>
                            <a:schemeClr val="tx1"/>
                          </a:solidFill>
                          <a:latin typeface="+mn-lt"/>
                          <a:hlinkClick r:id="rId3"/>
                        </a:rPr>
                      </a:br>
                      <a:r>
                        <a:rPr lang="en-US" sz="1000" b="1" u="none" baseline="0">
                          <a:solidFill>
                            <a:schemeClr val="tx1"/>
                          </a:solidFill>
                          <a:latin typeface="+mn-lt"/>
                          <a:hlinkClick r:id="rId3"/>
                        </a:rPr>
                        <a:t>Institute</a:t>
                      </a:r>
                      <a:endParaRPr lang="en-US" sz="1000" b="1" u="none">
                        <a:solidFill>
                          <a:schemeClr val="tx1"/>
                        </a:solidFill>
                        <a:latin typeface="+mn-lt"/>
                        <a:cs typeface="Segoe UI" panose="020B0502040204020203" pitchFamily="34" charset="0"/>
                      </a:endParaRPr>
                    </a:p>
                  </a:txBody>
                  <a:tcPr anchor="ctr"/>
                </a:tc>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spcBef>
                          <a:spcPts val="600"/>
                        </a:spcBef>
                        <a:spcAft>
                          <a:spcPts val="600"/>
                        </a:spcAft>
                      </a:pPr>
                      <a:r>
                        <a:rPr lang="en-US" sz="900">
                          <a:solidFill>
                            <a:schemeClr val="tx1"/>
                          </a:solidFill>
                          <a:latin typeface="+mn-lt"/>
                        </a:rPr>
                        <a:t>Designed to expose executives to the ‘best in </a:t>
                      </a:r>
                      <a:r>
                        <a:rPr lang="en-US" sz="900" err="1">
                          <a:solidFill>
                            <a:schemeClr val="tx1"/>
                          </a:solidFill>
                          <a:latin typeface="+mn-lt"/>
                        </a:rPr>
                        <a:t>class’</a:t>
                      </a:r>
                      <a:r>
                        <a:rPr lang="en-US" sz="900">
                          <a:solidFill>
                            <a:schemeClr val="tx1"/>
                          </a:solidFill>
                          <a:latin typeface="+mn-lt"/>
                        </a:rPr>
                        <a:t> strategies to create and renew competitive advantage for their organizations.</a:t>
                      </a:r>
                    </a:p>
                  </a:txBody>
                  <a:tcPr anchor="ctr"/>
                </a:tc>
                <a:tc>
                  <a:txBody>
                    <a:bodyPr/>
                    <a:lstStyle/>
                    <a:p>
                      <a:pPr algn="l"/>
                      <a:r>
                        <a:rPr lang="en-US" sz="900">
                          <a:solidFill>
                            <a:schemeClr val="tx1"/>
                          </a:solidFill>
                          <a:latin typeface="+mn-lt"/>
                        </a:rPr>
                        <a:t>2022: 409 (O=261; V=148)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2023: 517 (O=254; V=263)</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900">
                          <a:solidFill>
                            <a:schemeClr val="tx1"/>
                          </a:solidFill>
                          <a:latin typeface="+mn-lt"/>
                        </a:rPr>
                        <a:t>2024: 559 (O=341; V=218)</a:t>
                      </a:r>
                    </a:p>
                  </a:txBody>
                  <a:tcPr anchor="ctr"/>
                </a:tc>
                <a:extLst>
                  <a:ext uri="{0D108BD9-81ED-4DB2-BD59-A6C34878D82A}">
                    <a16:rowId xmlns:a16="http://schemas.microsoft.com/office/drawing/2014/main" val="2313208570"/>
                  </a:ext>
                </a:extLst>
              </a:tr>
              <a:tr h="860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none" kern="1200">
                          <a:solidFill>
                            <a:srgbClr val="324152"/>
                          </a:solidFill>
                          <a:latin typeface="+mn-lt"/>
                          <a:hlinkClick r:id="rId4">
                            <a:extLst>
                              <a:ext uri="{A12FA001-AC4F-418D-AE19-62706E023703}">
                                <ahyp:hlinkClr xmlns:ahyp="http://schemas.microsoft.com/office/drawing/2018/hyperlinkcolor" val="tx"/>
                              </a:ext>
                            </a:extLst>
                          </a:hlinkClick>
                        </a:rPr>
                        <a:t>Executive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none" kern="1200">
                          <a:solidFill>
                            <a:schemeClr val="tx1"/>
                          </a:solidFill>
                          <a:latin typeface="+mn-lt"/>
                          <a:hlinkClick r:id="rId4">
                            <a:extLst>
                              <a:ext uri="{A12FA001-AC4F-418D-AE19-62706E023703}">
                                <ahyp:hlinkClr xmlns:ahyp="http://schemas.microsoft.com/office/drawing/2018/hyperlinkcolor" val="tx"/>
                              </a:ext>
                            </a:extLst>
                          </a:hlinkClick>
                        </a:rPr>
                        <a:t>Retreat</a:t>
                      </a:r>
                      <a:endParaRPr lang="en-US" sz="1000" b="1" u="none" kern="1200">
                        <a:solidFill>
                          <a:schemeClr val="tx1"/>
                        </a:solidFill>
                        <a:latin typeface="+mn-lt"/>
                        <a:ea typeface="+mn-ea"/>
                        <a:cs typeface="Segoe UI" panose="020B0502040204020203" pitchFamily="34" charset="0"/>
                      </a:endParaRP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900" kern="1200">
                          <a:solidFill>
                            <a:schemeClr val="tx1"/>
                          </a:solidFill>
                          <a:latin typeface="+mn-lt"/>
                        </a:rPr>
                        <a:t>Building transformational leadership</a:t>
                      </a:r>
                      <a:r>
                        <a:rPr lang="en-US" sz="900" kern="1200" baseline="0">
                          <a:solidFill>
                            <a:schemeClr val="tx1"/>
                          </a:solidFill>
                          <a:latin typeface="+mn-lt"/>
                        </a:rPr>
                        <a:t> skills to collaborate, manage change, and maximize organizational performance.</a:t>
                      </a:r>
                      <a:endParaRPr lang="en-US" sz="900" kern="1200">
                        <a:solidFill>
                          <a:schemeClr val="tx1"/>
                        </a:solidFill>
                        <a:latin typeface="+mn-lt"/>
                        <a:ea typeface="+mn-ea"/>
                        <a:cs typeface="+mn-cs"/>
                      </a:endParaRP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2022: 341 (O=196; V=145)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2023: 305 (O=206; V=99)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2024: 334 (O=235; V=99)</a:t>
                      </a:r>
                    </a:p>
                  </a:txBody>
                  <a:tcPr anchor="ctr">
                    <a:solidFill>
                      <a:schemeClr val="bg1">
                        <a:lumMod val="95000"/>
                      </a:schemeClr>
                    </a:solidFill>
                  </a:tcPr>
                </a:tc>
                <a:extLst>
                  <a:ext uri="{0D108BD9-81ED-4DB2-BD59-A6C34878D82A}">
                    <a16:rowId xmlns:a16="http://schemas.microsoft.com/office/drawing/2014/main" val="3865473862"/>
                  </a:ext>
                </a:extLst>
              </a:tr>
              <a:tr h="860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none" kern="1200">
                          <a:solidFill>
                            <a:schemeClr val="tx1"/>
                          </a:solidFill>
                          <a:latin typeface="+mn-lt"/>
                          <a:hlinkClick r:id="rId5">
                            <a:extLst>
                              <a:ext uri="{A12FA001-AC4F-418D-AE19-62706E023703}">
                                <ahyp:hlinkClr xmlns:ahyp="http://schemas.microsoft.com/office/drawing/2018/hyperlinkcolor" val="tx"/>
                              </a:ext>
                            </a:extLst>
                          </a:hlinkClick>
                        </a:rPr>
                        <a:t>Technology &amp; Analytics Institute</a:t>
                      </a:r>
                      <a:endParaRPr lang="en-US" sz="1000" b="1" u="none" kern="1200">
                        <a:solidFill>
                          <a:schemeClr val="tx1"/>
                        </a:solidFill>
                        <a:latin typeface="+mn-lt"/>
                        <a:ea typeface="+mn-ea"/>
                        <a:cs typeface="Segoe UI" panose="020B0502040204020203" pitchFamily="34" charset="0"/>
                      </a:endParaRPr>
                    </a:p>
                  </a:txBody>
                  <a:tcPr anchor="ct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900" kern="1200">
                          <a:solidFill>
                            <a:schemeClr val="tx1"/>
                          </a:solidFill>
                          <a:latin typeface="+mn-lt"/>
                        </a:rPr>
                        <a:t>Providing the technology tools executives need to improve performance and add value to their services for complex consumers.</a:t>
                      </a:r>
                      <a:endParaRPr lang="en-US" sz="900" kern="1200">
                        <a:solidFill>
                          <a:schemeClr val="tx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2022: 555 (O=309; V=246)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2023: 558 (O=381; V=177)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rPr>
                        <a:t>2024: 627 (O=431; V=196)</a:t>
                      </a:r>
                    </a:p>
                  </a:txBody>
                  <a:tcPr anchor="ctr"/>
                </a:tc>
                <a:extLst>
                  <a:ext uri="{0D108BD9-81ED-4DB2-BD59-A6C34878D82A}">
                    <a16:rowId xmlns:a16="http://schemas.microsoft.com/office/drawing/2014/main" val="757826599"/>
                  </a:ext>
                </a:extLst>
              </a:tr>
            </a:tbl>
          </a:graphicData>
        </a:graphic>
      </p:graphicFrame>
      <p:sp>
        <p:nvSpPr>
          <p:cNvPr id="3" name="Rectangle: Rounded Corners 2">
            <a:extLst>
              <a:ext uri="{FF2B5EF4-FFF2-40B4-BE49-F238E27FC236}">
                <a16:creationId xmlns:a16="http://schemas.microsoft.com/office/drawing/2014/main" id="{FB7FABFB-B214-EE9C-62AB-B7996FD7004A}"/>
              </a:ext>
            </a:extLst>
          </p:cNvPr>
          <p:cNvSpPr/>
          <p:nvPr userDrawn="1"/>
        </p:nvSpPr>
        <p:spPr>
          <a:xfrm>
            <a:off x="6631619" y="1167402"/>
            <a:ext cx="5112706" cy="2863059"/>
          </a:xfrm>
          <a:prstGeom prst="roundRect">
            <a:avLst>
              <a:gd name="adj" fmla="val 13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Institute Attendees, By Title:</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49%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Supervisor / Manager</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22%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Executive Officer / Executive Director / President</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8%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Operations Officer / Vice President</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6%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Financial Officer / Financial Director / Chief Revenue Officer</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6%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Medical/Clinical Director</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6%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Marketing Officer / Business Development</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3%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Chief Information Officer / IT / Tech</a:t>
            </a:r>
          </a:p>
        </p:txBody>
      </p:sp>
      <p:sp>
        <p:nvSpPr>
          <p:cNvPr id="5" name="Rectangle: Rounded Corners 4">
            <a:extLst>
              <a:ext uri="{FF2B5EF4-FFF2-40B4-BE49-F238E27FC236}">
                <a16:creationId xmlns:a16="http://schemas.microsoft.com/office/drawing/2014/main" id="{B520E39D-6BA5-8B4C-493F-61417341547F}"/>
              </a:ext>
            </a:extLst>
          </p:cNvPr>
          <p:cNvSpPr/>
          <p:nvPr userDrawn="1"/>
        </p:nvSpPr>
        <p:spPr>
          <a:xfrm>
            <a:off x="6631619" y="4190259"/>
            <a:ext cx="5112706" cy="1856083"/>
          </a:xfrm>
          <a:prstGeom prst="roundRect">
            <a:avLst>
              <a:gd name="adj" fmla="val 197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Institute Attendees, By Organization:</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79%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Provider Organizations</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30%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Investor, Technology, Pharmaceutical Consulting &amp; Press Organizations</a:t>
            </a:r>
          </a:p>
          <a:p>
            <a:pPr marL="37719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300" b="1" i="0" u="none" strike="noStrike" kern="1200" cap="none" spc="0" normalizeH="0" baseline="0" noProof="0">
                <a:ln>
                  <a:noFill/>
                </a:ln>
                <a:solidFill>
                  <a:prstClr val="white"/>
                </a:solidFill>
                <a:effectLst/>
                <a:uLnTx/>
                <a:uFillTx/>
                <a:latin typeface="Arial" panose="020B0604020202020204"/>
                <a:ea typeface="+mn-ea"/>
                <a:cs typeface="+mn-cs"/>
              </a:rPr>
              <a:t>6% </a:t>
            </a:r>
            <a:r>
              <a:rPr kumimoji="0" lang="en-US" sz="1300" b="0" i="0" u="none" strike="noStrike" kern="1200" cap="none" spc="0" normalizeH="0" baseline="0" noProof="0">
                <a:ln>
                  <a:noFill/>
                </a:ln>
                <a:solidFill>
                  <a:prstClr val="white"/>
                </a:solidFill>
                <a:effectLst/>
                <a:uLnTx/>
                <a:uFillTx/>
                <a:latin typeface="Arial" panose="020B0604020202020204"/>
                <a:ea typeface="+mn-ea"/>
                <a:cs typeface="+mn-cs"/>
              </a:rPr>
              <a:t>Payers Organizations (Health Plans, Accountable Care Organizations (ACOs) &amp; State/County Government)</a:t>
            </a:r>
          </a:p>
        </p:txBody>
      </p:sp>
    </p:spTree>
    <p:extLst>
      <p:ext uri="{BB962C8B-B14F-4D97-AF65-F5344CB8AC3E}">
        <p14:creationId xmlns:p14="http://schemas.microsoft.com/office/powerpoint/2010/main" val="26984562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8BFF6EA-5F7B-8571-AA57-34F72E882988}"/>
              </a:ext>
            </a:extLst>
          </p:cNvPr>
          <p:cNvSpPr/>
          <p:nvPr userDrawn="1"/>
        </p:nvSpPr>
        <p:spPr>
          <a:xfrm>
            <a:off x="0" y="-1"/>
            <a:ext cx="4800600" cy="6402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92ACF59-056E-0F2D-67A2-44371B728B28}"/>
              </a:ext>
            </a:extLst>
          </p:cNvPr>
          <p:cNvSpPr/>
          <p:nvPr userDrawn="1"/>
        </p:nvSpPr>
        <p:spPr>
          <a:xfrm rot="5400000">
            <a:off x="1598069"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5D040B39-3F48-665F-8834-420FB286A1F8}"/>
              </a:ext>
            </a:extLst>
          </p:cNvPr>
          <p:cNvGrpSpPr/>
          <p:nvPr userDrawn="1"/>
        </p:nvGrpSpPr>
        <p:grpSpPr>
          <a:xfrm>
            <a:off x="6003550" y="487267"/>
            <a:ext cx="5004640" cy="914400"/>
            <a:chOff x="5787171" y="705381"/>
            <a:chExt cx="5004640" cy="914400"/>
          </a:xfrm>
        </p:grpSpPr>
        <p:sp>
          <p:nvSpPr>
            <p:cNvPr id="10" name="Rectangle: Rounded Corners 9">
              <a:extLst>
                <a:ext uri="{FF2B5EF4-FFF2-40B4-BE49-F238E27FC236}">
                  <a16:creationId xmlns:a16="http://schemas.microsoft.com/office/drawing/2014/main" id="{788F9663-54EB-136A-A6C1-B151BBEA1E61}"/>
                </a:ext>
              </a:extLst>
            </p:cNvPr>
            <p:cNvSpPr/>
            <p:nvPr/>
          </p:nvSpPr>
          <p:spPr>
            <a:xfrm>
              <a:off x="5787171" y="705381"/>
              <a:ext cx="5004640" cy="914400"/>
            </a:xfrm>
            <a:prstGeom prst="roundRect">
              <a:avLst>
                <a:gd name="adj" fmla="val 50000"/>
              </a:avLst>
            </a:prstGeom>
            <a:solidFill>
              <a:schemeClr val="bg1"/>
            </a:solidFill>
            <a:ln>
              <a:noFill/>
            </a:ln>
            <a:effectLst>
              <a:outerShdw blurRad="1905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9E7F7C1D-2011-9024-EF99-CD51C101ABE4}"/>
                </a:ext>
              </a:extLst>
            </p:cNvPr>
            <p:cNvSpPr/>
            <p:nvPr/>
          </p:nvSpPr>
          <p:spPr>
            <a:xfrm>
              <a:off x="5866331" y="770232"/>
              <a:ext cx="4846320" cy="791183"/>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Arial" panose="020B0604020202020204"/>
                  <a:ea typeface="+mn-ea"/>
                  <a:cs typeface="+mn-cs"/>
                </a:rPr>
                <a:t>OPEN MINDS Circle</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Market </a:t>
              </a:r>
              <a:b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Intelligence Service</a:t>
              </a:r>
            </a:p>
          </p:txBody>
        </p:sp>
      </p:grpSp>
      <p:grpSp>
        <p:nvGrpSpPr>
          <p:cNvPr id="12" name="Group 11">
            <a:extLst>
              <a:ext uri="{FF2B5EF4-FFF2-40B4-BE49-F238E27FC236}">
                <a16:creationId xmlns:a16="http://schemas.microsoft.com/office/drawing/2014/main" id="{9AF5C049-7EA3-BD77-E321-0A8D0A0C0BAC}"/>
              </a:ext>
            </a:extLst>
          </p:cNvPr>
          <p:cNvGrpSpPr/>
          <p:nvPr userDrawn="1"/>
        </p:nvGrpSpPr>
        <p:grpSpPr>
          <a:xfrm>
            <a:off x="6003550" y="1616589"/>
            <a:ext cx="5004640" cy="914400"/>
            <a:chOff x="5787171" y="705381"/>
            <a:chExt cx="5004640" cy="914400"/>
          </a:xfrm>
        </p:grpSpPr>
        <p:sp>
          <p:nvSpPr>
            <p:cNvPr id="13" name="Rectangle: Rounded Corners 12">
              <a:extLst>
                <a:ext uri="{FF2B5EF4-FFF2-40B4-BE49-F238E27FC236}">
                  <a16:creationId xmlns:a16="http://schemas.microsoft.com/office/drawing/2014/main" id="{7B493CEF-26C7-9EA0-0664-330C53DE428A}"/>
                </a:ext>
              </a:extLst>
            </p:cNvPr>
            <p:cNvSpPr/>
            <p:nvPr/>
          </p:nvSpPr>
          <p:spPr>
            <a:xfrm>
              <a:off x="5787171" y="705381"/>
              <a:ext cx="5004640" cy="914400"/>
            </a:xfrm>
            <a:prstGeom prst="roundRect">
              <a:avLst>
                <a:gd name="adj" fmla="val 50000"/>
              </a:avLst>
            </a:prstGeom>
            <a:solidFill>
              <a:schemeClr val="bg1"/>
            </a:solidFill>
            <a:ln>
              <a:noFill/>
            </a:ln>
            <a:effectLst>
              <a:outerShdw blurRad="1905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Rounded Corners 13">
              <a:extLst>
                <a:ext uri="{FF2B5EF4-FFF2-40B4-BE49-F238E27FC236}">
                  <a16:creationId xmlns:a16="http://schemas.microsoft.com/office/drawing/2014/main" id="{BF2176E8-F732-3408-2AE2-096304D86C77}"/>
                </a:ext>
              </a:extLst>
            </p:cNvPr>
            <p:cNvSpPr/>
            <p:nvPr/>
          </p:nvSpPr>
          <p:spPr>
            <a:xfrm>
              <a:off x="5866331" y="770232"/>
              <a:ext cx="4846320" cy="791183"/>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Executive Education &amp; </a:t>
              </a:r>
              <a:b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Executive Institute Series</a:t>
              </a:r>
            </a:p>
          </p:txBody>
        </p:sp>
      </p:grpSp>
      <p:grpSp>
        <p:nvGrpSpPr>
          <p:cNvPr id="15" name="Group 14">
            <a:extLst>
              <a:ext uri="{FF2B5EF4-FFF2-40B4-BE49-F238E27FC236}">
                <a16:creationId xmlns:a16="http://schemas.microsoft.com/office/drawing/2014/main" id="{FA901CF2-9C9A-6317-78C9-3D46C99BFE29}"/>
              </a:ext>
            </a:extLst>
          </p:cNvPr>
          <p:cNvGrpSpPr/>
          <p:nvPr userDrawn="1"/>
        </p:nvGrpSpPr>
        <p:grpSpPr>
          <a:xfrm>
            <a:off x="6003550" y="2745911"/>
            <a:ext cx="5004640" cy="914400"/>
            <a:chOff x="5787171" y="705381"/>
            <a:chExt cx="5004640" cy="914400"/>
          </a:xfrm>
        </p:grpSpPr>
        <p:sp>
          <p:nvSpPr>
            <p:cNvPr id="16" name="Rectangle: Rounded Corners 15">
              <a:extLst>
                <a:ext uri="{FF2B5EF4-FFF2-40B4-BE49-F238E27FC236}">
                  <a16:creationId xmlns:a16="http://schemas.microsoft.com/office/drawing/2014/main" id="{730136BF-DE4D-4BF7-F2BA-C11FB5ABE4AD}"/>
                </a:ext>
              </a:extLst>
            </p:cNvPr>
            <p:cNvSpPr/>
            <p:nvPr/>
          </p:nvSpPr>
          <p:spPr>
            <a:xfrm>
              <a:off x="5787171" y="705381"/>
              <a:ext cx="5004640" cy="914400"/>
            </a:xfrm>
            <a:prstGeom prst="roundRect">
              <a:avLst>
                <a:gd name="adj" fmla="val 50000"/>
              </a:avLst>
            </a:prstGeom>
            <a:solidFill>
              <a:schemeClr val="bg1"/>
            </a:solidFill>
            <a:ln>
              <a:noFill/>
            </a:ln>
            <a:effectLst>
              <a:outerShdw blurRad="1905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7A270B6C-A6F8-5591-98F3-B2D13EB70FDD}"/>
                </a:ext>
              </a:extLst>
            </p:cNvPr>
            <p:cNvSpPr/>
            <p:nvPr/>
          </p:nvSpPr>
          <p:spPr>
            <a:xfrm>
              <a:off x="5866331" y="770232"/>
              <a:ext cx="4846320" cy="791183"/>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Management Consulting Practice</a:t>
              </a:r>
            </a:p>
          </p:txBody>
        </p:sp>
      </p:grpSp>
      <p:grpSp>
        <p:nvGrpSpPr>
          <p:cNvPr id="18" name="Group 17">
            <a:extLst>
              <a:ext uri="{FF2B5EF4-FFF2-40B4-BE49-F238E27FC236}">
                <a16:creationId xmlns:a16="http://schemas.microsoft.com/office/drawing/2014/main" id="{A5422563-3769-08F3-AFEA-12F2FD671EC2}"/>
              </a:ext>
            </a:extLst>
          </p:cNvPr>
          <p:cNvGrpSpPr/>
          <p:nvPr userDrawn="1"/>
        </p:nvGrpSpPr>
        <p:grpSpPr>
          <a:xfrm>
            <a:off x="6003550" y="3875233"/>
            <a:ext cx="5004640" cy="914400"/>
            <a:chOff x="5787171" y="705381"/>
            <a:chExt cx="5004640" cy="914400"/>
          </a:xfrm>
        </p:grpSpPr>
        <p:sp>
          <p:nvSpPr>
            <p:cNvPr id="19" name="Rectangle: Rounded Corners 18">
              <a:extLst>
                <a:ext uri="{FF2B5EF4-FFF2-40B4-BE49-F238E27FC236}">
                  <a16:creationId xmlns:a16="http://schemas.microsoft.com/office/drawing/2014/main" id="{DAF02A21-FA8C-754E-35D6-BD970B90DDEB}"/>
                </a:ext>
              </a:extLst>
            </p:cNvPr>
            <p:cNvSpPr/>
            <p:nvPr/>
          </p:nvSpPr>
          <p:spPr>
            <a:xfrm>
              <a:off x="5787171" y="705381"/>
              <a:ext cx="5004640" cy="914400"/>
            </a:xfrm>
            <a:prstGeom prst="roundRect">
              <a:avLst>
                <a:gd name="adj" fmla="val 50000"/>
              </a:avLst>
            </a:prstGeom>
            <a:solidFill>
              <a:schemeClr val="bg1"/>
            </a:solidFill>
            <a:ln>
              <a:noFill/>
            </a:ln>
            <a:effectLst>
              <a:outerShdw blurRad="1905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A06497F1-6144-3D4E-FFA7-EAA5A01692E7}"/>
                </a:ext>
              </a:extLst>
            </p:cNvPr>
            <p:cNvSpPr/>
            <p:nvPr/>
          </p:nvSpPr>
          <p:spPr>
            <a:xfrm>
              <a:off x="5866331" y="770232"/>
              <a:ext cx="4846320" cy="791183"/>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Marketing Agency Services </a:t>
              </a:r>
            </a:p>
          </p:txBody>
        </p:sp>
      </p:grpSp>
      <p:grpSp>
        <p:nvGrpSpPr>
          <p:cNvPr id="21" name="Group 20">
            <a:extLst>
              <a:ext uri="{FF2B5EF4-FFF2-40B4-BE49-F238E27FC236}">
                <a16:creationId xmlns:a16="http://schemas.microsoft.com/office/drawing/2014/main" id="{E9F8850D-885F-C069-082A-B91E99859CF0}"/>
              </a:ext>
            </a:extLst>
          </p:cNvPr>
          <p:cNvGrpSpPr/>
          <p:nvPr userDrawn="1"/>
        </p:nvGrpSpPr>
        <p:grpSpPr>
          <a:xfrm>
            <a:off x="6003550" y="5004555"/>
            <a:ext cx="5004640" cy="914400"/>
            <a:chOff x="5787171" y="705381"/>
            <a:chExt cx="5004640" cy="914400"/>
          </a:xfrm>
        </p:grpSpPr>
        <p:sp>
          <p:nvSpPr>
            <p:cNvPr id="22" name="Rectangle: Rounded Corners 21">
              <a:extLst>
                <a:ext uri="{FF2B5EF4-FFF2-40B4-BE49-F238E27FC236}">
                  <a16:creationId xmlns:a16="http://schemas.microsoft.com/office/drawing/2014/main" id="{5DB1C8B4-EA52-44EF-9C5B-9BBB3724B01C}"/>
                </a:ext>
              </a:extLst>
            </p:cNvPr>
            <p:cNvSpPr/>
            <p:nvPr/>
          </p:nvSpPr>
          <p:spPr>
            <a:xfrm>
              <a:off x="5787171" y="705381"/>
              <a:ext cx="5004640" cy="914400"/>
            </a:xfrm>
            <a:prstGeom prst="roundRect">
              <a:avLst>
                <a:gd name="adj" fmla="val 50000"/>
              </a:avLst>
            </a:prstGeom>
            <a:solidFill>
              <a:schemeClr val="bg1"/>
            </a:solidFill>
            <a:ln>
              <a:noFill/>
            </a:ln>
            <a:effectLst>
              <a:outerShdw blurRad="1905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Rounded Corners 22">
              <a:extLst>
                <a:ext uri="{FF2B5EF4-FFF2-40B4-BE49-F238E27FC236}">
                  <a16:creationId xmlns:a16="http://schemas.microsoft.com/office/drawing/2014/main" id="{CF3513DD-5ACA-B9D1-02DF-CDFBA31CA0FE}"/>
                </a:ext>
              </a:extLst>
            </p:cNvPr>
            <p:cNvSpPr/>
            <p:nvPr/>
          </p:nvSpPr>
          <p:spPr>
            <a:xfrm>
              <a:off x="5866331" y="770232"/>
              <a:ext cx="4846320" cy="791183"/>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Industry Communication Platforms</a:t>
              </a:r>
            </a:p>
          </p:txBody>
        </p:sp>
      </p:grpSp>
      <p:sp>
        <p:nvSpPr>
          <p:cNvPr id="24" name="TextBox 23">
            <a:extLst>
              <a:ext uri="{FF2B5EF4-FFF2-40B4-BE49-F238E27FC236}">
                <a16:creationId xmlns:a16="http://schemas.microsoft.com/office/drawing/2014/main" id="{A388EF09-A5A5-6CF8-FF7B-101B7A62049E}"/>
              </a:ext>
            </a:extLst>
          </p:cNvPr>
          <p:cNvSpPr txBox="1"/>
          <p:nvPr userDrawn="1"/>
        </p:nvSpPr>
        <p:spPr>
          <a:xfrm>
            <a:off x="510285" y="2644505"/>
            <a:ext cx="379501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None/>
              <a:tabLst/>
              <a:defRPr/>
            </a:pPr>
            <a:r>
              <a:rPr kumimoji="0" lang="en-US" sz="44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4400" b="1" i="0" u="none" strike="noStrike" kern="1200" cap="none" spc="0" normalizeH="0" baseline="0" noProof="0">
                <a:ln>
                  <a:noFill/>
                </a:ln>
                <a:solidFill>
                  <a:prstClr val="white"/>
                </a:solidFill>
                <a:effectLst/>
                <a:uLnTx/>
                <a:uFillTx/>
                <a:latin typeface="Arial" panose="020B0604020202020204"/>
                <a:ea typeface="+mn-ea"/>
                <a:cs typeface="+mn-cs"/>
              </a:rPr>
              <a:t>Solutions</a:t>
            </a:r>
          </a:p>
        </p:txBody>
      </p:sp>
    </p:spTree>
    <p:extLst>
      <p:ext uri="{BB962C8B-B14F-4D97-AF65-F5344CB8AC3E}">
        <p14:creationId xmlns:p14="http://schemas.microsoft.com/office/powerpoint/2010/main" val="35051427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6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algn="ctr"/>
            <a:r>
              <a:rPr lang="en-US" sz="3200" b="1">
                <a:solidFill>
                  <a:schemeClr val="bg1"/>
                </a:solidFill>
              </a:rPr>
              <a:t>The </a:t>
            </a:r>
            <a:r>
              <a:rPr lang="en-US" sz="3200" b="1" i="1">
                <a:solidFill>
                  <a:schemeClr val="bg1"/>
                </a:solidFill>
              </a:rPr>
              <a:t>OPEN MINDS </a:t>
            </a:r>
            <a:r>
              <a:rPr lang="en-US" sz="3200" b="1">
                <a:solidFill>
                  <a:schemeClr val="bg1"/>
                </a:solidFill>
              </a:rPr>
              <a:t>Executive Institute Series</a:t>
            </a:r>
          </a:p>
        </p:txBody>
      </p:sp>
      <p:graphicFrame>
        <p:nvGraphicFramePr>
          <p:cNvPr id="2" name="Table 1">
            <a:extLst>
              <a:ext uri="{FF2B5EF4-FFF2-40B4-BE49-F238E27FC236}">
                <a16:creationId xmlns:a16="http://schemas.microsoft.com/office/drawing/2014/main" id="{A8CBDE44-D0FD-5BA8-06AF-9A325E68588F}"/>
              </a:ext>
            </a:extLst>
          </p:cNvPr>
          <p:cNvGraphicFramePr>
            <a:graphicFrameLocks noGrp="1"/>
          </p:cNvGraphicFramePr>
          <p:nvPr userDrawn="1">
            <p:extLst>
              <p:ext uri="{D42A27DB-BD31-4B8C-83A1-F6EECF244321}">
                <p14:modId xmlns:p14="http://schemas.microsoft.com/office/powerpoint/2010/main" val="1750232941"/>
              </p:ext>
            </p:extLst>
          </p:nvPr>
        </p:nvGraphicFramePr>
        <p:xfrm>
          <a:off x="260521" y="913217"/>
          <a:ext cx="11678930" cy="5070946"/>
        </p:xfrm>
        <a:graphic>
          <a:graphicData uri="http://schemas.openxmlformats.org/drawingml/2006/table">
            <a:tbl>
              <a:tblPr firstRow="1" bandRow="1">
                <a:tableStyleId>{5940675A-B579-460E-94D1-54222C63F5DA}</a:tableStyleId>
              </a:tblPr>
              <a:tblGrid>
                <a:gridCol w="2335786">
                  <a:extLst>
                    <a:ext uri="{9D8B030D-6E8A-4147-A177-3AD203B41FA5}">
                      <a16:colId xmlns:a16="http://schemas.microsoft.com/office/drawing/2014/main" val="532076486"/>
                    </a:ext>
                  </a:extLst>
                </a:gridCol>
                <a:gridCol w="2335786">
                  <a:extLst>
                    <a:ext uri="{9D8B030D-6E8A-4147-A177-3AD203B41FA5}">
                      <a16:colId xmlns:a16="http://schemas.microsoft.com/office/drawing/2014/main" val="3701411810"/>
                    </a:ext>
                  </a:extLst>
                </a:gridCol>
                <a:gridCol w="2335786">
                  <a:extLst>
                    <a:ext uri="{9D8B030D-6E8A-4147-A177-3AD203B41FA5}">
                      <a16:colId xmlns:a16="http://schemas.microsoft.com/office/drawing/2014/main" val="944488460"/>
                    </a:ext>
                  </a:extLst>
                </a:gridCol>
                <a:gridCol w="2335786">
                  <a:extLst>
                    <a:ext uri="{9D8B030D-6E8A-4147-A177-3AD203B41FA5}">
                      <a16:colId xmlns:a16="http://schemas.microsoft.com/office/drawing/2014/main" val="2164524971"/>
                    </a:ext>
                  </a:extLst>
                </a:gridCol>
                <a:gridCol w="2335786">
                  <a:extLst>
                    <a:ext uri="{9D8B030D-6E8A-4147-A177-3AD203B41FA5}">
                      <a16:colId xmlns:a16="http://schemas.microsoft.com/office/drawing/2014/main" val="1064259532"/>
                    </a:ext>
                  </a:extLst>
                </a:gridCol>
              </a:tblGrid>
              <a:tr h="12304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5309321"/>
                  </a:ext>
                </a:extLst>
              </a:tr>
              <a:tr h="22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chemeClr val="bg1"/>
                          </a:solidFill>
                        </a:rPr>
                        <a:t>February 10-12, 2026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68AF6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chemeClr val="bg1"/>
                          </a:solidFill>
                        </a:rPr>
                        <a:t>June 9-11, 2026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AB62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chemeClr val="bg1"/>
                          </a:solidFill>
                        </a:rPr>
                        <a:t>August 11-13, 2026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5588D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chemeClr val="bg1"/>
                          </a:solidFill>
                        </a:rPr>
                        <a:t>Sept. 29 –Oct. 1, 2026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8217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chemeClr val="bg1"/>
                          </a:solidFill>
                        </a:rPr>
                        <a:t>October 27-29, 2026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58434"/>
                    </a:solidFill>
                  </a:tcPr>
                </a:tc>
                <a:extLst>
                  <a:ext uri="{0D108BD9-81ED-4DB2-BD59-A6C34878D82A}">
                    <a16:rowId xmlns:a16="http://schemas.microsoft.com/office/drawing/2014/main" val="2123853591"/>
                  </a:ext>
                </a:extLst>
              </a:tr>
              <a:tr h="22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rgbClr val="68AF6F"/>
                          </a:solidFill>
                        </a:rPr>
                        <a:t>Clearwater Beach, FL</a:t>
                      </a:r>
                      <a:endParaRPr lang="en-US" sz="1050">
                        <a:solidFill>
                          <a:srgbClr val="324152"/>
                        </a:solidFill>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rgbClr val="AB62BA"/>
                          </a:solidFill>
                        </a:rPr>
                        <a:t>New Orleans, LA</a:t>
                      </a:r>
                      <a:endParaRPr lang="en-US" sz="1050">
                        <a:solidFill>
                          <a:srgbClr val="AB62BA"/>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rgbClr val="5588D8"/>
                          </a:solidFill>
                        </a:rPr>
                        <a:t>San Francisco, California</a:t>
                      </a:r>
                      <a:endParaRPr kumimoji="0" lang="en-US" sz="1050" b="0" i="0" u="none" strike="noStrike" kern="1200" cap="none" spc="0" normalizeH="0" baseline="0" noProof="0">
                        <a:ln>
                          <a:noFill/>
                        </a:ln>
                        <a:solidFill>
                          <a:srgbClr val="5588D8"/>
                        </a:solidFill>
                        <a:effectLst/>
                        <a:uLnTx/>
                        <a:uFillTx/>
                        <a:latin typeface="+mn-lt"/>
                        <a:ea typeface="+mn-ea"/>
                        <a:cs typeface="+mn-cs"/>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rgbClr val="821719"/>
                          </a:solidFill>
                        </a:rPr>
                        <a:t>Gettysburg, PA</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rgbClr val="F79551"/>
                          </a:solidFill>
                        </a:rPr>
                        <a:t>Philadelphia, PA</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91799"/>
                  </a:ext>
                </a:extLst>
              </a:tr>
              <a:tr h="950783">
                <a:tc>
                  <a:txBody>
                    <a:bodyPr/>
                    <a:lstStyle/>
                    <a:p>
                      <a:pPr marL="0" marR="0" lvl="0" indent="0" algn="ctr" defTabSz="914400" rtl="0" eaLnBrk="1" fontAlgn="auto" latinLnBrk="0" hangingPunct="1">
                        <a:lnSpc>
                          <a:spcPct val="100000"/>
                        </a:lnSpc>
                        <a:spcBef>
                          <a:spcPts val="1200"/>
                        </a:spcBef>
                        <a:spcAft>
                          <a:spcPts val="600"/>
                        </a:spcAft>
                        <a:buClrTx/>
                        <a:buSzTx/>
                        <a:buFontTx/>
                        <a:buNone/>
                        <a:tabLst/>
                        <a:defRPr/>
                      </a:pPr>
                      <a:r>
                        <a:rPr lang="en-US" sz="1050" b="1" i="0">
                          <a:solidFill>
                            <a:schemeClr val="tx1"/>
                          </a:solidFill>
                        </a:rPr>
                        <a:t>Building Organizational </a:t>
                      </a:r>
                      <a:br>
                        <a:rPr lang="en-US" sz="1050" b="1" i="0">
                          <a:solidFill>
                            <a:schemeClr val="tx1"/>
                          </a:solidFill>
                        </a:rPr>
                      </a:br>
                      <a:r>
                        <a:rPr lang="en-US" sz="1050" b="1" i="0">
                          <a:solidFill>
                            <a:schemeClr val="tx1"/>
                          </a:solidFill>
                        </a:rPr>
                        <a:t>Capacity For Growth</a:t>
                      </a:r>
                    </a:p>
                    <a:p>
                      <a:pPr>
                        <a:spcAft>
                          <a:spcPts val="600"/>
                        </a:spcAft>
                      </a:pPr>
                      <a:r>
                        <a:rPr lang="en-US" sz="900">
                          <a:solidFill>
                            <a:schemeClr val="tx1"/>
                          </a:solidFill>
                        </a:rPr>
                        <a:t>The executive event for proven, metrics-based approaches to building your organization’s capacity for growth through performance optimization.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050" b="1" i="0" kern="1200">
                          <a:solidFill>
                            <a:schemeClr val="tx1"/>
                          </a:solidFill>
                          <a:latin typeface="+mn-lt"/>
                          <a:ea typeface="+mn-ea"/>
                          <a:cs typeface="+mn-cs"/>
                        </a:rPr>
                        <a:t>The Innovation You Need </a:t>
                      </a:r>
                      <a:br>
                        <a:rPr lang="en-US" sz="1050" b="1" i="0" kern="1200">
                          <a:solidFill>
                            <a:schemeClr val="tx1"/>
                          </a:solidFill>
                          <a:latin typeface="+mn-lt"/>
                          <a:ea typeface="+mn-ea"/>
                          <a:cs typeface="+mn-cs"/>
                        </a:rPr>
                      </a:br>
                      <a:r>
                        <a:rPr lang="en-US" sz="1050" b="1" i="0" kern="1200">
                          <a:solidFill>
                            <a:schemeClr val="tx1"/>
                          </a:solidFill>
                          <a:latin typeface="+mn-lt"/>
                          <a:ea typeface="+mn-ea"/>
                          <a:cs typeface="+mn-cs"/>
                        </a:rPr>
                        <a:t>To Thrive During Chaos</a:t>
                      </a:r>
                    </a:p>
                    <a:p>
                      <a:pPr>
                        <a:spcAft>
                          <a:spcPts val="600"/>
                        </a:spcAft>
                      </a:pPr>
                      <a:r>
                        <a:rPr lang="en-US" sz="900">
                          <a:solidFill>
                            <a:schemeClr val="tx1"/>
                          </a:solidFill>
                        </a:rPr>
                        <a:t>Dedicated to keeping organizations that serve complex consumers at the top of their game, even in the face of sweeping change.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050" b="1" i="0" kern="1200">
                          <a:solidFill>
                            <a:schemeClr val="tx1"/>
                          </a:solidFill>
                          <a:latin typeface="+mn-lt"/>
                          <a:ea typeface="+mn-ea"/>
                          <a:cs typeface="+mn-cs"/>
                        </a:rPr>
                        <a:t>Improve Operational &amp; Clinical Efficiency During Times Of Chaos</a:t>
                      </a:r>
                    </a:p>
                    <a:p>
                      <a:pPr>
                        <a:spcAft>
                          <a:spcPts val="600"/>
                        </a:spcAft>
                      </a:pPr>
                      <a:r>
                        <a:rPr lang="en-US" sz="900">
                          <a:solidFill>
                            <a:schemeClr val="tx1"/>
                          </a:solidFill>
                        </a:rPr>
                        <a:t>Designed to help organizations optimize their clinical and operational processes, enabling them to thrive even during times of great instability.</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050" b="1" i="0" kern="1200">
                          <a:solidFill>
                            <a:schemeClr val="tx1"/>
                          </a:solidFill>
                          <a:latin typeface="+mn-lt"/>
                          <a:ea typeface="+mn-ea"/>
                          <a:cs typeface="+mn-cs"/>
                        </a:rPr>
                        <a:t>Keeping Your Team Agile In </a:t>
                      </a:r>
                      <a:br>
                        <a:rPr lang="en-US" sz="1050" b="1" i="0" kern="1200">
                          <a:solidFill>
                            <a:schemeClr val="tx1"/>
                          </a:solidFill>
                          <a:latin typeface="+mn-lt"/>
                          <a:ea typeface="+mn-ea"/>
                          <a:cs typeface="+mn-cs"/>
                        </a:rPr>
                      </a:br>
                      <a:r>
                        <a:rPr lang="en-US" sz="1050" b="1" i="0" kern="1200">
                          <a:solidFill>
                            <a:schemeClr val="tx1"/>
                          </a:solidFill>
                          <a:latin typeface="+mn-lt"/>
                          <a:ea typeface="+mn-ea"/>
                          <a:cs typeface="+mn-cs"/>
                        </a:rPr>
                        <a:t>The Face Of Great Change</a:t>
                      </a:r>
                    </a:p>
                    <a:p>
                      <a:pPr>
                        <a:spcAft>
                          <a:spcPts val="600"/>
                        </a:spcAft>
                      </a:pPr>
                      <a:r>
                        <a:rPr lang="en-US" sz="900">
                          <a:solidFill>
                            <a:schemeClr val="tx1"/>
                          </a:solidFill>
                        </a:rPr>
                        <a:t>A unique leadership getaway with interactive historical experiences and a crash course on creating the team you need for a sustainable future.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050" b="1" i="0" kern="1200" noProof="0">
                          <a:solidFill>
                            <a:schemeClr val="tx1"/>
                          </a:solidFill>
                          <a:latin typeface="+mn-lt"/>
                          <a:ea typeface="+mn-ea"/>
                          <a:cs typeface="+mn-cs"/>
                        </a:rPr>
                        <a:t>Break Through The Chaos </a:t>
                      </a:r>
                      <a:br>
                        <a:rPr lang="en-US" sz="1050" b="1" i="0" kern="1200" noProof="0">
                          <a:solidFill>
                            <a:schemeClr val="tx1"/>
                          </a:solidFill>
                          <a:latin typeface="+mn-lt"/>
                          <a:ea typeface="+mn-ea"/>
                          <a:cs typeface="+mn-cs"/>
                        </a:rPr>
                      </a:br>
                      <a:r>
                        <a:rPr lang="en-US" sz="1050" b="1" i="0" kern="1200" noProof="0">
                          <a:solidFill>
                            <a:schemeClr val="tx1"/>
                          </a:solidFill>
                          <a:latin typeface="+mn-lt"/>
                          <a:ea typeface="+mn-ea"/>
                          <a:cs typeface="+mn-cs"/>
                        </a:rPr>
                        <a:t>With The Right Tech &amp; AI</a:t>
                      </a:r>
                      <a:endParaRPr lang="en-US" sz="1050" b="1" i="0" kern="1200">
                        <a:solidFill>
                          <a:schemeClr val="tx1"/>
                        </a:solidFill>
                        <a:latin typeface="+mn-lt"/>
                        <a:ea typeface="+mn-ea"/>
                        <a:cs typeface="+mn-cs"/>
                      </a:endParaRPr>
                    </a:p>
                    <a:p>
                      <a:pPr>
                        <a:spcAft>
                          <a:spcPts val="600"/>
                        </a:spcAft>
                      </a:pPr>
                      <a:r>
                        <a:rPr lang="en-US" sz="900">
                          <a:solidFill>
                            <a:schemeClr val="tx1"/>
                          </a:solidFill>
                        </a:rPr>
                        <a:t>Dedicated to helping organizations focus on the most important technology and AI innovations they need to increase access and improve the quality of care.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7792947"/>
                  </a:ext>
                </a:extLst>
              </a:tr>
              <a:tr h="630140">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a:solidFill>
                            <a:schemeClr val="tx1"/>
                          </a:solidFill>
                          <a:latin typeface="+mn-lt"/>
                        </a:rPr>
                        <a:t>Summit:</a:t>
                      </a:r>
                    </a:p>
                    <a:p>
                      <a:pPr marL="171450" marR="0" lvl="0" indent="-171450" algn="l" defTabSz="914400" rtl="0" eaLnBrk="1" fontAlgn="auto" latinLnBrk="0" hangingPunct="1">
                        <a:lnSpc>
                          <a:spcPct val="100000"/>
                        </a:lnSpc>
                        <a:spcBef>
                          <a:spcPts val="0"/>
                        </a:spcBef>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The Whole Person Care Summit</a:t>
                      </a:r>
                      <a:endParaRPr kumimoji="0" lang="en-US" sz="900" b="0" i="1" u="none" strike="noStrike" kern="1200" cap="none" spc="0" normalizeH="0" baseline="0" noProof="0">
                        <a:ln>
                          <a:noFill/>
                        </a:ln>
                        <a:solidFill>
                          <a:schemeClr val="tx1"/>
                        </a:solidFill>
                        <a:effectLst/>
                        <a:uLnTx/>
                        <a:uFillTx/>
                        <a:latin typeface="+mn-lt"/>
                        <a:ea typeface="+mn-ea"/>
                        <a:cs typeface="+mn-cs"/>
                      </a:endParaRPr>
                    </a:p>
                    <a:p>
                      <a:pPr marR="0" lvl="0" algn="l" defTabSz="914400" rtl="0" eaLnBrk="1" fontAlgn="auto" latinLnBrk="0" hangingPunct="1">
                        <a:lnSpc>
                          <a:spcPct val="100000"/>
                        </a:lnSpc>
                        <a:spcBef>
                          <a:spcPts val="600"/>
                        </a:spcBef>
                        <a:spcAft>
                          <a:spcPts val="300"/>
                        </a:spcAft>
                        <a:buClrTx/>
                        <a:buSzTx/>
                        <a:tabLst/>
                        <a:defRPr/>
                      </a:pPr>
                      <a:r>
                        <a:rPr lang="en-US" sz="1000" b="1">
                          <a:solidFill>
                            <a:schemeClr val="tx1"/>
                          </a:solidFill>
                          <a:latin typeface="+mn-lt"/>
                        </a:rPr>
                        <a:t>Seminars:</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Getting To The Right Scale: Growth Through Mergers, Acquisitions &amp; Affiliations</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Best Practice Data-Driven Decision Making For Performance-Based Management &amp; Compensation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a:solidFill>
                            <a:schemeClr val="tx1"/>
                          </a:solidFill>
                          <a:latin typeface="+mn-lt"/>
                        </a:rPr>
                        <a:t>Summit:</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The </a:t>
                      </a:r>
                      <a:r>
                        <a:rPr lang="en-US" sz="900">
                          <a:solidFill>
                            <a:schemeClr val="tx1"/>
                          </a:solidFill>
                          <a:latin typeface="+mn-lt"/>
                        </a:rPr>
                        <a:t>Autism &amp; I/DD Executive Summit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The CFO Summit</a:t>
                      </a:r>
                    </a:p>
                    <a:p>
                      <a:pPr marR="0" lvl="0" algn="l" defTabSz="914400" rtl="0" eaLnBrk="1" fontAlgn="auto" latinLnBrk="0" hangingPunct="1">
                        <a:lnSpc>
                          <a:spcPct val="100000"/>
                        </a:lnSpc>
                        <a:spcBef>
                          <a:spcPts val="600"/>
                        </a:spcBef>
                        <a:spcAft>
                          <a:spcPts val="300"/>
                        </a:spcAft>
                        <a:buClrTx/>
                        <a:buSzTx/>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Seminars:</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US" sz="900">
                          <a:solidFill>
                            <a:schemeClr val="tx1"/>
                          </a:solidFill>
                          <a:latin typeface="+mn-lt"/>
                        </a:rPr>
                        <a:t>Improving Consumer Experience: Creating Better Engagement &amp; Increasing Revenue</a:t>
                      </a:r>
                      <a:endParaRPr lang="en-US" sz="900" i="1">
                        <a:solidFill>
                          <a:schemeClr val="tx1"/>
                        </a:solidFill>
                        <a:latin typeface="+mn-lt"/>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US" sz="900" i="0">
                          <a:solidFill>
                            <a:schemeClr val="tx1"/>
                          </a:solidFill>
                          <a:latin typeface="+mn-lt"/>
                        </a:rPr>
                        <a:t>Creating &amp; Enhancing Service Lines: Developing A Winning Growth Strategy</a:t>
                      </a:r>
                    </a:p>
                    <a:p>
                      <a:pPr marL="0" marR="0" lvl="0" indent="0" algn="l" defTabSz="914400" rtl="0" eaLnBrk="1" fontAlgn="auto" latinLnBrk="0" hangingPunct="1">
                        <a:lnSpc>
                          <a:spcPct val="100000"/>
                        </a:lnSpc>
                        <a:spcBef>
                          <a:spcPts val="600"/>
                        </a:spcBef>
                        <a:spcAft>
                          <a:spcPts val="300"/>
                        </a:spcAft>
                        <a:buClrTx/>
                        <a:buSzTx/>
                        <a:buFontTx/>
                        <a:buNone/>
                        <a:tabLst/>
                        <a:defRPr/>
                      </a:pPr>
                      <a:r>
                        <a:rPr lang="en-US" sz="1000" b="1">
                          <a:solidFill>
                            <a:schemeClr val="tx1"/>
                          </a:solidFill>
                          <a:latin typeface="+mn-lt"/>
                        </a:rPr>
                        <a:t>Special Event:</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US" sz="900">
                          <a:solidFill>
                            <a:schemeClr val="tx1"/>
                          </a:solidFill>
                          <a:latin typeface="+mn-lt"/>
                        </a:rPr>
                        <a:t>Investment Pitch Day</a:t>
                      </a:r>
                      <a:endParaRPr lang="en-US" sz="900" i="1">
                        <a:solidFill>
                          <a:schemeClr val="tx1"/>
                        </a:solidFill>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a:solidFill>
                            <a:schemeClr val="tx1"/>
                          </a:solidFill>
                          <a:latin typeface="+mn-lt"/>
                        </a:rPr>
                        <a:t>Summit:</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The Aging In Place Summit</a:t>
                      </a:r>
                    </a:p>
                    <a:p>
                      <a:pPr marL="0" marR="0" lvl="0" indent="0" algn="l" defTabSz="914400" rtl="0" eaLnBrk="1" fontAlgn="auto" latinLnBrk="0" hangingPunct="1">
                        <a:lnSpc>
                          <a:spcPct val="100000"/>
                        </a:lnSpc>
                        <a:spcBef>
                          <a:spcPts val="300"/>
                        </a:spcBef>
                        <a:spcAft>
                          <a:spcPts val="300"/>
                        </a:spcAft>
                        <a:buClrTx/>
                        <a:buSzTx/>
                        <a:buFont typeface="Wingdings" panose="05000000000000000000" pitchFamily="2" charset="2"/>
                        <a:buNone/>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Seminars</a:t>
                      </a:r>
                      <a:r>
                        <a:rPr lang="en-US" sz="1000" b="1">
                          <a:solidFill>
                            <a:schemeClr val="tx1"/>
                          </a:solidFill>
                          <a:latin typeface="+mn-lt"/>
                        </a:rPr>
                        <a:t>:</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Leading Top Clinical Teams: Optimizing Clinical Performance With The Right Metrics</a:t>
                      </a:r>
                      <a:endParaRPr kumimoji="0" lang="en-US" sz="900" b="0" i="1" u="none" strike="noStrike" kern="1200" cap="none" spc="0" normalizeH="0" baseline="0" noProof="0">
                        <a:ln>
                          <a:noFill/>
                        </a:ln>
                        <a:solidFill>
                          <a:schemeClr val="tx1"/>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Making Health Plan Partnerships Work: Current Contract Optimization &amp; Creating New Opportunities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Summit: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The Workforce Best Practices Summit</a:t>
                      </a:r>
                    </a:p>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Seminars:</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Bringing The Future Into Focus: Strategic Planning Best Practices For A Turbulent Market</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Transforming Your Leaders Into A High-Performing Team: Improved Leadership Competencies &amp; Engagement</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a:solidFill>
                            <a:schemeClr val="tx1"/>
                          </a:solidFill>
                          <a:latin typeface="+mn-lt"/>
                        </a:rPr>
                        <a:t>Summit:</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The CEO Technology &amp; AI Summit</a:t>
                      </a:r>
                      <a:endParaRPr kumimoji="0" lang="en-US" sz="900" b="0" i="1"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300"/>
                        </a:spcAft>
                        <a:buClrTx/>
                        <a:buSzTx/>
                        <a:buFontTx/>
                        <a:buNone/>
                        <a:tabLst/>
                        <a:defRPr/>
                      </a:pPr>
                      <a:r>
                        <a:rPr lang="en-US" sz="1000" b="1">
                          <a:solidFill>
                            <a:schemeClr val="tx1"/>
                          </a:solidFill>
                          <a:latin typeface="+mn-lt"/>
                        </a:rPr>
                        <a:t>Seminars:</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Best Practices For Investing In Technology &amp; AI: Maximizing Your Tech’s ROI For Future Competitive Advantage</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900" b="0" i="0" u="none" strike="noStrike" kern="1200" cap="none" spc="0" normalizeH="0" baseline="0" noProof="0">
                          <a:ln>
                            <a:noFill/>
                          </a:ln>
                          <a:solidFill>
                            <a:schemeClr val="tx1"/>
                          </a:solidFill>
                          <a:effectLst/>
                          <a:uLnTx/>
                          <a:uFillTx/>
                          <a:latin typeface="+mn-lt"/>
                          <a:ea typeface="+mn-ea"/>
                          <a:cs typeface="+mn-cs"/>
                        </a:rPr>
                        <a:t>Finding An Electronic Health Record System For Your Future: Best Practices In EHR Selection, Contracting &amp; Optimization</a:t>
                      </a:r>
                      <a:endParaRPr kumimoji="0" lang="en-US" sz="900" b="0" i="1"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300"/>
                        </a:spcAft>
                        <a:buClrTx/>
                        <a:buSzTx/>
                        <a:buFontTx/>
                        <a:buNone/>
                        <a:tabLst/>
                        <a:defRPr/>
                      </a:pPr>
                      <a:r>
                        <a:rPr lang="en-US" sz="1000" b="1">
                          <a:solidFill>
                            <a:schemeClr val="tx1"/>
                          </a:solidFill>
                          <a:latin typeface="+mn-lt"/>
                        </a:rPr>
                        <a:t>Special Event:</a:t>
                      </a: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US" sz="900">
                          <a:solidFill>
                            <a:schemeClr val="tx1"/>
                          </a:solidFill>
                          <a:latin typeface="+mn-lt"/>
                        </a:rPr>
                        <a:t>Smart Home Expo</a:t>
                      </a:r>
                      <a:endParaRPr lang="en-US" sz="900" i="1">
                        <a:solidFill>
                          <a:schemeClr val="tx1"/>
                        </a:solidFill>
                        <a:latin typeface="+mn-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9716189"/>
                  </a:ext>
                </a:extLst>
              </a:tr>
            </a:tbl>
          </a:graphicData>
        </a:graphic>
      </p:graphicFrame>
      <p:pic>
        <p:nvPicPr>
          <p:cNvPr id="14" name="Picture 13" descr="A blue and green city skyline&#10;&#10;AI-generated content may be incorrect.">
            <a:extLst>
              <a:ext uri="{FF2B5EF4-FFF2-40B4-BE49-F238E27FC236}">
                <a16:creationId xmlns:a16="http://schemas.microsoft.com/office/drawing/2014/main" id="{BB9B1836-9E65-905B-3939-A3921F7985E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448081" y="969038"/>
            <a:ext cx="1966150" cy="451720"/>
          </a:xfrm>
          <a:prstGeom prst="rect">
            <a:avLst/>
          </a:prstGeom>
        </p:spPr>
      </p:pic>
      <p:pic>
        <p:nvPicPr>
          <p:cNvPr id="16" name="Picture 15" descr="A logo with a city skyline&#10;&#10;AI-generated content may be incorrect.">
            <a:extLst>
              <a:ext uri="{FF2B5EF4-FFF2-40B4-BE49-F238E27FC236}">
                <a16:creationId xmlns:a16="http://schemas.microsoft.com/office/drawing/2014/main" id="{B39B4A3A-93D5-55E1-9DBE-F3C1DA4C80D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814286" y="995460"/>
            <a:ext cx="1900307" cy="370684"/>
          </a:xfrm>
          <a:prstGeom prst="rect">
            <a:avLst/>
          </a:prstGeom>
        </p:spPr>
      </p:pic>
      <p:pic>
        <p:nvPicPr>
          <p:cNvPr id="20" name="Picture 19" descr="A logo with a city silhouette&#10;&#10;AI-generated content may be incorrect.">
            <a:extLst>
              <a:ext uri="{FF2B5EF4-FFF2-40B4-BE49-F238E27FC236}">
                <a16:creationId xmlns:a16="http://schemas.microsoft.com/office/drawing/2014/main" id="{E9036303-AE7F-E0D9-F514-7D59EDC63FE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a:off x="7476333" y="985753"/>
            <a:ext cx="1931743" cy="327008"/>
          </a:xfrm>
          <a:prstGeom prst="rect">
            <a:avLst/>
          </a:prstGeom>
        </p:spPr>
      </p:pic>
      <p:pic>
        <p:nvPicPr>
          <p:cNvPr id="22" name="Picture 21" descr="A blue and orange text over a city skyline&#10;&#10;AI-generated content may be incorrect.">
            <a:extLst>
              <a:ext uri="{FF2B5EF4-FFF2-40B4-BE49-F238E27FC236}">
                <a16:creationId xmlns:a16="http://schemas.microsoft.com/office/drawing/2014/main" id="{CA3A12AE-5745-DE85-E9BF-F6603E51490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9884342" y="995737"/>
            <a:ext cx="1794369" cy="418950"/>
          </a:xfrm>
          <a:prstGeom prst="rect">
            <a:avLst/>
          </a:prstGeom>
        </p:spPr>
      </p:pic>
      <p:pic>
        <p:nvPicPr>
          <p:cNvPr id="23" name="Picture 22" descr="A blue and orange text over a city skyline&#10;&#10;AI-generated content may be incorrect.">
            <a:extLst>
              <a:ext uri="{FF2B5EF4-FFF2-40B4-BE49-F238E27FC236}">
                <a16:creationId xmlns:a16="http://schemas.microsoft.com/office/drawing/2014/main" id="{E89FFD41-5E84-BD4F-6E84-84D546E4357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a:off x="9875715" y="1451273"/>
            <a:ext cx="1794369" cy="625085"/>
          </a:xfrm>
          <a:prstGeom prst="rect">
            <a:avLst/>
          </a:prstGeom>
        </p:spPr>
      </p:pic>
      <p:pic>
        <p:nvPicPr>
          <p:cNvPr id="24" name="Picture 23" descr="A blue and green city skyline&#10;&#10;AI-generated content may be incorrect.">
            <a:extLst>
              <a:ext uri="{FF2B5EF4-FFF2-40B4-BE49-F238E27FC236}">
                <a16:creationId xmlns:a16="http://schemas.microsoft.com/office/drawing/2014/main" id="{26EB1695-0957-A778-23A4-D287D4C07ABB}"/>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b="-2"/>
          <a:stretch>
            <a:fillRect/>
          </a:stretch>
        </p:blipFill>
        <p:spPr>
          <a:xfrm>
            <a:off x="448081" y="1486109"/>
            <a:ext cx="1966150" cy="589405"/>
          </a:xfrm>
          <a:prstGeom prst="rect">
            <a:avLst/>
          </a:prstGeom>
        </p:spPr>
      </p:pic>
      <p:pic>
        <p:nvPicPr>
          <p:cNvPr id="25" name="Picture 24" descr="A logo with a city skyline&#10;&#10;AI-generated content may be incorrect.">
            <a:extLst>
              <a:ext uri="{FF2B5EF4-FFF2-40B4-BE49-F238E27FC236}">
                <a16:creationId xmlns:a16="http://schemas.microsoft.com/office/drawing/2014/main" id="{581B48F4-DDA7-F530-ABF8-9E68DA7BE429}"/>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a:xfrm>
            <a:off x="2814286" y="1383139"/>
            <a:ext cx="1900307" cy="655734"/>
          </a:xfrm>
          <a:prstGeom prst="rect">
            <a:avLst/>
          </a:prstGeom>
        </p:spPr>
      </p:pic>
      <p:pic>
        <p:nvPicPr>
          <p:cNvPr id="27" name="Picture 26" descr="A logo with a city silhouette&#10;&#10;AI-generated content may be incorrect.">
            <a:extLst>
              <a:ext uri="{FF2B5EF4-FFF2-40B4-BE49-F238E27FC236}">
                <a16:creationId xmlns:a16="http://schemas.microsoft.com/office/drawing/2014/main" id="{0BD2BCC0-F039-296B-547B-072310AE4076}"/>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a:xfrm>
            <a:off x="7477841" y="1342067"/>
            <a:ext cx="1900307" cy="720249"/>
          </a:xfrm>
          <a:prstGeom prst="rect">
            <a:avLst/>
          </a:prstGeom>
        </p:spPr>
      </p:pic>
      <p:pic>
        <p:nvPicPr>
          <p:cNvPr id="3" name="Picture 2" descr="A blue and white logo with a city skyline&#10;&#10;AI-generated content may be incorrect.">
            <a:extLst>
              <a:ext uri="{FF2B5EF4-FFF2-40B4-BE49-F238E27FC236}">
                <a16:creationId xmlns:a16="http://schemas.microsoft.com/office/drawing/2014/main" id="{FE74EB05-3FCA-1312-5BA0-175809FC1A82}"/>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a:xfrm>
            <a:off x="5199655" y="921926"/>
            <a:ext cx="1826462" cy="453052"/>
          </a:xfrm>
          <a:prstGeom prst="rect">
            <a:avLst/>
          </a:prstGeom>
        </p:spPr>
      </p:pic>
      <p:pic>
        <p:nvPicPr>
          <p:cNvPr id="5" name="Picture 4" descr="A blue and white logo with a city skyline&#10;&#10;AI-generated content may be incorrect.">
            <a:extLst>
              <a:ext uri="{FF2B5EF4-FFF2-40B4-BE49-F238E27FC236}">
                <a16:creationId xmlns:a16="http://schemas.microsoft.com/office/drawing/2014/main" id="{F8702F9E-E76E-FCC5-73B3-C20C2A7CEF5E}"/>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a:xfrm>
            <a:off x="5181549" y="1377214"/>
            <a:ext cx="1846655" cy="707009"/>
          </a:xfrm>
          <a:prstGeom prst="rect">
            <a:avLst/>
          </a:prstGeom>
        </p:spPr>
      </p:pic>
    </p:spTree>
    <p:extLst>
      <p:ext uri="{BB962C8B-B14F-4D97-AF65-F5344CB8AC3E}">
        <p14:creationId xmlns:p14="http://schemas.microsoft.com/office/powerpoint/2010/main" val="1186956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PEN MINDS Executive Education Audienc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algn="ctr"/>
            <a:r>
              <a:rPr lang="en-US" sz="3200" b="1" i="1">
                <a:solidFill>
                  <a:schemeClr val="bg1"/>
                </a:solidFill>
              </a:rPr>
              <a:t>OPEN MINDS </a:t>
            </a:r>
            <a:r>
              <a:rPr lang="en-US" sz="3200" b="1">
                <a:solidFill>
                  <a:schemeClr val="bg1"/>
                </a:solidFill>
              </a:rPr>
              <a:t>Executive Education Attendance Overview</a:t>
            </a:r>
          </a:p>
        </p:txBody>
      </p:sp>
      <p:sp>
        <p:nvSpPr>
          <p:cNvPr id="9" name="Rectangle: Rounded Corners 8">
            <a:extLst>
              <a:ext uri="{FF2B5EF4-FFF2-40B4-BE49-F238E27FC236}">
                <a16:creationId xmlns:a16="http://schemas.microsoft.com/office/drawing/2014/main" id="{3B05B9F5-BE3B-7076-FF79-7AF6B38E72FC}"/>
              </a:ext>
            </a:extLst>
          </p:cNvPr>
          <p:cNvSpPr/>
          <p:nvPr userDrawn="1"/>
        </p:nvSpPr>
        <p:spPr>
          <a:xfrm>
            <a:off x="9052731" y="956393"/>
            <a:ext cx="2939978" cy="2863059"/>
          </a:xfrm>
          <a:prstGeom prst="roundRect">
            <a:avLst>
              <a:gd name="adj" fmla="val 133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49% </a:t>
            </a:r>
            <a:r>
              <a:rPr kumimoji="0" lang="en-US" sz="1100" b="0" i="0" u="none" strike="noStrike" kern="1200" cap="none" spc="0" normalizeH="0" baseline="0" noProof="0">
                <a:ln>
                  <a:noFill/>
                </a:ln>
                <a:solidFill>
                  <a:schemeClr val="tx1"/>
                </a:solidFill>
                <a:effectLst/>
                <a:uLnTx/>
                <a:uFillTx/>
                <a:latin typeface="Arial" panose="020B0604020202020204"/>
                <a:ea typeface="+mn-ea"/>
                <a:cs typeface="+mn-cs"/>
              </a:rPr>
              <a:t>Supervisor / Manager</a:t>
            </a:r>
          </a:p>
          <a:p>
            <a:pPr marL="91440" marR="0" lvl="0"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22% </a:t>
            </a:r>
            <a:r>
              <a:rPr kumimoji="0" lang="en-US" sz="1100" b="0" i="0" u="none" strike="noStrike" kern="1200" cap="none" spc="0" normalizeH="0" baseline="0" noProof="0">
                <a:ln>
                  <a:noFill/>
                </a:ln>
                <a:solidFill>
                  <a:schemeClr val="tx1"/>
                </a:solidFill>
                <a:effectLst/>
                <a:uLnTx/>
                <a:uFillTx/>
                <a:latin typeface="Arial" panose="020B0604020202020204"/>
                <a:ea typeface="+mn-ea"/>
                <a:cs typeface="+mn-cs"/>
              </a:rPr>
              <a:t>Chief Executive Officer / Executive Director / President</a:t>
            </a:r>
          </a:p>
          <a:p>
            <a:pPr marL="91440" marR="0" lvl="0"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8% </a:t>
            </a:r>
            <a:r>
              <a:rPr kumimoji="0" lang="en-US" sz="1100" b="0" i="0" u="none" strike="noStrike" kern="1200" cap="none" spc="0" normalizeH="0" baseline="0" noProof="0">
                <a:ln>
                  <a:noFill/>
                </a:ln>
                <a:solidFill>
                  <a:schemeClr val="tx1"/>
                </a:solidFill>
                <a:effectLst/>
                <a:uLnTx/>
                <a:uFillTx/>
                <a:latin typeface="Arial" panose="020B0604020202020204"/>
                <a:ea typeface="+mn-ea"/>
                <a:cs typeface="+mn-cs"/>
              </a:rPr>
              <a:t>Chief Operations Officer / Vice President</a:t>
            </a:r>
          </a:p>
          <a:p>
            <a:pPr marL="91440" marR="0" lvl="0"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6% </a:t>
            </a:r>
            <a:r>
              <a:rPr kumimoji="0" lang="en-US" sz="1100" b="0" i="0" u="none" strike="noStrike" kern="1200" cap="none" spc="0" normalizeH="0" baseline="0" noProof="0">
                <a:ln>
                  <a:noFill/>
                </a:ln>
                <a:solidFill>
                  <a:schemeClr val="tx1"/>
                </a:solidFill>
                <a:effectLst/>
                <a:uLnTx/>
                <a:uFillTx/>
                <a:latin typeface="Arial" panose="020B0604020202020204"/>
                <a:ea typeface="+mn-ea"/>
                <a:cs typeface="+mn-cs"/>
              </a:rPr>
              <a:t>Chief Financial Officer / Financial Director / Chief Revenue Officer</a:t>
            </a:r>
          </a:p>
          <a:p>
            <a:pPr marL="91440" marR="0" lvl="0"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6% </a:t>
            </a:r>
            <a:r>
              <a:rPr kumimoji="0" lang="en-US" sz="1100" b="0" i="0" u="none" strike="noStrike" kern="1200" cap="none" spc="0" normalizeH="0" baseline="0" noProof="0">
                <a:ln>
                  <a:noFill/>
                </a:ln>
                <a:solidFill>
                  <a:schemeClr val="tx1"/>
                </a:solidFill>
                <a:effectLst/>
                <a:uLnTx/>
                <a:uFillTx/>
                <a:latin typeface="Arial" panose="020B0604020202020204"/>
                <a:ea typeface="+mn-ea"/>
                <a:cs typeface="+mn-cs"/>
              </a:rPr>
              <a:t>Chief Medical/Clinical Director</a:t>
            </a:r>
          </a:p>
          <a:p>
            <a:pPr marL="91440" marR="0" lvl="0"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6% </a:t>
            </a:r>
            <a:r>
              <a:rPr kumimoji="0" lang="en-US" sz="1100" b="0" i="0" u="none" strike="noStrike" kern="1200" cap="none" spc="0" normalizeH="0" baseline="0" noProof="0">
                <a:ln>
                  <a:noFill/>
                </a:ln>
                <a:solidFill>
                  <a:schemeClr val="tx1"/>
                </a:solidFill>
                <a:effectLst/>
                <a:uLnTx/>
                <a:uFillTx/>
                <a:latin typeface="Arial" panose="020B0604020202020204"/>
                <a:ea typeface="+mn-ea"/>
                <a:cs typeface="+mn-cs"/>
              </a:rPr>
              <a:t>Chief Marketing Officer / Business Development</a:t>
            </a:r>
          </a:p>
          <a:p>
            <a:pPr marL="91440" marR="0" lvl="0"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Arial" panose="020B0604020202020204"/>
                <a:ea typeface="+mn-ea"/>
                <a:cs typeface="+mn-cs"/>
              </a:rPr>
              <a:t>3% </a:t>
            </a:r>
            <a:r>
              <a:rPr kumimoji="0" lang="en-US" sz="1100" b="0" i="0" u="none" strike="noStrike" kern="1200" cap="none" spc="0" normalizeH="0" baseline="0" noProof="0">
                <a:ln>
                  <a:noFill/>
                </a:ln>
                <a:solidFill>
                  <a:schemeClr val="tx1"/>
                </a:solidFill>
                <a:effectLst/>
                <a:uLnTx/>
                <a:uFillTx/>
                <a:latin typeface="Arial" panose="020B0604020202020204"/>
                <a:ea typeface="+mn-ea"/>
                <a:cs typeface="+mn-cs"/>
              </a:rPr>
              <a:t>Chief Information Officer / IT / Tech</a:t>
            </a:r>
          </a:p>
        </p:txBody>
      </p:sp>
      <p:sp>
        <p:nvSpPr>
          <p:cNvPr id="10" name="Rectangle: Rounded Corners 9">
            <a:extLst>
              <a:ext uri="{FF2B5EF4-FFF2-40B4-BE49-F238E27FC236}">
                <a16:creationId xmlns:a16="http://schemas.microsoft.com/office/drawing/2014/main" id="{14FA1728-ADC0-963E-C7B1-158E6E6D73CF}"/>
              </a:ext>
            </a:extLst>
          </p:cNvPr>
          <p:cNvSpPr/>
          <p:nvPr userDrawn="1"/>
        </p:nvSpPr>
        <p:spPr>
          <a:xfrm>
            <a:off x="9052731" y="4233066"/>
            <a:ext cx="2858648" cy="1856083"/>
          </a:xfrm>
          <a:prstGeom prst="roundRect">
            <a:avLst>
              <a:gd name="adj" fmla="val 19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fontAlgn="auto">
              <a:lnSpc>
                <a:spcPct val="100000"/>
              </a:lnSpc>
              <a:spcBef>
                <a:spcPts val="0"/>
              </a:spcBef>
              <a:spcAft>
                <a:spcPts val="1000"/>
              </a:spcAft>
              <a:buClrTx/>
              <a:buSzTx/>
              <a:buFont typeface="Wingdings" panose="05000000000000000000" pitchFamily="2" charset="2"/>
              <a:buNone/>
              <a:tabLst/>
            </a:pPr>
            <a:r>
              <a:rPr kumimoji="0" lang="en-US" sz="1200" b="1" i="0" u="none" strike="noStrike" cap="none" spc="0" normalizeH="0" baseline="0" noProof="0">
                <a:ln>
                  <a:noFill/>
                </a:ln>
                <a:solidFill>
                  <a:schemeClr val="tx1"/>
                </a:solidFill>
                <a:effectLst/>
                <a:uLnTx/>
                <a:uFillTx/>
                <a:latin typeface="Arial" panose="020B0604020202020204"/>
              </a:rPr>
              <a:t>79% </a:t>
            </a:r>
            <a:r>
              <a:rPr kumimoji="0" lang="en-US" sz="1100" b="0" i="0" u="none" strike="noStrike" cap="none" spc="0" normalizeH="0" baseline="0" noProof="0">
                <a:ln>
                  <a:noFill/>
                </a:ln>
                <a:solidFill>
                  <a:schemeClr val="tx1"/>
                </a:solidFill>
                <a:effectLst/>
                <a:uLnTx/>
                <a:uFillTx/>
                <a:latin typeface="Arial" panose="020B0604020202020204"/>
              </a:rPr>
              <a:t>Provider Organizations</a:t>
            </a:r>
          </a:p>
          <a:p>
            <a:pPr marL="91440" marR="0" lvl="0" indent="0" fontAlgn="auto">
              <a:lnSpc>
                <a:spcPct val="100000"/>
              </a:lnSpc>
              <a:spcBef>
                <a:spcPts val="0"/>
              </a:spcBef>
              <a:spcAft>
                <a:spcPts val="1000"/>
              </a:spcAft>
              <a:buClrTx/>
              <a:buSzTx/>
              <a:buFont typeface="Wingdings" panose="05000000000000000000" pitchFamily="2" charset="2"/>
              <a:buNone/>
              <a:tabLst/>
            </a:pPr>
            <a:r>
              <a:rPr kumimoji="0" lang="en-US" sz="1200" b="1" i="0" u="none" strike="noStrike" cap="none" spc="0" normalizeH="0" baseline="0" noProof="0">
                <a:ln>
                  <a:noFill/>
                </a:ln>
                <a:solidFill>
                  <a:schemeClr val="tx1"/>
                </a:solidFill>
                <a:effectLst/>
                <a:uLnTx/>
                <a:uFillTx/>
                <a:latin typeface="Arial" panose="020B0604020202020204"/>
              </a:rPr>
              <a:t>30% </a:t>
            </a:r>
            <a:r>
              <a:rPr kumimoji="0" lang="en-US" sz="1100" b="0" i="0" u="none" strike="noStrike" cap="none" spc="0" normalizeH="0" baseline="0" noProof="0">
                <a:ln>
                  <a:noFill/>
                </a:ln>
                <a:solidFill>
                  <a:schemeClr val="tx1"/>
                </a:solidFill>
                <a:effectLst/>
                <a:uLnTx/>
                <a:uFillTx/>
                <a:latin typeface="Arial" panose="020B0604020202020204"/>
              </a:rPr>
              <a:t>Investor, Technology, Pharmaceutical Consulting &amp; Press Organizations</a:t>
            </a:r>
          </a:p>
          <a:p>
            <a:pPr marL="91440" marR="0" lvl="0" indent="0" fontAlgn="auto">
              <a:lnSpc>
                <a:spcPct val="100000"/>
              </a:lnSpc>
              <a:spcBef>
                <a:spcPts val="0"/>
              </a:spcBef>
              <a:spcAft>
                <a:spcPts val="1000"/>
              </a:spcAft>
              <a:buClrTx/>
              <a:buSzTx/>
              <a:buFont typeface="Wingdings" panose="05000000000000000000" pitchFamily="2" charset="2"/>
              <a:buNone/>
              <a:tabLst/>
            </a:pPr>
            <a:r>
              <a:rPr kumimoji="0" lang="en-US" sz="1200" b="1" i="0" u="none" strike="noStrike" cap="none" spc="0" normalizeH="0" baseline="0" noProof="0">
                <a:ln>
                  <a:noFill/>
                </a:ln>
                <a:solidFill>
                  <a:schemeClr val="tx1"/>
                </a:solidFill>
                <a:effectLst/>
                <a:uLnTx/>
                <a:uFillTx/>
                <a:latin typeface="Arial" panose="020B0604020202020204"/>
              </a:rPr>
              <a:t>6% </a:t>
            </a:r>
            <a:r>
              <a:rPr kumimoji="0" lang="en-US" sz="1100" b="0" i="0" u="none" strike="noStrike" cap="none" spc="0" normalizeH="0" baseline="0" noProof="0">
                <a:ln>
                  <a:noFill/>
                </a:ln>
                <a:solidFill>
                  <a:schemeClr val="tx1"/>
                </a:solidFill>
                <a:effectLst/>
                <a:uLnTx/>
                <a:uFillTx/>
                <a:latin typeface="Arial" panose="020B0604020202020204"/>
              </a:rPr>
              <a:t>Payers Organizations (Health Plans, Accountable Care Organizations (ACOs) &amp; State/County Government)</a:t>
            </a:r>
          </a:p>
        </p:txBody>
      </p:sp>
      <p:graphicFrame>
        <p:nvGraphicFramePr>
          <p:cNvPr id="15" name="Chart 14">
            <a:extLst>
              <a:ext uri="{FF2B5EF4-FFF2-40B4-BE49-F238E27FC236}">
                <a16:creationId xmlns:a16="http://schemas.microsoft.com/office/drawing/2014/main" id="{6789FCC5-7E83-7698-07D4-E107C7CDD0CD}"/>
              </a:ext>
            </a:extLst>
          </p:cNvPr>
          <p:cNvGraphicFramePr/>
          <p:nvPr userDrawn="1">
            <p:extLst>
              <p:ext uri="{D42A27DB-BD31-4B8C-83A1-F6EECF244321}">
                <p14:modId xmlns:p14="http://schemas.microsoft.com/office/powerpoint/2010/main" val="852176194"/>
              </p:ext>
            </p:extLst>
          </p:nvPr>
        </p:nvGraphicFramePr>
        <p:xfrm>
          <a:off x="5899851" y="1229548"/>
          <a:ext cx="3533529" cy="232080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931014DE-4098-DEC2-731C-22F48236C222}"/>
              </a:ext>
            </a:extLst>
          </p:cNvPr>
          <p:cNvSpPr txBox="1"/>
          <p:nvPr userDrawn="1"/>
        </p:nvSpPr>
        <p:spPr>
          <a:xfrm>
            <a:off x="6865536" y="1964401"/>
            <a:ext cx="1552390" cy="830997"/>
          </a:xfrm>
          <a:prstGeom prst="rect">
            <a:avLst/>
          </a:prstGeom>
          <a:noFill/>
        </p:spPr>
        <p:txBody>
          <a:bodyPr wrap="square">
            <a:spAutoFit/>
          </a:bodyPr>
          <a:lstStyle/>
          <a:p>
            <a:pPr marL="9144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chemeClr val="tx1"/>
                </a:solidFill>
                <a:effectLst/>
                <a:uLnTx/>
                <a:uFillTx/>
                <a:latin typeface="Arial" panose="020B0604020202020204"/>
                <a:ea typeface="+mn-ea"/>
                <a:cs typeface="+mn-cs"/>
              </a:rPr>
              <a:t>Institute Attendees </a:t>
            </a:r>
            <a:br>
              <a:rPr kumimoji="0" lang="en-US" sz="1600" b="1" i="0" u="none" strike="noStrike" kern="1200" cap="none" spc="0" normalizeH="0" baseline="0" noProof="0">
                <a:ln>
                  <a:noFill/>
                </a:ln>
                <a:solidFill>
                  <a:schemeClr val="tx1"/>
                </a:solidFill>
                <a:effectLst/>
                <a:uLnTx/>
                <a:uFillTx/>
                <a:latin typeface="Arial" panose="020B0604020202020204"/>
                <a:ea typeface="+mn-ea"/>
                <a:cs typeface="+mn-cs"/>
              </a:rPr>
            </a:br>
            <a:r>
              <a:rPr kumimoji="0" lang="en-US" sz="1600" b="1" i="0" u="none" strike="noStrike" kern="1200" cap="none" spc="0" normalizeH="0" baseline="0" noProof="0">
                <a:ln>
                  <a:noFill/>
                </a:ln>
                <a:solidFill>
                  <a:schemeClr val="tx1"/>
                </a:solidFill>
                <a:effectLst/>
                <a:uLnTx/>
                <a:uFillTx/>
                <a:latin typeface="Arial" panose="020B0604020202020204"/>
                <a:ea typeface="+mn-ea"/>
                <a:cs typeface="+mn-cs"/>
              </a:rPr>
              <a:t>By Title</a:t>
            </a:r>
            <a:endParaRPr kumimoji="0" lang="en-US" sz="1800" b="1" i="0" u="none" strike="noStrike" kern="1200" cap="none" spc="0" normalizeH="0" baseline="0" noProof="0">
              <a:ln>
                <a:noFill/>
              </a:ln>
              <a:solidFill>
                <a:schemeClr val="tx1"/>
              </a:solidFill>
              <a:effectLst/>
              <a:uLnTx/>
              <a:uFillTx/>
              <a:latin typeface="Arial" panose="020B0604020202020204"/>
              <a:ea typeface="+mn-ea"/>
              <a:cs typeface="+mn-cs"/>
            </a:endParaRPr>
          </a:p>
        </p:txBody>
      </p:sp>
      <p:graphicFrame>
        <p:nvGraphicFramePr>
          <p:cNvPr id="18" name="Chart 17">
            <a:extLst>
              <a:ext uri="{FF2B5EF4-FFF2-40B4-BE49-F238E27FC236}">
                <a16:creationId xmlns:a16="http://schemas.microsoft.com/office/drawing/2014/main" id="{BD2CDE0E-DD69-2BE4-D8B4-1DBAE2C7F5DB}"/>
              </a:ext>
            </a:extLst>
          </p:cNvPr>
          <p:cNvGraphicFramePr/>
          <p:nvPr userDrawn="1">
            <p:extLst>
              <p:ext uri="{D42A27DB-BD31-4B8C-83A1-F6EECF244321}">
                <p14:modId xmlns:p14="http://schemas.microsoft.com/office/powerpoint/2010/main" val="3389041422"/>
              </p:ext>
            </p:extLst>
          </p:nvPr>
        </p:nvGraphicFramePr>
        <p:xfrm>
          <a:off x="5899851" y="4016934"/>
          <a:ext cx="3533529" cy="23208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944D7908-8FFD-A688-FE6A-AC65A40A3BF1}"/>
              </a:ext>
            </a:extLst>
          </p:cNvPr>
          <p:cNvSpPr txBox="1"/>
          <p:nvPr userDrawn="1"/>
        </p:nvSpPr>
        <p:spPr>
          <a:xfrm>
            <a:off x="6681859" y="4739378"/>
            <a:ext cx="1866694" cy="784830"/>
          </a:xfrm>
          <a:prstGeom prst="rect">
            <a:avLst/>
          </a:prstGeom>
          <a:noFill/>
        </p:spPr>
        <p:txBody>
          <a:bodyPr wrap="square">
            <a:spAutoFit/>
          </a:bodyPr>
          <a:lstStyle/>
          <a:p>
            <a:pPr marL="91440" marR="0" lvl="0" indent="0" algn="ctr" defTabSz="914400" rtl="0" eaLnBrk="1" fontAlgn="auto" latinLnBrk="0" hangingPunct="1">
              <a:lnSpc>
                <a:spcPct val="100000"/>
              </a:lnSpc>
              <a:spcBef>
                <a:spcPts val="0"/>
              </a:spcBef>
              <a:spcAft>
                <a:spcPts val="600"/>
              </a:spcAft>
              <a:buClrTx/>
              <a:buSzTx/>
              <a:buFontTx/>
              <a:buNone/>
              <a:tabLst/>
              <a:defRPr/>
            </a:pPr>
            <a:r>
              <a:rPr kumimoji="0" lang="en-US" sz="1500" b="1" i="0" u="none" strike="noStrike" kern="1200" cap="none" spc="0" normalizeH="0" baseline="0" noProof="0">
                <a:ln>
                  <a:noFill/>
                </a:ln>
                <a:solidFill>
                  <a:schemeClr val="tx1"/>
                </a:solidFill>
                <a:effectLst/>
                <a:uLnTx/>
                <a:uFillTx/>
                <a:latin typeface="Arial" panose="020B0604020202020204"/>
                <a:ea typeface="+mn-ea"/>
                <a:cs typeface="+mn-cs"/>
              </a:rPr>
              <a:t>Institute Attendees By Organization</a:t>
            </a:r>
          </a:p>
        </p:txBody>
      </p:sp>
      <p:sp>
        <p:nvSpPr>
          <p:cNvPr id="21" name="Rectangle 20">
            <a:extLst>
              <a:ext uri="{FF2B5EF4-FFF2-40B4-BE49-F238E27FC236}">
                <a16:creationId xmlns:a16="http://schemas.microsoft.com/office/drawing/2014/main" id="{5C946ECB-FD7E-4F33-E463-E84A4A9D4A01}"/>
              </a:ext>
            </a:extLst>
          </p:cNvPr>
          <p:cNvSpPr/>
          <p:nvPr userDrawn="1"/>
        </p:nvSpPr>
        <p:spPr>
          <a:xfrm>
            <a:off x="9010242" y="1095278"/>
            <a:ext cx="91440" cy="914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5E3A1A-37CA-AB13-21F2-EBB190CA8C59}"/>
              </a:ext>
            </a:extLst>
          </p:cNvPr>
          <p:cNvSpPr/>
          <p:nvPr userDrawn="1"/>
        </p:nvSpPr>
        <p:spPr>
          <a:xfrm>
            <a:off x="9010242" y="1412158"/>
            <a:ext cx="91440"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D820A6-8BFC-58D9-238D-65BBB3872A3C}"/>
              </a:ext>
            </a:extLst>
          </p:cNvPr>
          <p:cNvSpPr/>
          <p:nvPr userDrawn="1"/>
        </p:nvSpPr>
        <p:spPr>
          <a:xfrm>
            <a:off x="9010242" y="1886104"/>
            <a:ext cx="91440"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0514EDC-D9C2-F398-0474-2629CB3E4058}"/>
              </a:ext>
            </a:extLst>
          </p:cNvPr>
          <p:cNvSpPr/>
          <p:nvPr userDrawn="1"/>
        </p:nvSpPr>
        <p:spPr>
          <a:xfrm>
            <a:off x="9010242" y="2350001"/>
            <a:ext cx="91440"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3AB591C-6537-4C3D-E673-06CC4C7834AB}"/>
              </a:ext>
            </a:extLst>
          </p:cNvPr>
          <p:cNvSpPr/>
          <p:nvPr userDrawn="1"/>
        </p:nvSpPr>
        <p:spPr>
          <a:xfrm>
            <a:off x="9010242" y="2813898"/>
            <a:ext cx="91440" cy="91440"/>
          </a:xfrm>
          <a:prstGeom prst="rect">
            <a:avLst/>
          </a:prstGeom>
          <a:solidFill>
            <a:srgbClr val="C1F7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D6E1E8-93B1-4F14-2B78-A1CA249ECA70}"/>
              </a:ext>
            </a:extLst>
          </p:cNvPr>
          <p:cNvSpPr/>
          <p:nvPr userDrawn="1"/>
        </p:nvSpPr>
        <p:spPr>
          <a:xfrm>
            <a:off x="9010242" y="3143234"/>
            <a:ext cx="91440" cy="9144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EEB7279-F8AF-1287-D03B-97877C557D31}"/>
              </a:ext>
            </a:extLst>
          </p:cNvPr>
          <p:cNvSpPr/>
          <p:nvPr userDrawn="1"/>
        </p:nvSpPr>
        <p:spPr>
          <a:xfrm>
            <a:off x="9010242" y="3627228"/>
            <a:ext cx="91440" cy="9144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6C601A-DC8C-4846-1F4D-6CB2ABE18E22}"/>
              </a:ext>
            </a:extLst>
          </p:cNvPr>
          <p:cNvSpPr/>
          <p:nvPr userDrawn="1"/>
        </p:nvSpPr>
        <p:spPr>
          <a:xfrm>
            <a:off x="9010242" y="4505948"/>
            <a:ext cx="91440" cy="914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0922C7A-7005-27FD-FB88-1BD74E5144E4}"/>
              </a:ext>
            </a:extLst>
          </p:cNvPr>
          <p:cNvSpPr/>
          <p:nvPr userDrawn="1"/>
        </p:nvSpPr>
        <p:spPr>
          <a:xfrm>
            <a:off x="9010242" y="4784311"/>
            <a:ext cx="91440"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6D9E371-952B-9527-1805-1FFD4026770C}"/>
              </a:ext>
            </a:extLst>
          </p:cNvPr>
          <p:cNvSpPr/>
          <p:nvPr userDrawn="1"/>
        </p:nvSpPr>
        <p:spPr>
          <a:xfrm>
            <a:off x="9010242" y="5429080"/>
            <a:ext cx="91440"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87B27531-33B2-3780-5F18-FD589692E13E}"/>
              </a:ext>
            </a:extLst>
          </p:cNvPr>
          <p:cNvCxnSpPr/>
          <p:nvPr userDrawn="1"/>
        </p:nvCxnSpPr>
        <p:spPr>
          <a:xfrm>
            <a:off x="6681859" y="3966694"/>
            <a:ext cx="506466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3">
            <a:extLst>
              <a:ext uri="{FF2B5EF4-FFF2-40B4-BE49-F238E27FC236}">
                <a16:creationId xmlns:a16="http://schemas.microsoft.com/office/drawing/2014/main" id="{8D35D8E4-583F-7828-8A36-F0EB7975A377}"/>
              </a:ext>
            </a:extLst>
          </p:cNvPr>
          <p:cNvGraphicFramePr>
            <a:graphicFrameLocks/>
          </p:cNvGraphicFramePr>
          <p:nvPr userDrawn="1">
            <p:extLst>
              <p:ext uri="{D42A27DB-BD31-4B8C-83A1-F6EECF244321}">
                <p14:modId xmlns:p14="http://schemas.microsoft.com/office/powerpoint/2010/main" val="2395422761"/>
              </p:ext>
            </p:extLst>
          </p:nvPr>
        </p:nvGraphicFramePr>
        <p:xfrm>
          <a:off x="447675" y="1167402"/>
          <a:ext cx="5796581" cy="4878946"/>
        </p:xfrm>
        <a:graphic>
          <a:graphicData uri="http://schemas.openxmlformats.org/drawingml/2006/table">
            <a:tbl>
              <a:tblPr firstRow="1">
                <a:tableStyleId>{5DA37D80-6434-44D0-A028-1B22A696006F}</a:tableStyleId>
              </a:tblPr>
              <a:tblGrid>
                <a:gridCol w="2137263">
                  <a:extLst>
                    <a:ext uri="{9D8B030D-6E8A-4147-A177-3AD203B41FA5}">
                      <a16:colId xmlns:a16="http://schemas.microsoft.com/office/drawing/2014/main" val="20001"/>
                    </a:ext>
                  </a:extLst>
                </a:gridCol>
                <a:gridCol w="967154">
                  <a:extLst>
                    <a:ext uri="{9D8B030D-6E8A-4147-A177-3AD203B41FA5}">
                      <a16:colId xmlns:a16="http://schemas.microsoft.com/office/drawing/2014/main" val="20002"/>
                    </a:ext>
                  </a:extLst>
                </a:gridCol>
                <a:gridCol w="981596">
                  <a:extLst>
                    <a:ext uri="{9D8B030D-6E8A-4147-A177-3AD203B41FA5}">
                      <a16:colId xmlns:a16="http://schemas.microsoft.com/office/drawing/2014/main" val="2760065856"/>
                    </a:ext>
                  </a:extLst>
                </a:gridCol>
                <a:gridCol w="910190">
                  <a:extLst>
                    <a:ext uri="{9D8B030D-6E8A-4147-A177-3AD203B41FA5}">
                      <a16:colId xmlns:a16="http://schemas.microsoft.com/office/drawing/2014/main" val="3082560362"/>
                    </a:ext>
                  </a:extLst>
                </a:gridCol>
                <a:gridCol w="800378">
                  <a:extLst>
                    <a:ext uri="{9D8B030D-6E8A-4147-A177-3AD203B41FA5}">
                      <a16:colId xmlns:a16="http://schemas.microsoft.com/office/drawing/2014/main" val="1480973094"/>
                    </a:ext>
                  </a:extLst>
                </a:gridCol>
              </a:tblGrid>
              <a:tr h="405932">
                <a:tc rowSpan="2">
                  <a:txBody>
                    <a:bodyPr/>
                    <a:lstStyle>
                      <a:lvl1pPr marL="0" algn="l" defTabSz="457200" rtl="0" eaLnBrk="1" latinLnBrk="0" hangingPunct="1">
                        <a:defRPr sz="1800" b="1" kern="1200">
                          <a:solidFill>
                            <a:schemeClr val="lt1"/>
                          </a:solidFill>
                          <a:latin typeface="Segoe UI Semilight"/>
                        </a:defRPr>
                      </a:lvl1pPr>
                      <a:lvl2pPr marL="457200" algn="l" defTabSz="457200" rtl="0" eaLnBrk="1" latinLnBrk="0" hangingPunct="1">
                        <a:defRPr sz="1800" b="1" kern="1200">
                          <a:solidFill>
                            <a:schemeClr val="lt1"/>
                          </a:solidFill>
                          <a:latin typeface="Segoe UI Semilight"/>
                        </a:defRPr>
                      </a:lvl2pPr>
                      <a:lvl3pPr marL="914400" algn="l" defTabSz="457200" rtl="0" eaLnBrk="1" latinLnBrk="0" hangingPunct="1">
                        <a:defRPr sz="1800" b="1" kern="1200">
                          <a:solidFill>
                            <a:schemeClr val="lt1"/>
                          </a:solidFill>
                          <a:latin typeface="Segoe UI Semilight"/>
                        </a:defRPr>
                      </a:lvl3pPr>
                      <a:lvl4pPr marL="1371600" algn="l" defTabSz="457200" rtl="0" eaLnBrk="1" latinLnBrk="0" hangingPunct="1">
                        <a:defRPr sz="1800" b="1" kern="1200">
                          <a:solidFill>
                            <a:schemeClr val="lt1"/>
                          </a:solidFill>
                          <a:latin typeface="Segoe UI Semilight"/>
                        </a:defRPr>
                      </a:lvl4pPr>
                      <a:lvl5pPr marL="1828800" algn="l" defTabSz="457200" rtl="0" eaLnBrk="1" latinLnBrk="0" hangingPunct="1">
                        <a:defRPr sz="1800" b="1" kern="1200">
                          <a:solidFill>
                            <a:schemeClr val="lt1"/>
                          </a:solidFill>
                          <a:latin typeface="Segoe UI Semilight"/>
                        </a:defRPr>
                      </a:lvl5pPr>
                      <a:lvl6pPr marL="2286000" algn="l" defTabSz="457200" rtl="0" eaLnBrk="1" latinLnBrk="0" hangingPunct="1">
                        <a:defRPr sz="1800" b="1" kern="1200">
                          <a:solidFill>
                            <a:schemeClr val="lt1"/>
                          </a:solidFill>
                          <a:latin typeface="Segoe UI Semilight"/>
                        </a:defRPr>
                      </a:lvl6pPr>
                      <a:lvl7pPr marL="2743200" algn="l" defTabSz="457200" rtl="0" eaLnBrk="1" latinLnBrk="0" hangingPunct="1">
                        <a:defRPr sz="1800" b="1" kern="1200">
                          <a:solidFill>
                            <a:schemeClr val="lt1"/>
                          </a:solidFill>
                          <a:latin typeface="Segoe UI Semilight"/>
                        </a:defRPr>
                      </a:lvl7pPr>
                      <a:lvl8pPr marL="3200400" algn="l" defTabSz="457200" rtl="0" eaLnBrk="1" latinLnBrk="0" hangingPunct="1">
                        <a:defRPr sz="1800" b="1" kern="1200">
                          <a:solidFill>
                            <a:schemeClr val="lt1"/>
                          </a:solidFill>
                          <a:latin typeface="Segoe UI Semilight"/>
                        </a:defRPr>
                      </a:lvl8pPr>
                      <a:lvl9pPr marL="3657600" algn="l" defTabSz="457200" rtl="0" eaLnBrk="1" latinLnBrk="0" hangingPunct="1">
                        <a:defRPr sz="1800" b="1" kern="1200">
                          <a:solidFill>
                            <a:schemeClr val="lt1"/>
                          </a:solidFill>
                          <a:latin typeface="Segoe UI Semilight"/>
                        </a:defRPr>
                      </a:lvl9pPr>
                    </a:lstStyle>
                    <a:p>
                      <a:pPr algn="ctr"/>
                      <a:r>
                        <a:rPr lang="en-US" sz="1400">
                          <a:latin typeface="+mn-lt"/>
                        </a:rPr>
                        <a:t>Institute</a:t>
                      </a:r>
                      <a:endParaRPr lang="en-US" sz="1400">
                        <a:latin typeface="+mn-lt"/>
                        <a:cs typeface="Segoe UI Semilight" panose="020B0402040204020203" pitchFamily="34" charset="0"/>
                      </a:endParaRPr>
                    </a:p>
                  </a:txBody>
                  <a:tcPr anchor="ctr">
                    <a:lnR w="12700" cap="flat" cmpd="sng" algn="ctr">
                      <a:solidFill>
                        <a:schemeClr val="bg1"/>
                      </a:solidFill>
                      <a:prstDash val="solid"/>
                      <a:round/>
                      <a:headEnd type="none" w="med" len="med"/>
                      <a:tailEnd type="none" w="med" len="med"/>
                    </a:lnR>
                    <a:solidFill>
                      <a:schemeClr val="accent1"/>
                    </a:solidFill>
                  </a:tcPr>
                </a:tc>
                <a:tc gridSpan="4">
                  <a:txBody>
                    <a:bodyPr/>
                    <a:lstStyle>
                      <a:lvl1pPr marL="0" algn="l" defTabSz="457200" rtl="0" eaLnBrk="1" latinLnBrk="0" hangingPunct="1">
                        <a:defRPr sz="1800" b="1" kern="1200">
                          <a:solidFill>
                            <a:schemeClr val="lt1"/>
                          </a:solidFill>
                          <a:latin typeface="Segoe UI Semilight"/>
                        </a:defRPr>
                      </a:lvl1pPr>
                      <a:lvl2pPr marL="457200" algn="l" defTabSz="457200" rtl="0" eaLnBrk="1" latinLnBrk="0" hangingPunct="1">
                        <a:defRPr sz="1800" b="1" kern="1200">
                          <a:solidFill>
                            <a:schemeClr val="lt1"/>
                          </a:solidFill>
                          <a:latin typeface="Segoe UI Semilight"/>
                        </a:defRPr>
                      </a:lvl2pPr>
                      <a:lvl3pPr marL="914400" algn="l" defTabSz="457200" rtl="0" eaLnBrk="1" latinLnBrk="0" hangingPunct="1">
                        <a:defRPr sz="1800" b="1" kern="1200">
                          <a:solidFill>
                            <a:schemeClr val="lt1"/>
                          </a:solidFill>
                          <a:latin typeface="Segoe UI Semilight"/>
                        </a:defRPr>
                      </a:lvl3pPr>
                      <a:lvl4pPr marL="1371600" algn="l" defTabSz="457200" rtl="0" eaLnBrk="1" latinLnBrk="0" hangingPunct="1">
                        <a:defRPr sz="1800" b="1" kern="1200">
                          <a:solidFill>
                            <a:schemeClr val="lt1"/>
                          </a:solidFill>
                          <a:latin typeface="Segoe UI Semilight"/>
                        </a:defRPr>
                      </a:lvl4pPr>
                      <a:lvl5pPr marL="1828800" algn="l" defTabSz="457200" rtl="0" eaLnBrk="1" latinLnBrk="0" hangingPunct="1">
                        <a:defRPr sz="1800" b="1" kern="1200">
                          <a:solidFill>
                            <a:schemeClr val="lt1"/>
                          </a:solidFill>
                          <a:latin typeface="Segoe UI Semilight"/>
                        </a:defRPr>
                      </a:lvl5pPr>
                      <a:lvl6pPr marL="2286000" algn="l" defTabSz="457200" rtl="0" eaLnBrk="1" latinLnBrk="0" hangingPunct="1">
                        <a:defRPr sz="1800" b="1" kern="1200">
                          <a:solidFill>
                            <a:schemeClr val="lt1"/>
                          </a:solidFill>
                          <a:latin typeface="Segoe UI Semilight"/>
                        </a:defRPr>
                      </a:lvl6pPr>
                      <a:lvl7pPr marL="2743200" algn="l" defTabSz="457200" rtl="0" eaLnBrk="1" latinLnBrk="0" hangingPunct="1">
                        <a:defRPr sz="1800" b="1" kern="1200">
                          <a:solidFill>
                            <a:schemeClr val="lt1"/>
                          </a:solidFill>
                          <a:latin typeface="Segoe UI Semilight"/>
                        </a:defRPr>
                      </a:lvl7pPr>
                      <a:lvl8pPr marL="3200400" algn="l" defTabSz="457200" rtl="0" eaLnBrk="1" latinLnBrk="0" hangingPunct="1">
                        <a:defRPr sz="1800" b="1" kern="1200">
                          <a:solidFill>
                            <a:schemeClr val="lt1"/>
                          </a:solidFill>
                          <a:latin typeface="Segoe UI Semilight"/>
                        </a:defRPr>
                      </a:lvl8pPr>
                      <a:lvl9pPr marL="3657600" algn="l" defTabSz="457200" rtl="0" eaLnBrk="1" latinLnBrk="0" hangingPunct="1">
                        <a:defRPr sz="1800" b="1" kern="1200">
                          <a:solidFill>
                            <a:schemeClr val="lt1"/>
                          </a:solidFill>
                          <a:latin typeface="Segoe UI Semilight"/>
                        </a:defRPr>
                      </a:lvl9pPr>
                    </a:lstStyle>
                    <a:p>
                      <a:pPr algn="ctr"/>
                      <a:r>
                        <a:rPr lang="en-US" sz="1400">
                          <a:latin typeface="+mn-lt"/>
                        </a:rPr>
                        <a:t>Attendance</a:t>
                      </a:r>
                      <a:endParaRPr lang="en-US" sz="1400">
                        <a:latin typeface="+mn-lt"/>
                        <a:cs typeface="Segoe UI Semilight" panose="020B0402040204020203" pitchFamily="34" charset="0"/>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pPr algn="ctr"/>
                      <a:endParaRPr lang="en-US" sz="800">
                        <a:latin typeface="+mn-lt"/>
                        <a:cs typeface="Segoe UI Semilight" panose="020B0402040204020203" pitchFamily="34" charset="0"/>
                      </a:endParaRPr>
                    </a:p>
                  </a:txBody>
                  <a:tcPr anchor="ctr"/>
                </a:tc>
                <a:extLst>
                  <a:ext uri="{0D108BD9-81ED-4DB2-BD59-A6C34878D82A}">
                    <a16:rowId xmlns:a16="http://schemas.microsoft.com/office/drawing/2014/main" val="10000"/>
                  </a:ext>
                </a:extLst>
              </a:tr>
              <a:tr h="331334">
                <a:tc vMerge="1">
                  <a:txBody>
                    <a:bodyPr/>
                    <a:lstStyle/>
                    <a:p>
                      <a:pPr algn="ctr"/>
                      <a:endParaRPr lang="en-US" sz="1200">
                        <a:latin typeface="+mn-lt"/>
                        <a:cs typeface="Segoe UI Semilight" panose="020B0402040204020203" pitchFamily="34" charset="0"/>
                      </a:endParaRPr>
                    </a:p>
                  </a:txBody>
                  <a:tcPr anchor="ctr">
                    <a:solidFill>
                      <a:schemeClr val="accent3"/>
                    </a:solidFill>
                  </a:tcPr>
                </a:tc>
                <a:tc>
                  <a:txBody>
                    <a:bodyPr/>
                    <a:lstStyle/>
                    <a:p>
                      <a:pPr algn="ctr"/>
                      <a:r>
                        <a:rPr lang="en-US" sz="1200" b="1">
                          <a:solidFill>
                            <a:schemeClr val="bg1"/>
                          </a:solidFill>
                          <a:latin typeface="+mn-lt"/>
                        </a:rPr>
                        <a:t>Year</a:t>
                      </a:r>
                      <a:endParaRPr lang="en-US" sz="1200" b="1">
                        <a:solidFill>
                          <a:schemeClr val="bg1"/>
                        </a:solidFill>
                        <a:latin typeface="+mn-lt"/>
                        <a:cs typeface="Segoe UI Semilight" panose="020B04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a:txBody>
                    <a:bodyPr/>
                    <a:lstStyle/>
                    <a:p>
                      <a:pPr algn="ctr"/>
                      <a:r>
                        <a:rPr lang="en-US" sz="1200" b="1">
                          <a:solidFill>
                            <a:schemeClr val="bg1"/>
                          </a:solidFill>
                          <a:latin typeface="+mn-lt"/>
                        </a:rPr>
                        <a:t>Total</a:t>
                      </a:r>
                      <a:endParaRPr lang="en-US" sz="1200" b="1">
                        <a:solidFill>
                          <a:schemeClr val="bg1"/>
                        </a:solidFill>
                        <a:latin typeface="+mn-lt"/>
                        <a:cs typeface="Segoe UI Semilight" panose="020B04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a:txBody>
                    <a:bodyPr/>
                    <a:lstStyle/>
                    <a:p>
                      <a:pPr algn="ctr"/>
                      <a:r>
                        <a:rPr lang="en-US" sz="1200" b="1">
                          <a:solidFill>
                            <a:schemeClr val="bg1"/>
                          </a:solidFill>
                          <a:latin typeface="+mn-lt"/>
                        </a:rPr>
                        <a:t>Onsite</a:t>
                      </a:r>
                      <a:endParaRPr lang="en-US" sz="1200" b="1">
                        <a:solidFill>
                          <a:schemeClr val="bg1"/>
                        </a:solidFill>
                        <a:latin typeface="+mn-lt"/>
                        <a:cs typeface="Segoe UI Semilight" panose="020B04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2"/>
                    </a:solidFill>
                  </a:tcPr>
                </a:tc>
                <a:tc>
                  <a:txBody>
                    <a:bodyPr/>
                    <a:lstStyle/>
                    <a:p>
                      <a:pPr algn="ctr"/>
                      <a:r>
                        <a:rPr lang="en-US" sz="1200" b="1">
                          <a:solidFill>
                            <a:schemeClr val="bg1"/>
                          </a:solidFill>
                          <a:latin typeface="+mn-lt"/>
                        </a:rPr>
                        <a:t>Virtual</a:t>
                      </a:r>
                      <a:endParaRPr lang="en-US" sz="1200" b="1">
                        <a:solidFill>
                          <a:schemeClr val="bg1"/>
                        </a:solidFill>
                        <a:latin typeface="+mn-lt"/>
                        <a:cs typeface="Segoe UI Semilight" panose="020B0402040204020203"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2"/>
                    </a:solidFill>
                  </a:tcPr>
                </a:tc>
                <a:extLst>
                  <a:ext uri="{0D108BD9-81ED-4DB2-BD59-A6C34878D82A}">
                    <a16:rowId xmlns:a16="http://schemas.microsoft.com/office/drawing/2014/main" val="2477269508"/>
                  </a:ext>
                </a:extLst>
              </a:tr>
              <a:tr h="276112">
                <a:tc rowSpan="3">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endParaRPr lang="en-US" sz="1000" b="1" u="none">
                        <a:solidFill>
                          <a:schemeClr val="tx1"/>
                        </a:solidFill>
                        <a:latin typeface="+mn-lt"/>
                        <a:cs typeface="Segoe UI" panose="020B0502040204020203" pitchFamily="34" charset="0"/>
                      </a:endParaRPr>
                    </a:p>
                  </a:txBody>
                  <a:tcPr anchor="ctr"/>
                </a:tc>
                <a:tc>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ctr">
                        <a:spcBef>
                          <a:spcPts val="600"/>
                        </a:spcBef>
                        <a:spcAft>
                          <a:spcPts val="600"/>
                        </a:spcAft>
                      </a:pPr>
                      <a:r>
                        <a:rPr lang="en-US" sz="1100">
                          <a:solidFill>
                            <a:schemeClr val="tx1"/>
                          </a:solidFill>
                          <a:latin typeface="+mn-lt"/>
                        </a:rPr>
                        <a:t>2023</a:t>
                      </a:r>
                    </a:p>
                  </a:txBody>
                  <a:tcPr anchor="ctr"/>
                </a:tc>
                <a:tc>
                  <a:txBody>
                    <a:bodyPr/>
                    <a:lstStyle/>
                    <a:p>
                      <a:pPr algn="ctr">
                        <a:spcBef>
                          <a:spcPts val="600"/>
                        </a:spcBef>
                        <a:spcAft>
                          <a:spcPts val="600"/>
                        </a:spcAft>
                      </a:pPr>
                      <a:r>
                        <a:rPr lang="en-US" sz="1100">
                          <a:solidFill>
                            <a:schemeClr val="tx1"/>
                          </a:solidFill>
                          <a:latin typeface="+mn-lt"/>
                        </a:rPr>
                        <a:t>669</a:t>
                      </a:r>
                    </a:p>
                  </a:txBody>
                  <a:tcPr anchor="ctr"/>
                </a:tc>
                <a:tc>
                  <a:txBody>
                    <a:bodyPr/>
                    <a:lstStyle/>
                    <a:p>
                      <a:pPr algn="ctr">
                        <a:spcBef>
                          <a:spcPts val="600"/>
                        </a:spcBef>
                        <a:spcAft>
                          <a:spcPts val="600"/>
                        </a:spcAft>
                      </a:pPr>
                      <a:r>
                        <a:rPr lang="en-US" sz="1100">
                          <a:solidFill>
                            <a:schemeClr val="tx1"/>
                          </a:solidFill>
                          <a:latin typeface="+mn-lt"/>
                        </a:rPr>
                        <a:t>408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mn-lt"/>
                        </a:rPr>
                        <a:t>261</a:t>
                      </a:r>
                    </a:p>
                  </a:txBody>
                  <a:tcPr anchor="ctr"/>
                </a:tc>
                <a:extLst>
                  <a:ext uri="{0D108BD9-81ED-4DB2-BD59-A6C34878D82A}">
                    <a16:rowId xmlns:a16="http://schemas.microsoft.com/office/drawing/2014/main" val="2883728717"/>
                  </a:ext>
                </a:extLst>
              </a:tr>
              <a:tr h="276112">
                <a:tc vMerge="1">
                  <a:txBody>
                    <a:bodyPr/>
                    <a:lstStyle/>
                    <a:p>
                      <a:endParaRPr lang="en-US"/>
                    </a:p>
                  </a:txBody>
                  <a:tcPr/>
                </a:tc>
                <a:tc>
                  <a:txBody>
                    <a:bodyPr/>
                    <a:lstStyle/>
                    <a:p>
                      <a:pPr algn="ctr">
                        <a:spcBef>
                          <a:spcPts val="600"/>
                        </a:spcBef>
                        <a:spcAft>
                          <a:spcPts val="600"/>
                        </a:spcAft>
                      </a:pPr>
                      <a:r>
                        <a:rPr lang="en-US" sz="1100">
                          <a:solidFill>
                            <a:schemeClr val="tx1"/>
                          </a:solidFill>
                          <a:latin typeface="+mn-lt"/>
                        </a:rPr>
                        <a:t>2024</a:t>
                      </a:r>
                    </a:p>
                  </a:txBody>
                  <a:tcPr anchor="ctr"/>
                </a:tc>
                <a:tc>
                  <a:txBody>
                    <a:bodyPr/>
                    <a:lstStyle/>
                    <a:p>
                      <a:pPr algn="ctr">
                        <a:spcBef>
                          <a:spcPts val="600"/>
                        </a:spcBef>
                        <a:spcAft>
                          <a:spcPts val="600"/>
                        </a:spcAft>
                      </a:pPr>
                      <a:r>
                        <a:rPr lang="en-US" sz="1100">
                          <a:solidFill>
                            <a:schemeClr val="tx1"/>
                          </a:solidFill>
                          <a:latin typeface="+mn-lt"/>
                        </a:rPr>
                        <a:t>561</a:t>
                      </a:r>
                    </a:p>
                  </a:txBody>
                  <a:tcPr anchor="ctr"/>
                </a:tc>
                <a:tc>
                  <a:txBody>
                    <a:bodyPr/>
                    <a:lstStyle/>
                    <a:p>
                      <a:pPr algn="ctr">
                        <a:spcBef>
                          <a:spcPts val="600"/>
                        </a:spcBef>
                        <a:spcAft>
                          <a:spcPts val="600"/>
                        </a:spcAft>
                      </a:pPr>
                      <a:r>
                        <a:rPr lang="en-US" sz="1100">
                          <a:solidFill>
                            <a:schemeClr val="tx1"/>
                          </a:solidFill>
                          <a:latin typeface="+mn-lt"/>
                        </a:rPr>
                        <a:t>375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mn-lt"/>
                        </a:rPr>
                        <a:t>186</a:t>
                      </a:r>
                    </a:p>
                  </a:txBody>
                  <a:tcPr anchor="ctr"/>
                </a:tc>
                <a:extLst>
                  <a:ext uri="{0D108BD9-81ED-4DB2-BD59-A6C34878D82A}">
                    <a16:rowId xmlns:a16="http://schemas.microsoft.com/office/drawing/2014/main" val="3782832826"/>
                  </a:ext>
                </a:extLst>
              </a:tr>
              <a:tr h="276112">
                <a:tc vMerge="1">
                  <a:txBody>
                    <a:bodyPr/>
                    <a:lstStyle/>
                    <a:p>
                      <a:endParaRPr lang="en-US"/>
                    </a:p>
                  </a:txBody>
                  <a:tcPr/>
                </a:tc>
                <a:tc>
                  <a:txBody>
                    <a:bodyPr/>
                    <a:lstStyle/>
                    <a:p>
                      <a:pPr algn="ctr">
                        <a:spcBef>
                          <a:spcPts val="600"/>
                        </a:spcBef>
                        <a:spcAft>
                          <a:spcPts val="600"/>
                        </a:spcAft>
                      </a:pPr>
                      <a:r>
                        <a:rPr lang="en-US" sz="1100" b="1">
                          <a:solidFill>
                            <a:schemeClr val="tx1"/>
                          </a:solidFill>
                          <a:latin typeface="+mn-lt"/>
                        </a:rPr>
                        <a:t>2025</a:t>
                      </a:r>
                    </a:p>
                  </a:txBody>
                  <a:tcPr anchor="ctr"/>
                </a:tc>
                <a:tc>
                  <a:txBody>
                    <a:bodyPr/>
                    <a:lstStyle/>
                    <a:p>
                      <a:pPr algn="ctr">
                        <a:spcBef>
                          <a:spcPts val="600"/>
                        </a:spcBef>
                        <a:spcAft>
                          <a:spcPts val="600"/>
                        </a:spcAft>
                      </a:pPr>
                      <a:r>
                        <a:rPr lang="en-US" sz="1100" b="1">
                          <a:solidFill>
                            <a:schemeClr val="tx1"/>
                          </a:solidFill>
                          <a:latin typeface="+mn-lt"/>
                        </a:rPr>
                        <a:t>636</a:t>
                      </a:r>
                    </a:p>
                  </a:txBody>
                  <a:tcPr anchor="ctr"/>
                </a:tc>
                <a:tc>
                  <a:txBody>
                    <a:bodyPr/>
                    <a:lstStyle/>
                    <a:p>
                      <a:pPr algn="ctr">
                        <a:spcBef>
                          <a:spcPts val="600"/>
                        </a:spcBef>
                        <a:spcAft>
                          <a:spcPts val="600"/>
                        </a:spcAft>
                      </a:pPr>
                      <a:r>
                        <a:rPr lang="en-US" sz="1100" b="1">
                          <a:solidFill>
                            <a:schemeClr val="tx1"/>
                          </a:solidFill>
                          <a:latin typeface="+mn-lt"/>
                        </a:rPr>
                        <a:t>477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159</a:t>
                      </a:r>
                    </a:p>
                  </a:txBody>
                  <a:tcPr anchor="ctr"/>
                </a:tc>
                <a:extLst>
                  <a:ext uri="{0D108BD9-81ED-4DB2-BD59-A6C34878D82A}">
                    <a16:rowId xmlns:a16="http://schemas.microsoft.com/office/drawing/2014/main" val="3041419804"/>
                  </a:ext>
                </a:extLst>
              </a:tr>
              <a:tr h="276112">
                <a:tc rowSpan="3">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endParaRPr lang="en-US" sz="1000" b="1" u="none">
                        <a:solidFill>
                          <a:schemeClr val="tx1"/>
                        </a:solidFill>
                        <a:latin typeface="+mn-lt"/>
                        <a:cs typeface="Segoe UI" panose="020B0502040204020203" pitchFamily="34" charset="0"/>
                      </a:endParaRPr>
                    </a:p>
                  </a:txBody>
                  <a:tcPr anchor="ctr"/>
                </a:tc>
                <a:tc>
                  <a:txBody>
                    <a:bodyPr/>
                    <a:lstStyle/>
                    <a:p>
                      <a:pPr algn="ctr">
                        <a:spcBef>
                          <a:spcPts val="600"/>
                        </a:spcBef>
                        <a:spcAft>
                          <a:spcPts val="600"/>
                        </a:spcAft>
                      </a:pPr>
                      <a:r>
                        <a:rPr lang="en-US" sz="1100">
                          <a:solidFill>
                            <a:schemeClr val="tx1"/>
                          </a:solidFill>
                          <a:latin typeface="+mn-lt"/>
                        </a:rPr>
                        <a:t>2023</a:t>
                      </a:r>
                    </a:p>
                  </a:txBody>
                  <a:tcPr anchor="ctr">
                    <a:solidFill>
                      <a:srgbClr val="E5FFFD"/>
                    </a:solidFill>
                  </a:tcPr>
                </a:tc>
                <a:tc>
                  <a:txBody>
                    <a:bodyPr/>
                    <a:lstStyle/>
                    <a:p>
                      <a:pPr algn="ctr">
                        <a:spcBef>
                          <a:spcPts val="600"/>
                        </a:spcBef>
                        <a:spcAft>
                          <a:spcPts val="600"/>
                        </a:spcAft>
                      </a:pPr>
                      <a:r>
                        <a:rPr lang="en-US" sz="1100">
                          <a:solidFill>
                            <a:schemeClr val="tx1"/>
                          </a:solidFill>
                          <a:latin typeface="+mn-lt"/>
                        </a:rPr>
                        <a:t>568</a:t>
                      </a:r>
                    </a:p>
                  </a:txBody>
                  <a:tcPr anchor="ctr">
                    <a:solidFill>
                      <a:srgbClr val="E5FFFD"/>
                    </a:solidFill>
                  </a:tcPr>
                </a:tc>
                <a:tc>
                  <a:txBody>
                    <a:bodyPr/>
                    <a:lstStyle/>
                    <a:p>
                      <a:pPr algn="ctr">
                        <a:spcBef>
                          <a:spcPts val="600"/>
                        </a:spcBef>
                        <a:spcAft>
                          <a:spcPts val="600"/>
                        </a:spcAft>
                      </a:pPr>
                      <a:r>
                        <a:rPr lang="en-US" sz="1100">
                          <a:solidFill>
                            <a:schemeClr val="tx1"/>
                          </a:solidFill>
                          <a:latin typeface="+mn-lt"/>
                        </a:rPr>
                        <a:t>288</a:t>
                      </a:r>
                    </a:p>
                  </a:txBody>
                  <a:tcPr anchor="ctr">
                    <a:solidFill>
                      <a:srgbClr val="E5FF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100">
                          <a:solidFill>
                            <a:schemeClr val="tx1"/>
                          </a:solidFill>
                          <a:latin typeface="+mn-lt"/>
                        </a:rPr>
                        <a:t>280</a:t>
                      </a:r>
                    </a:p>
                  </a:txBody>
                  <a:tcPr anchor="ctr">
                    <a:solidFill>
                      <a:srgbClr val="E5FFFD"/>
                    </a:solidFill>
                  </a:tcPr>
                </a:tc>
                <a:extLst>
                  <a:ext uri="{0D108BD9-81ED-4DB2-BD59-A6C34878D82A}">
                    <a16:rowId xmlns:a16="http://schemas.microsoft.com/office/drawing/2014/main" val="3967001955"/>
                  </a:ext>
                </a:extLst>
              </a:tr>
              <a:tr h="276112">
                <a:tc vMerge="1">
                  <a:txBody>
                    <a:bodyPr/>
                    <a:lstStyle/>
                    <a:p>
                      <a:endParaRPr lang="en-US"/>
                    </a:p>
                  </a:txBody>
                  <a:tcPr/>
                </a:tc>
                <a:tc>
                  <a:txBody>
                    <a:bodyPr/>
                    <a:lstStyle/>
                    <a:p>
                      <a:pPr algn="ctr">
                        <a:spcBef>
                          <a:spcPts val="600"/>
                        </a:spcBef>
                        <a:spcAft>
                          <a:spcPts val="600"/>
                        </a:spcAft>
                      </a:pPr>
                      <a:r>
                        <a:rPr lang="en-US" sz="1100" b="0">
                          <a:solidFill>
                            <a:schemeClr val="tx1"/>
                          </a:solidFill>
                          <a:latin typeface="+mn-lt"/>
                        </a:rPr>
                        <a:t>2024</a:t>
                      </a:r>
                    </a:p>
                  </a:txBody>
                  <a:tcPr anchor="ctr">
                    <a:solidFill>
                      <a:srgbClr val="E5FFFD"/>
                    </a:solidFill>
                  </a:tcPr>
                </a:tc>
                <a:tc>
                  <a:txBody>
                    <a:bodyPr/>
                    <a:lstStyle/>
                    <a:p>
                      <a:pPr algn="ctr">
                        <a:spcBef>
                          <a:spcPts val="600"/>
                        </a:spcBef>
                        <a:spcAft>
                          <a:spcPts val="600"/>
                        </a:spcAft>
                      </a:pPr>
                      <a:r>
                        <a:rPr lang="en-US" sz="1100" b="0">
                          <a:solidFill>
                            <a:schemeClr val="tx1"/>
                          </a:solidFill>
                          <a:latin typeface="+mn-lt"/>
                        </a:rPr>
                        <a:t>588</a:t>
                      </a:r>
                    </a:p>
                  </a:txBody>
                  <a:tcPr anchor="ctr">
                    <a:solidFill>
                      <a:srgbClr val="E5FFFD"/>
                    </a:solidFill>
                  </a:tcPr>
                </a:tc>
                <a:tc>
                  <a:txBody>
                    <a:bodyPr/>
                    <a:lstStyle/>
                    <a:p>
                      <a:pPr algn="ctr">
                        <a:spcBef>
                          <a:spcPts val="600"/>
                        </a:spcBef>
                        <a:spcAft>
                          <a:spcPts val="600"/>
                        </a:spcAft>
                      </a:pPr>
                      <a:r>
                        <a:rPr lang="en-US" sz="1100" b="0">
                          <a:solidFill>
                            <a:schemeClr val="tx1"/>
                          </a:solidFill>
                          <a:latin typeface="+mn-lt"/>
                        </a:rPr>
                        <a:t>406</a:t>
                      </a:r>
                    </a:p>
                  </a:txBody>
                  <a:tcPr anchor="ctr">
                    <a:solidFill>
                      <a:srgbClr val="E5FF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100" b="0">
                          <a:solidFill>
                            <a:schemeClr val="tx1"/>
                          </a:solidFill>
                          <a:latin typeface="+mn-lt"/>
                        </a:rPr>
                        <a:t>182</a:t>
                      </a:r>
                    </a:p>
                  </a:txBody>
                  <a:tcPr anchor="ctr">
                    <a:solidFill>
                      <a:srgbClr val="E5FFFD"/>
                    </a:solidFill>
                  </a:tcPr>
                </a:tc>
                <a:extLst>
                  <a:ext uri="{0D108BD9-81ED-4DB2-BD59-A6C34878D82A}">
                    <a16:rowId xmlns:a16="http://schemas.microsoft.com/office/drawing/2014/main" val="1750745063"/>
                  </a:ext>
                </a:extLst>
              </a:tr>
              <a:tr h="276112">
                <a:tc vMerge="1">
                  <a:txBody>
                    <a:bodyPr/>
                    <a:lstStyle/>
                    <a:p>
                      <a:endParaRPr lang="en-US"/>
                    </a:p>
                  </a:txBody>
                  <a:tcPr/>
                </a:tc>
                <a:tc>
                  <a:txBody>
                    <a:bodyPr/>
                    <a:lstStyle/>
                    <a:p>
                      <a:pPr algn="ctr">
                        <a:spcBef>
                          <a:spcPts val="600"/>
                        </a:spcBef>
                        <a:spcAft>
                          <a:spcPts val="600"/>
                        </a:spcAft>
                      </a:pPr>
                      <a:r>
                        <a:rPr lang="en-US" sz="1100" b="1">
                          <a:solidFill>
                            <a:schemeClr val="tx1"/>
                          </a:solidFill>
                          <a:latin typeface="+mn-lt"/>
                        </a:rPr>
                        <a:t>2025</a:t>
                      </a:r>
                    </a:p>
                  </a:txBody>
                  <a:tcPr anchor="ctr">
                    <a:solidFill>
                      <a:srgbClr val="E5FFFD"/>
                    </a:solidFill>
                  </a:tcPr>
                </a:tc>
                <a:tc>
                  <a:txBody>
                    <a:bodyPr/>
                    <a:lstStyle/>
                    <a:p>
                      <a:pPr algn="ctr">
                        <a:spcBef>
                          <a:spcPts val="600"/>
                        </a:spcBef>
                        <a:spcAft>
                          <a:spcPts val="600"/>
                        </a:spcAft>
                      </a:pPr>
                      <a:r>
                        <a:rPr lang="en-US" sz="1100" b="1">
                          <a:solidFill>
                            <a:schemeClr val="tx1"/>
                          </a:solidFill>
                          <a:latin typeface="+mn-lt"/>
                        </a:rPr>
                        <a:t>630</a:t>
                      </a:r>
                    </a:p>
                  </a:txBody>
                  <a:tcPr anchor="ctr">
                    <a:solidFill>
                      <a:srgbClr val="E5FFFD"/>
                    </a:solidFill>
                  </a:tcPr>
                </a:tc>
                <a:tc>
                  <a:txBody>
                    <a:bodyPr/>
                    <a:lstStyle/>
                    <a:p>
                      <a:pPr algn="ctr">
                        <a:spcBef>
                          <a:spcPts val="600"/>
                        </a:spcBef>
                        <a:spcAft>
                          <a:spcPts val="600"/>
                        </a:spcAft>
                      </a:pPr>
                      <a:r>
                        <a:rPr lang="en-US" sz="1100" b="1">
                          <a:solidFill>
                            <a:schemeClr val="tx1"/>
                          </a:solidFill>
                          <a:latin typeface="+mn-lt"/>
                        </a:rPr>
                        <a:t>458</a:t>
                      </a:r>
                    </a:p>
                  </a:txBody>
                  <a:tcPr anchor="ctr">
                    <a:solidFill>
                      <a:srgbClr val="E5FF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100" b="1">
                          <a:solidFill>
                            <a:schemeClr val="tx1"/>
                          </a:solidFill>
                          <a:latin typeface="+mn-lt"/>
                        </a:rPr>
                        <a:t>172</a:t>
                      </a:r>
                    </a:p>
                  </a:txBody>
                  <a:tcPr anchor="ctr">
                    <a:solidFill>
                      <a:srgbClr val="E5FFFD"/>
                    </a:solidFill>
                  </a:tcPr>
                </a:tc>
                <a:extLst>
                  <a:ext uri="{0D108BD9-81ED-4DB2-BD59-A6C34878D82A}">
                    <a16:rowId xmlns:a16="http://schemas.microsoft.com/office/drawing/2014/main" val="4151917380"/>
                  </a:ext>
                </a:extLst>
              </a:tr>
              <a:tr h="276112">
                <a:tc rowSpan="3">
                  <a:txBody>
                    <a:bodyPr/>
                    <a:lstStyle>
                      <a:lvl1pPr marL="0" algn="l" defTabSz="457200" rtl="0" eaLnBrk="1" latinLnBrk="0" hangingPunct="1">
                        <a:defRPr sz="1800" kern="1200">
                          <a:solidFill>
                            <a:schemeClr val="dk1"/>
                          </a:solidFill>
                          <a:latin typeface="Segoe UI Semilight"/>
                        </a:defRPr>
                      </a:lvl1pPr>
                      <a:lvl2pPr marL="457200" algn="l" defTabSz="457200" rtl="0" eaLnBrk="1" latinLnBrk="0" hangingPunct="1">
                        <a:defRPr sz="1800" kern="1200">
                          <a:solidFill>
                            <a:schemeClr val="dk1"/>
                          </a:solidFill>
                          <a:latin typeface="Segoe UI Semilight"/>
                        </a:defRPr>
                      </a:lvl2pPr>
                      <a:lvl3pPr marL="914400" algn="l" defTabSz="457200" rtl="0" eaLnBrk="1" latinLnBrk="0" hangingPunct="1">
                        <a:defRPr sz="1800" kern="1200">
                          <a:solidFill>
                            <a:schemeClr val="dk1"/>
                          </a:solidFill>
                          <a:latin typeface="Segoe UI Semilight"/>
                        </a:defRPr>
                      </a:lvl3pPr>
                      <a:lvl4pPr marL="1371600" algn="l" defTabSz="457200" rtl="0" eaLnBrk="1" latinLnBrk="0" hangingPunct="1">
                        <a:defRPr sz="1800" kern="1200">
                          <a:solidFill>
                            <a:schemeClr val="dk1"/>
                          </a:solidFill>
                          <a:latin typeface="Segoe UI Semilight"/>
                        </a:defRPr>
                      </a:lvl4pPr>
                      <a:lvl5pPr marL="1828800" algn="l" defTabSz="457200" rtl="0" eaLnBrk="1" latinLnBrk="0" hangingPunct="1">
                        <a:defRPr sz="1800" kern="1200">
                          <a:solidFill>
                            <a:schemeClr val="dk1"/>
                          </a:solidFill>
                          <a:latin typeface="Segoe UI Semilight"/>
                        </a:defRPr>
                      </a:lvl5pPr>
                      <a:lvl6pPr marL="2286000" algn="l" defTabSz="457200" rtl="0" eaLnBrk="1" latinLnBrk="0" hangingPunct="1">
                        <a:defRPr sz="1800" kern="1200">
                          <a:solidFill>
                            <a:schemeClr val="dk1"/>
                          </a:solidFill>
                          <a:latin typeface="Segoe UI Semilight"/>
                        </a:defRPr>
                      </a:lvl6pPr>
                      <a:lvl7pPr marL="2743200" algn="l" defTabSz="457200" rtl="0" eaLnBrk="1" latinLnBrk="0" hangingPunct="1">
                        <a:defRPr sz="1800" kern="1200">
                          <a:solidFill>
                            <a:schemeClr val="dk1"/>
                          </a:solidFill>
                          <a:latin typeface="Segoe UI Semilight"/>
                        </a:defRPr>
                      </a:lvl7pPr>
                      <a:lvl8pPr marL="3200400" algn="l" defTabSz="457200" rtl="0" eaLnBrk="1" latinLnBrk="0" hangingPunct="1">
                        <a:defRPr sz="1800" kern="1200">
                          <a:solidFill>
                            <a:schemeClr val="dk1"/>
                          </a:solidFill>
                          <a:latin typeface="Segoe UI Semilight"/>
                        </a:defRPr>
                      </a:lvl8pPr>
                      <a:lvl9pPr marL="3657600" algn="l" defTabSz="457200" rtl="0" eaLnBrk="1" latinLnBrk="0" hangingPunct="1">
                        <a:defRPr sz="1800" kern="1200">
                          <a:solidFill>
                            <a:schemeClr val="dk1"/>
                          </a:solidFill>
                          <a:latin typeface="Segoe UI Semilight"/>
                        </a:defRPr>
                      </a:lvl9pPr>
                    </a:lstStyle>
                    <a:p>
                      <a:pPr algn="l"/>
                      <a:endParaRPr lang="en-US" sz="1000" b="1" u="none">
                        <a:solidFill>
                          <a:schemeClr val="tx1"/>
                        </a:solidFill>
                        <a:latin typeface="+mn-lt"/>
                        <a:cs typeface="Segoe UI" panose="020B0502040204020203" pitchFamily="34" charset="0"/>
                      </a:endParaRPr>
                    </a:p>
                  </a:txBody>
                  <a:tcPr anchor="ctr"/>
                </a:tc>
                <a:tc>
                  <a:txBody>
                    <a:bodyPr/>
                    <a:lstStyle/>
                    <a:p>
                      <a:pPr algn="ctr">
                        <a:spcBef>
                          <a:spcPts val="600"/>
                        </a:spcBef>
                        <a:spcAft>
                          <a:spcPts val="600"/>
                        </a:spcAft>
                      </a:pPr>
                      <a:r>
                        <a:rPr lang="en-US" sz="1100">
                          <a:solidFill>
                            <a:schemeClr val="tx1"/>
                          </a:solidFill>
                          <a:latin typeface="+mn-lt"/>
                        </a:rPr>
                        <a:t>2023</a:t>
                      </a:r>
                    </a:p>
                  </a:txBody>
                  <a:tcPr anchor="ctr"/>
                </a:tc>
                <a:tc>
                  <a:txBody>
                    <a:bodyPr/>
                    <a:lstStyle/>
                    <a:p>
                      <a:pPr algn="ctr">
                        <a:spcBef>
                          <a:spcPts val="600"/>
                        </a:spcBef>
                        <a:spcAft>
                          <a:spcPts val="600"/>
                        </a:spcAft>
                      </a:pPr>
                      <a:r>
                        <a:rPr lang="en-US" sz="1100">
                          <a:solidFill>
                            <a:schemeClr val="tx1"/>
                          </a:solidFill>
                          <a:latin typeface="+mn-lt"/>
                        </a:rPr>
                        <a:t>517</a:t>
                      </a:r>
                    </a:p>
                  </a:txBody>
                  <a:tcPr anchor="ctr"/>
                </a:tc>
                <a:tc>
                  <a:txBody>
                    <a:bodyPr/>
                    <a:lstStyle/>
                    <a:p>
                      <a:pPr algn="ctr">
                        <a:spcBef>
                          <a:spcPts val="600"/>
                        </a:spcBef>
                        <a:spcAft>
                          <a:spcPts val="600"/>
                        </a:spcAft>
                      </a:pPr>
                      <a:r>
                        <a:rPr lang="en-US" sz="1100">
                          <a:solidFill>
                            <a:schemeClr val="tx1"/>
                          </a:solidFill>
                          <a:latin typeface="+mn-lt"/>
                        </a:rPr>
                        <a:t>254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100">
                          <a:solidFill>
                            <a:schemeClr val="tx1"/>
                          </a:solidFill>
                          <a:latin typeface="+mn-lt"/>
                        </a:rPr>
                        <a:t>263</a:t>
                      </a:r>
                    </a:p>
                  </a:txBody>
                  <a:tcPr anchor="ctr"/>
                </a:tc>
                <a:extLst>
                  <a:ext uri="{0D108BD9-81ED-4DB2-BD59-A6C34878D82A}">
                    <a16:rowId xmlns:a16="http://schemas.microsoft.com/office/drawing/2014/main" val="2313208570"/>
                  </a:ext>
                </a:extLst>
              </a:tr>
              <a:tr h="276112">
                <a:tc vMerge="1">
                  <a:txBody>
                    <a:bodyPr/>
                    <a:lstStyle/>
                    <a:p>
                      <a:endParaRPr lang="en-US"/>
                    </a:p>
                  </a:txBody>
                  <a:tcPr/>
                </a:tc>
                <a:tc>
                  <a:txBody>
                    <a:bodyPr/>
                    <a:lstStyle/>
                    <a:p>
                      <a:pPr algn="ctr">
                        <a:spcBef>
                          <a:spcPts val="600"/>
                        </a:spcBef>
                        <a:spcAft>
                          <a:spcPts val="600"/>
                        </a:spcAft>
                      </a:pPr>
                      <a:r>
                        <a:rPr lang="en-US" sz="1100" b="0">
                          <a:solidFill>
                            <a:schemeClr val="tx1"/>
                          </a:solidFill>
                          <a:latin typeface="+mn-lt"/>
                        </a:rPr>
                        <a:t>2024</a:t>
                      </a:r>
                    </a:p>
                  </a:txBody>
                  <a:tcPr anchor="ctr"/>
                </a:tc>
                <a:tc>
                  <a:txBody>
                    <a:bodyPr/>
                    <a:lstStyle/>
                    <a:p>
                      <a:pPr algn="ctr">
                        <a:spcBef>
                          <a:spcPts val="600"/>
                        </a:spcBef>
                        <a:spcAft>
                          <a:spcPts val="600"/>
                        </a:spcAft>
                      </a:pPr>
                      <a:r>
                        <a:rPr lang="en-US" sz="1100" b="0">
                          <a:solidFill>
                            <a:schemeClr val="tx1"/>
                          </a:solidFill>
                          <a:latin typeface="+mn-lt"/>
                        </a:rPr>
                        <a:t>559</a:t>
                      </a:r>
                    </a:p>
                  </a:txBody>
                  <a:tcPr anchor="ctr"/>
                </a:tc>
                <a:tc>
                  <a:txBody>
                    <a:bodyPr/>
                    <a:lstStyle/>
                    <a:p>
                      <a:pPr algn="ctr">
                        <a:spcBef>
                          <a:spcPts val="600"/>
                        </a:spcBef>
                        <a:spcAft>
                          <a:spcPts val="600"/>
                        </a:spcAft>
                      </a:pPr>
                      <a:r>
                        <a:rPr lang="en-US" sz="1100" b="0">
                          <a:solidFill>
                            <a:schemeClr val="tx1"/>
                          </a:solidFill>
                          <a:latin typeface="+mn-lt"/>
                        </a:rPr>
                        <a:t>341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100" b="0">
                          <a:solidFill>
                            <a:schemeClr val="tx1"/>
                          </a:solidFill>
                          <a:latin typeface="+mn-lt"/>
                        </a:rPr>
                        <a:t>218</a:t>
                      </a:r>
                    </a:p>
                  </a:txBody>
                  <a:tcPr anchor="ctr"/>
                </a:tc>
                <a:extLst>
                  <a:ext uri="{0D108BD9-81ED-4DB2-BD59-A6C34878D82A}">
                    <a16:rowId xmlns:a16="http://schemas.microsoft.com/office/drawing/2014/main" val="2023282292"/>
                  </a:ext>
                </a:extLst>
              </a:tr>
              <a:tr h="276112">
                <a:tc vMerge="1">
                  <a:txBody>
                    <a:bodyPr/>
                    <a:lstStyle/>
                    <a:p>
                      <a:endParaRPr lang="en-US"/>
                    </a:p>
                  </a:txBody>
                  <a:tcPr/>
                </a:tc>
                <a:tc>
                  <a:txBody>
                    <a:bodyPr/>
                    <a:lstStyle/>
                    <a:p>
                      <a:pPr algn="ctr">
                        <a:spcBef>
                          <a:spcPts val="600"/>
                        </a:spcBef>
                        <a:spcAft>
                          <a:spcPts val="600"/>
                        </a:spcAft>
                      </a:pPr>
                      <a:r>
                        <a:rPr lang="en-US" sz="1100" b="1">
                          <a:solidFill>
                            <a:schemeClr val="tx1"/>
                          </a:solidFill>
                          <a:latin typeface="+mn-lt"/>
                        </a:rPr>
                        <a:t>2025</a:t>
                      </a:r>
                    </a:p>
                  </a:txBody>
                  <a:tcPr anchor="ctr"/>
                </a:tc>
                <a:tc>
                  <a:txBody>
                    <a:bodyPr/>
                    <a:lstStyle/>
                    <a:p>
                      <a:pPr algn="ctr">
                        <a:spcBef>
                          <a:spcPts val="600"/>
                        </a:spcBef>
                        <a:spcAft>
                          <a:spcPts val="600"/>
                        </a:spcAft>
                      </a:pPr>
                      <a:r>
                        <a:rPr lang="en-US" sz="1100" b="1">
                          <a:solidFill>
                            <a:schemeClr val="tx1"/>
                          </a:solidFill>
                          <a:latin typeface="+mn-lt"/>
                        </a:rPr>
                        <a:t>642</a:t>
                      </a:r>
                    </a:p>
                  </a:txBody>
                  <a:tcPr anchor="ctr"/>
                </a:tc>
                <a:tc>
                  <a:txBody>
                    <a:bodyPr/>
                    <a:lstStyle/>
                    <a:p>
                      <a:pPr algn="ctr">
                        <a:spcBef>
                          <a:spcPts val="600"/>
                        </a:spcBef>
                        <a:spcAft>
                          <a:spcPts val="600"/>
                        </a:spcAft>
                      </a:pPr>
                      <a:r>
                        <a:rPr lang="en-US" sz="1100" b="1">
                          <a:solidFill>
                            <a:schemeClr val="tx1"/>
                          </a:solidFill>
                          <a:latin typeface="+mn-lt"/>
                        </a:rPr>
                        <a:t>415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100" b="1">
                          <a:solidFill>
                            <a:schemeClr val="tx1"/>
                          </a:solidFill>
                          <a:latin typeface="+mn-lt"/>
                        </a:rPr>
                        <a:t>227</a:t>
                      </a:r>
                    </a:p>
                  </a:txBody>
                  <a:tcPr anchor="ctr"/>
                </a:tc>
                <a:extLst>
                  <a:ext uri="{0D108BD9-81ED-4DB2-BD59-A6C34878D82A}">
                    <a16:rowId xmlns:a16="http://schemas.microsoft.com/office/drawing/2014/main" val="843335191"/>
                  </a:ext>
                </a:extLst>
              </a:tr>
              <a:tr h="276112">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u="none" kern="1200">
                        <a:solidFill>
                          <a:schemeClr val="tx1"/>
                        </a:solidFill>
                        <a:latin typeface="+mn-lt"/>
                        <a:ea typeface="+mn-ea"/>
                        <a:cs typeface="Segoe UI" panose="020B0502040204020203" pitchFamily="34" charset="0"/>
                      </a:endParaRPr>
                    </a:p>
                  </a:txBody>
                  <a:tcPr anchor="ctr"/>
                </a:tc>
                <a:tc>
                  <a:txBody>
                    <a:bodyPr/>
                    <a:lstStyle/>
                    <a:p>
                      <a:pPr algn="ctr">
                        <a:spcBef>
                          <a:spcPts val="600"/>
                        </a:spcBef>
                        <a:spcAft>
                          <a:spcPts val="600"/>
                        </a:spcAft>
                      </a:pPr>
                      <a:r>
                        <a:rPr lang="en-US" sz="1100">
                          <a:solidFill>
                            <a:schemeClr val="tx1"/>
                          </a:solidFill>
                          <a:latin typeface="+mn-lt"/>
                        </a:rPr>
                        <a:t>2023</a:t>
                      </a:r>
                    </a:p>
                  </a:txBody>
                  <a:tcPr anchor="ctr">
                    <a:solidFill>
                      <a:srgbClr val="E5FFFD"/>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kern="1200">
                          <a:solidFill>
                            <a:schemeClr val="tx1"/>
                          </a:solidFill>
                          <a:latin typeface="+mn-lt"/>
                          <a:ea typeface="+mn-ea"/>
                          <a:cs typeface="+mn-cs"/>
                        </a:rPr>
                        <a:t>305</a:t>
                      </a:r>
                    </a:p>
                  </a:txBody>
                  <a:tcPr anchor="ctr">
                    <a:solidFill>
                      <a:srgbClr val="E5FFFD"/>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kern="1200">
                          <a:solidFill>
                            <a:schemeClr val="tx1"/>
                          </a:solidFill>
                          <a:latin typeface="+mn-lt"/>
                          <a:ea typeface="+mn-ea"/>
                          <a:cs typeface="+mn-cs"/>
                        </a:rPr>
                        <a:t>206</a:t>
                      </a:r>
                    </a:p>
                  </a:txBody>
                  <a:tcPr anchor="ctr">
                    <a:solidFill>
                      <a:srgbClr val="E5FF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mn-lt"/>
                        </a:rPr>
                        <a:t>99</a:t>
                      </a:r>
                    </a:p>
                  </a:txBody>
                  <a:tcPr anchor="ctr">
                    <a:solidFill>
                      <a:srgbClr val="E5FFFD"/>
                    </a:solidFill>
                  </a:tcPr>
                </a:tc>
                <a:extLst>
                  <a:ext uri="{0D108BD9-81ED-4DB2-BD59-A6C34878D82A}">
                    <a16:rowId xmlns:a16="http://schemas.microsoft.com/office/drawing/2014/main" val="3865473862"/>
                  </a:ext>
                </a:extLst>
              </a:tr>
              <a:tr h="276112">
                <a:tc vMerge="1">
                  <a:txBody>
                    <a:bodyPr/>
                    <a:lstStyle/>
                    <a:p>
                      <a:endParaRPr lang="en-US"/>
                    </a:p>
                  </a:txBody>
                  <a:tcPr/>
                </a:tc>
                <a:tc>
                  <a:txBody>
                    <a:bodyPr/>
                    <a:lstStyle/>
                    <a:p>
                      <a:pPr algn="ctr">
                        <a:spcBef>
                          <a:spcPts val="600"/>
                        </a:spcBef>
                        <a:spcAft>
                          <a:spcPts val="600"/>
                        </a:spcAft>
                      </a:pPr>
                      <a:r>
                        <a:rPr lang="en-US" sz="1100" b="0">
                          <a:solidFill>
                            <a:schemeClr val="tx1"/>
                          </a:solidFill>
                          <a:latin typeface="+mn-lt"/>
                        </a:rPr>
                        <a:t>2024</a:t>
                      </a:r>
                    </a:p>
                  </a:txBody>
                  <a:tcPr anchor="ctr">
                    <a:solidFill>
                      <a:srgbClr val="E5FFFD"/>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b="0" kern="1200">
                          <a:solidFill>
                            <a:schemeClr val="tx1"/>
                          </a:solidFill>
                          <a:latin typeface="+mn-lt"/>
                          <a:ea typeface="+mn-ea"/>
                          <a:cs typeface="+mn-cs"/>
                        </a:rPr>
                        <a:t>334</a:t>
                      </a:r>
                    </a:p>
                  </a:txBody>
                  <a:tcPr anchor="ctr">
                    <a:solidFill>
                      <a:srgbClr val="E5FFFD"/>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b="0" kern="1200">
                          <a:solidFill>
                            <a:schemeClr val="tx1"/>
                          </a:solidFill>
                          <a:latin typeface="+mn-lt"/>
                          <a:ea typeface="+mn-ea"/>
                          <a:cs typeface="+mn-cs"/>
                        </a:rPr>
                        <a:t>235</a:t>
                      </a:r>
                    </a:p>
                  </a:txBody>
                  <a:tcPr anchor="ctr">
                    <a:solidFill>
                      <a:srgbClr val="E5FF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mn-lt"/>
                        </a:rPr>
                        <a:t>99</a:t>
                      </a:r>
                    </a:p>
                  </a:txBody>
                  <a:tcPr anchor="ctr">
                    <a:solidFill>
                      <a:srgbClr val="E5FFFD"/>
                    </a:solidFill>
                  </a:tcPr>
                </a:tc>
                <a:extLst>
                  <a:ext uri="{0D108BD9-81ED-4DB2-BD59-A6C34878D82A}">
                    <a16:rowId xmlns:a16="http://schemas.microsoft.com/office/drawing/2014/main" val="2009769720"/>
                  </a:ext>
                </a:extLst>
              </a:tr>
              <a:tr h="276112">
                <a:tc vMerge="1">
                  <a:txBody>
                    <a:bodyPr/>
                    <a:lstStyle/>
                    <a:p>
                      <a:endParaRPr lang="en-US"/>
                    </a:p>
                  </a:txBody>
                  <a:tcPr/>
                </a:tc>
                <a:tc>
                  <a:txBody>
                    <a:bodyPr/>
                    <a:lstStyle/>
                    <a:p>
                      <a:pPr algn="ctr">
                        <a:spcBef>
                          <a:spcPts val="600"/>
                        </a:spcBef>
                        <a:spcAft>
                          <a:spcPts val="600"/>
                        </a:spcAft>
                      </a:pPr>
                      <a:r>
                        <a:rPr lang="en-US" sz="1100" b="1">
                          <a:solidFill>
                            <a:schemeClr val="tx1"/>
                          </a:solidFill>
                          <a:latin typeface="+mn-lt"/>
                        </a:rPr>
                        <a:t>2025</a:t>
                      </a:r>
                    </a:p>
                  </a:txBody>
                  <a:tcPr anchor="ctr">
                    <a:solidFill>
                      <a:srgbClr val="E5FFFD"/>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b="1" kern="1200">
                          <a:solidFill>
                            <a:schemeClr val="tx1"/>
                          </a:solidFill>
                          <a:latin typeface="+mn-lt"/>
                          <a:ea typeface="+mn-ea"/>
                          <a:cs typeface="+mn-cs"/>
                        </a:rPr>
                        <a:t>378</a:t>
                      </a:r>
                    </a:p>
                  </a:txBody>
                  <a:tcPr anchor="ctr">
                    <a:solidFill>
                      <a:srgbClr val="E5FFFD"/>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b="1" kern="1200">
                          <a:solidFill>
                            <a:schemeClr val="tx1"/>
                          </a:solidFill>
                          <a:latin typeface="+mn-lt"/>
                          <a:ea typeface="+mn-ea"/>
                          <a:cs typeface="+mn-cs"/>
                        </a:rPr>
                        <a:t>236</a:t>
                      </a:r>
                    </a:p>
                  </a:txBody>
                  <a:tcPr anchor="ctr">
                    <a:solidFill>
                      <a:srgbClr val="E5FF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142</a:t>
                      </a:r>
                    </a:p>
                  </a:txBody>
                  <a:tcPr anchor="ctr">
                    <a:solidFill>
                      <a:srgbClr val="E5FFFD"/>
                    </a:solidFill>
                  </a:tcPr>
                </a:tc>
                <a:extLst>
                  <a:ext uri="{0D108BD9-81ED-4DB2-BD59-A6C34878D82A}">
                    <a16:rowId xmlns:a16="http://schemas.microsoft.com/office/drawing/2014/main" val="437932856"/>
                  </a:ext>
                </a:extLst>
              </a:tr>
              <a:tr h="276112">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u="none" kern="1200">
                        <a:solidFill>
                          <a:schemeClr val="tx1"/>
                        </a:solidFill>
                        <a:latin typeface="+mn-lt"/>
                        <a:ea typeface="+mn-ea"/>
                        <a:cs typeface="Segoe UI" panose="020B0502040204020203" pitchFamily="34" charset="0"/>
                      </a:endParaRPr>
                    </a:p>
                  </a:txBody>
                  <a:tcPr anchor="ctr"/>
                </a:tc>
                <a:tc>
                  <a:txBody>
                    <a:bodyPr/>
                    <a:lstStyle/>
                    <a:p>
                      <a:pPr algn="ctr">
                        <a:spcBef>
                          <a:spcPts val="600"/>
                        </a:spcBef>
                        <a:spcAft>
                          <a:spcPts val="600"/>
                        </a:spcAft>
                      </a:pPr>
                      <a:r>
                        <a:rPr lang="en-US" sz="1100">
                          <a:solidFill>
                            <a:schemeClr val="tx1"/>
                          </a:solidFill>
                          <a:latin typeface="+mn-lt"/>
                        </a:rPr>
                        <a:t>2023</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kern="1200">
                          <a:solidFill>
                            <a:schemeClr val="tx1"/>
                          </a:solidFill>
                          <a:latin typeface="+mn-lt"/>
                          <a:ea typeface="+mn-ea"/>
                          <a:cs typeface="+mn-cs"/>
                        </a:rPr>
                        <a:t>558</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kern="1200">
                          <a:solidFill>
                            <a:schemeClr val="tx1"/>
                          </a:solidFill>
                          <a:latin typeface="+mn-lt"/>
                          <a:ea typeface="+mn-ea"/>
                          <a:cs typeface="+mn-cs"/>
                        </a:rPr>
                        <a:t>381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mn-lt"/>
                        </a:rPr>
                        <a:t>177</a:t>
                      </a:r>
                    </a:p>
                  </a:txBody>
                  <a:tcPr anchor="ctr"/>
                </a:tc>
                <a:extLst>
                  <a:ext uri="{0D108BD9-81ED-4DB2-BD59-A6C34878D82A}">
                    <a16:rowId xmlns:a16="http://schemas.microsoft.com/office/drawing/2014/main" val="757826599"/>
                  </a:ext>
                </a:extLst>
              </a:tr>
              <a:tr h="276112">
                <a:tc vMerge="1">
                  <a:txBody>
                    <a:bodyPr/>
                    <a:lstStyle/>
                    <a:p>
                      <a:endParaRPr lang="en-US"/>
                    </a:p>
                  </a:txBody>
                  <a:tcPr/>
                </a:tc>
                <a:tc>
                  <a:txBody>
                    <a:bodyPr/>
                    <a:lstStyle/>
                    <a:p>
                      <a:pPr algn="ctr">
                        <a:spcBef>
                          <a:spcPts val="600"/>
                        </a:spcBef>
                        <a:spcAft>
                          <a:spcPts val="600"/>
                        </a:spcAft>
                      </a:pPr>
                      <a:r>
                        <a:rPr lang="en-US" sz="1100" b="0">
                          <a:solidFill>
                            <a:schemeClr val="tx1"/>
                          </a:solidFill>
                          <a:latin typeface="+mn-lt"/>
                        </a:rPr>
                        <a:t>2024</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b="0" kern="1200">
                          <a:solidFill>
                            <a:schemeClr val="tx1"/>
                          </a:solidFill>
                          <a:latin typeface="+mn-lt"/>
                          <a:ea typeface="+mn-ea"/>
                          <a:cs typeface="+mn-cs"/>
                        </a:rPr>
                        <a:t>627</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b="0" kern="1200">
                          <a:solidFill>
                            <a:schemeClr val="tx1"/>
                          </a:solidFill>
                          <a:latin typeface="+mn-lt"/>
                          <a:ea typeface="+mn-ea"/>
                          <a:cs typeface="+mn-cs"/>
                        </a:rPr>
                        <a:t>431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mn-lt"/>
                        </a:rPr>
                        <a:t>196</a:t>
                      </a:r>
                    </a:p>
                  </a:txBody>
                  <a:tcPr anchor="ctr"/>
                </a:tc>
                <a:extLst>
                  <a:ext uri="{0D108BD9-81ED-4DB2-BD59-A6C34878D82A}">
                    <a16:rowId xmlns:a16="http://schemas.microsoft.com/office/drawing/2014/main" val="3668387053"/>
                  </a:ext>
                </a:extLst>
              </a:tr>
              <a:tr h="276112">
                <a:tc vMerge="1">
                  <a:txBody>
                    <a:bodyPr/>
                    <a:lstStyle/>
                    <a:p>
                      <a:endParaRPr lang="en-US"/>
                    </a:p>
                  </a:txBody>
                  <a:tcPr/>
                </a:tc>
                <a:tc>
                  <a:txBody>
                    <a:bodyPr/>
                    <a:lstStyle/>
                    <a:p>
                      <a:pPr algn="ctr">
                        <a:spcBef>
                          <a:spcPts val="600"/>
                        </a:spcBef>
                        <a:spcAft>
                          <a:spcPts val="600"/>
                        </a:spcAft>
                      </a:pPr>
                      <a:r>
                        <a:rPr lang="en-US" sz="1100" b="1">
                          <a:solidFill>
                            <a:schemeClr val="tx1"/>
                          </a:solidFill>
                          <a:latin typeface="+mn-lt"/>
                        </a:rPr>
                        <a:t>2025</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b="1" kern="1200">
                          <a:solidFill>
                            <a:schemeClr val="tx1"/>
                          </a:solidFill>
                          <a:latin typeface="+mn-lt"/>
                          <a:ea typeface="+mn-ea"/>
                          <a:cs typeface="+mn-cs"/>
                        </a:rPr>
                        <a:t>792</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100" b="1" kern="1200">
                          <a:solidFill>
                            <a:schemeClr val="tx1"/>
                          </a:solidFill>
                          <a:latin typeface="+mn-lt"/>
                          <a:ea typeface="+mn-ea"/>
                          <a:cs typeface="+mn-cs"/>
                        </a:rPr>
                        <a:t>514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278</a:t>
                      </a:r>
                    </a:p>
                  </a:txBody>
                  <a:tcPr anchor="ctr"/>
                </a:tc>
                <a:extLst>
                  <a:ext uri="{0D108BD9-81ED-4DB2-BD59-A6C34878D82A}">
                    <a16:rowId xmlns:a16="http://schemas.microsoft.com/office/drawing/2014/main" val="2571284007"/>
                  </a:ext>
                </a:extLst>
              </a:tr>
            </a:tbl>
          </a:graphicData>
        </a:graphic>
      </p:graphicFrame>
      <p:pic>
        <p:nvPicPr>
          <p:cNvPr id="13" name="Picture 12" descr="A blue and green logo with buildings and text&#10;&#10;Description automatically generated">
            <a:extLst>
              <a:ext uri="{FF2B5EF4-FFF2-40B4-BE49-F238E27FC236}">
                <a16:creationId xmlns:a16="http://schemas.microsoft.com/office/drawing/2014/main" id="{3CB6AF5F-51B6-74B7-FC87-54390149122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649258" y="2071127"/>
            <a:ext cx="1716399" cy="517054"/>
          </a:xfrm>
          <a:prstGeom prst="rect">
            <a:avLst/>
          </a:prstGeom>
        </p:spPr>
      </p:pic>
      <p:pic>
        <p:nvPicPr>
          <p:cNvPr id="14" name="Picture 13">
            <a:extLst>
              <a:ext uri="{FF2B5EF4-FFF2-40B4-BE49-F238E27FC236}">
                <a16:creationId xmlns:a16="http://schemas.microsoft.com/office/drawing/2014/main" id="{F68D9842-C570-C41E-FE13-C3E82549162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560" t="31849" r="1560" b="7889"/>
          <a:stretch/>
        </p:blipFill>
        <p:spPr>
          <a:xfrm>
            <a:off x="594139" y="2866675"/>
            <a:ext cx="1809052" cy="577699"/>
          </a:xfrm>
          <a:prstGeom prst="rect">
            <a:avLst/>
          </a:prstGeom>
        </p:spPr>
      </p:pic>
      <p:pic>
        <p:nvPicPr>
          <p:cNvPr id="16" name="Picture 15" descr="A blue and white logo with a city skyline&#10;&#10;Description automatically generated">
            <a:extLst>
              <a:ext uri="{FF2B5EF4-FFF2-40B4-BE49-F238E27FC236}">
                <a16:creationId xmlns:a16="http://schemas.microsoft.com/office/drawing/2014/main" id="{B75EB7DB-916E-195F-89CE-FCCD5BC33BC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438883" y="3650837"/>
            <a:ext cx="2207484" cy="787101"/>
          </a:xfrm>
          <a:prstGeom prst="rect">
            <a:avLst/>
          </a:prstGeom>
        </p:spPr>
      </p:pic>
      <p:pic>
        <p:nvPicPr>
          <p:cNvPr id="20" name="Picture 19" descr="Text, logo&#10;&#10;Description automatically generated">
            <a:extLst>
              <a:ext uri="{FF2B5EF4-FFF2-40B4-BE49-F238E27FC236}">
                <a16:creationId xmlns:a16="http://schemas.microsoft.com/office/drawing/2014/main" id="{D24DCFFD-18C8-8326-722A-64F73436E5A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50892" y="5354515"/>
            <a:ext cx="1930714" cy="547700"/>
          </a:xfrm>
          <a:prstGeom prst="rect">
            <a:avLst/>
          </a:prstGeom>
        </p:spPr>
      </p:pic>
      <p:pic>
        <p:nvPicPr>
          <p:cNvPr id="31" name="Picture 2">
            <a:extLst>
              <a:ext uri="{FF2B5EF4-FFF2-40B4-BE49-F238E27FC236}">
                <a16:creationId xmlns:a16="http://schemas.microsoft.com/office/drawing/2014/main" id="{5EE1D606-385F-E73A-2B35-9440F85401ED}"/>
              </a:ext>
            </a:extLst>
          </p:cNvPr>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514276" y="4486664"/>
            <a:ext cx="2003946" cy="63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9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2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Executive Seminars</a:t>
            </a:r>
          </a:p>
        </p:txBody>
      </p:sp>
      <p:graphicFrame>
        <p:nvGraphicFramePr>
          <p:cNvPr id="3" name="Diagram 2">
            <a:extLst>
              <a:ext uri="{FF2B5EF4-FFF2-40B4-BE49-F238E27FC236}">
                <a16:creationId xmlns:a16="http://schemas.microsoft.com/office/drawing/2014/main" id="{498CBA33-2754-A0BB-3EB9-AD79A90D449C}"/>
              </a:ext>
            </a:extLst>
          </p:cNvPr>
          <p:cNvGraphicFramePr/>
          <p:nvPr userDrawn="1">
            <p:extLst>
              <p:ext uri="{D42A27DB-BD31-4B8C-83A1-F6EECF244321}">
                <p14:modId xmlns:p14="http://schemas.microsoft.com/office/powerpoint/2010/main" val="1443795028"/>
              </p:ext>
            </p:extLst>
          </p:nvPr>
        </p:nvGraphicFramePr>
        <p:xfrm>
          <a:off x="5187284" y="1285875"/>
          <a:ext cx="7655620" cy="4628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441ED047-5425-75BE-A0F3-63100540815E}"/>
              </a:ext>
            </a:extLst>
          </p:cNvPr>
          <p:cNvGraphicFramePr/>
          <p:nvPr userDrawn="1">
            <p:extLst>
              <p:ext uri="{D42A27DB-BD31-4B8C-83A1-F6EECF244321}">
                <p14:modId xmlns:p14="http://schemas.microsoft.com/office/powerpoint/2010/main" val="3240164077"/>
              </p:ext>
            </p:extLst>
          </p:nvPr>
        </p:nvGraphicFramePr>
        <p:xfrm>
          <a:off x="-622431" y="1285033"/>
          <a:ext cx="7655620" cy="46280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7853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Header + Two Content Sections + Navy Subheads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8" name="Text Placeholder 2">
            <a:extLst>
              <a:ext uri="{FF2B5EF4-FFF2-40B4-BE49-F238E27FC236}">
                <a16:creationId xmlns:a16="http://schemas.microsoft.com/office/drawing/2014/main" id="{BDDD6D6A-23E7-4818-9ED9-50E40A80A674}"/>
              </a:ext>
            </a:extLst>
          </p:cNvPr>
          <p:cNvSpPr>
            <a:spLocks noGrp="1"/>
          </p:cNvSpPr>
          <p:nvPr>
            <p:ph type="body" idx="1" hasCustomPrompt="1"/>
          </p:nvPr>
        </p:nvSpPr>
        <p:spPr>
          <a:xfrm>
            <a:off x="600074" y="1418786"/>
            <a:ext cx="5303520" cy="736282"/>
          </a:xfrm>
          <a:prstGeom prst="rect">
            <a:avLst/>
          </a:prstGeom>
          <a:solidFill>
            <a:schemeClr val="tx1"/>
          </a:solidFill>
        </p:spPr>
        <p:txBody>
          <a:bodyPr lIns="91440" rIns="91440" anchor="ctr">
            <a:noAutofit/>
          </a:bodyPr>
          <a:lstStyle>
            <a:lvl1pPr marL="91440" indent="0">
              <a:buNone/>
              <a:defRPr sz="18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C89A1A30-4E74-4A24-9F75-08AB8A4F13F7}"/>
              </a:ext>
            </a:extLst>
          </p:cNvPr>
          <p:cNvSpPr>
            <a:spLocks noGrp="1"/>
          </p:cNvSpPr>
          <p:nvPr>
            <p:ph type="body" sz="quarter" idx="3" hasCustomPrompt="1"/>
          </p:nvPr>
        </p:nvSpPr>
        <p:spPr>
          <a:xfrm>
            <a:off x="6286500" y="1418786"/>
            <a:ext cx="5303520" cy="736282"/>
          </a:xfrm>
          <a:prstGeom prst="rect">
            <a:avLst/>
          </a:prstGeom>
          <a:solidFill>
            <a:schemeClr val="tx1"/>
          </a:solidFill>
        </p:spPr>
        <p:txBody>
          <a:bodyPr lIns="91440" rIns="91440" anchor="ctr">
            <a:noAutofit/>
          </a:bodyPr>
          <a:lstStyle>
            <a:lvl1pPr marL="91440" indent="0">
              <a:buNone/>
              <a:defRPr sz="18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itle 7">
            <a:extLst>
              <a:ext uri="{FF2B5EF4-FFF2-40B4-BE49-F238E27FC236}">
                <a16:creationId xmlns:a16="http://schemas.microsoft.com/office/drawing/2014/main" id="{ECFA74A2-EC61-4985-AAF9-A6C3CF73B653}"/>
              </a:ext>
            </a:extLst>
          </p:cNvPr>
          <p:cNvSpPr>
            <a:spLocks noGrp="1"/>
          </p:cNvSpPr>
          <p:nvPr>
            <p:ph type="title" hasCustomPrompt="1"/>
          </p:nvPr>
        </p:nvSpPr>
        <p:spPr>
          <a:xfrm>
            <a:off x="600074" y="507350"/>
            <a:ext cx="10991849" cy="710175"/>
          </a:xfrm>
          <a:prstGeom prst="rect">
            <a:avLst/>
          </a:prstGeom>
        </p:spPr>
        <p:txBody>
          <a:bodyPr anchor="ctr"/>
          <a:lstStyle>
            <a:lvl1pPr>
              <a:lnSpc>
                <a:spcPct val="100000"/>
              </a:lnSpc>
              <a:defRPr b="1">
                <a:solidFill>
                  <a:schemeClr val="tx1"/>
                </a:solidFill>
              </a:defRPr>
            </a:lvl1pPr>
          </a:lstStyle>
          <a:p>
            <a:r>
              <a:rPr lang="en-US"/>
              <a:t>Click To Edit Master Title Style</a:t>
            </a:r>
          </a:p>
        </p:txBody>
      </p:sp>
      <p:sp>
        <p:nvSpPr>
          <p:cNvPr id="2" name="Content Placeholder 2">
            <a:extLst>
              <a:ext uri="{FF2B5EF4-FFF2-40B4-BE49-F238E27FC236}">
                <a16:creationId xmlns:a16="http://schemas.microsoft.com/office/drawing/2014/main" id="{A797510D-DD35-E956-134A-0D513590B4C6}"/>
              </a:ext>
            </a:extLst>
          </p:cNvPr>
          <p:cNvSpPr>
            <a:spLocks noGrp="1"/>
          </p:cNvSpPr>
          <p:nvPr>
            <p:ph idx="14"/>
          </p:nvPr>
        </p:nvSpPr>
        <p:spPr>
          <a:xfrm>
            <a:off x="6288404" y="2239709"/>
            <a:ext cx="5303519" cy="3686896"/>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D54D0AAC-A6A9-6C9C-19FB-3A3C0E1DB26B}"/>
              </a:ext>
            </a:extLst>
          </p:cNvPr>
          <p:cNvSpPr>
            <a:spLocks noGrp="1"/>
          </p:cNvSpPr>
          <p:nvPr>
            <p:ph idx="13"/>
          </p:nvPr>
        </p:nvSpPr>
        <p:spPr>
          <a:xfrm>
            <a:off x="600075" y="2239452"/>
            <a:ext cx="5303519" cy="3686896"/>
          </a:xfrm>
          <a:prstGeom prst="rect">
            <a:avLst/>
          </a:prstGeom>
        </p:spPr>
        <p:txBody>
          <a:bodyPr>
            <a:normAutofit/>
          </a:bodyPr>
          <a:lstStyle>
            <a:lvl1pPr marL="274320" indent="-274320">
              <a:lnSpc>
                <a:spcPct val="100000"/>
              </a:lnSpc>
              <a:defRPr sz="2000">
                <a:solidFill>
                  <a:schemeClr val="tx1"/>
                </a:solidFill>
              </a:defRPr>
            </a:lvl1pPr>
            <a:lvl2pPr marL="548640" indent="-274320">
              <a:lnSpc>
                <a:spcPct val="100000"/>
              </a:lnSpc>
              <a:buSzPct val="111000"/>
              <a:buFont typeface="Arial" panose="020B0604020202020204" pitchFamily="34" charset="0"/>
              <a:buChar char="•"/>
              <a:defRPr sz="1800">
                <a:solidFill>
                  <a:schemeClr val="tx1"/>
                </a:solidFill>
              </a:defRPr>
            </a:lvl2pPr>
            <a:lvl3pPr marL="822960" indent="-274320">
              <a:lnSpc>
                <a:spcPct val="100000"/>
              </a:lnSpc>
              <a:buFont typeface="Courier New" panose="02070309020205020404" pitchFamily="49" charset="0"/>
              <a:buChar char="o"/>
              <a:defRPr sz="1400">
                <a:solidFill>
                  <a:schemeClr val="tx1"/>
                </a:solidFill>
              </a:defRPr>
            </a:lvl3pPr>
            <a:lvl4pPr marL="1097280" indent="-274320">
              <a:lnSpc>
                <a:spcPct val="100000"/>
              </a:lnSpc>
              <a:buFont typeface="Arial" panose="020B0604020202020204" pitchFamily="34" charset="0"/>
              <a:buChar char="–"/>
              <a:defRPr sz="1200">
                <a:solidFill>
                  <a:schemeClr val="tx1"/>
                </a:solidFill>
              </a:defRPr>
            </a:lvl4pPr>
            <a:lvl5pPr marL="1371600" indent="-274320">
              <a:lnSpc>
                <a:spcPct val="100000"/>
              </a:lnSpc>
              <a:buFont typeface="Arial" panose="020B0604020202020204" pitchFamily="34" charset="0"/>
              <a:buChar char="•"/>
              <a:defRPr sz="11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8300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_Navy Bar Header + Bulleted Lis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C6B6590-9CCB-AF03-A4BC-C0FEAFB82F60}"/>
              </a:ext>
            </a:extLst>
          </p:cNvPr>
          <p:cNvSpPr/>
          <p:nvPr userDrawn="1"/>
        </p:nvSpPr>
        <p:spPr>
          <a:xfrm>
            <a:off x="0" y="816116"/>
            <a:ext cx="12192000" cy="55842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C481BE2-0BD6-0DD1-5B83-C3AE0E1B779B}"/>
              </a:ext>
            </a:extLst>
          </p:cNvPr>
          <p:cNvSpPr/>
          <p:nvPr userDrawn="1"/>
        </p:nvSpPr>
        <p:spPr>
          <a:xfrm>
            <a:off x="242047" y="1394085"/>
            <a:ext cx="3729318" cy="1958116"/>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5EE04A9-C319-B4D4-B116-F60E1AD64D73}"/>
              </a:ext>
            </a:extLst>
          </p:cNvPr>
          <p:cNvSpPr/>
          <p:nvPr userDrawn="1"/>
        </p:nvSpPr>
        <p:spPr>
          <a:xfrm>
            <a:off x="4231341" y="1394085"/>
            <a:ext cx="3729318" cy="1958116"/>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1F628100-3A73-88AB-6FBE-D44F4BAB105F}"/>
              </a:ext>
            </a:extLst>
          </p:cNvPr>
          <p:cNvSpPr/>
          <p:nvPr userDrawn="1"/>
        </p:nvSpPr>
        <p:spPr>
          <a:xfrm>
            <a:off x="8220635" y="1394085"/>
            <a:ext cx="3729318" cy="1958116"/>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E707CA0-9703-7F1D-67D3-E30A7FBF169F}"/>
              </a:ext>
            </a:extLst>
          </p:cNvPr>
          <p:cNvSpPr/>
          <p:nvPr userDrawn="1"/>
        </p:nvSpPr>
        <p:spPr>
          <a:xfrm>
            <a:off x="242047" y="3806198"/>
            <a:ext cx="3729318" cy="1958116"/>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7421828-B9D3-D9FD-4BF8-B6050BE565AF}"/>
              </a:ext>
            </a:extLst>
          </p:cNvPr>
          <p:cNvSpPr/>
          <p:nvPr userDrawn="1"/>
        </p:nvSpPr>
        <p:spPr>
          <a:xfrm>
            <a:off x="4231341" y="3806198"/>
            <a:ext cx="3729318" cy="1958116"/>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80C9A5B9-25BE-A2E8-4B35-B05846A568CA}"/>
              </a:ext>
            </a:extLst>
          </p:cNvPr>
          <p:cNvSpPr/>
          <p:nvPr userDrawn="1"/>
        </p:nvSpPr>
        <p:spPr>
          <a:xfrm>
            <a:off x="8220635" y="3806198"/>
            <a:ext cx="3729318" cy="1958116"/>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algn="ctr"/>
            <a:r>
              <a:rPr lang="en-US" sz="3200" b="1" i="1">
                <a:solidFill>
                  <a:schemeClr val="bg1"/>
                </a:solidFill>
              </a:rPr>
              <a:t>OPEN MINDS </a:t>
            </a:r>
            <a:r>
              <a:rPr lang="en-US" sz="3200" b="1">
                <a:solidFill>
                  <a:schemeClr val="bg1"/>
                </a:solidFill>
              </a:rPr>
              <a:t>Executive Summits</a:t>
            </a:r>
          </a:p>
        </p:txBody>
      </p:sp>
      <p:pic>
        <p:nvPicPr>
          <p:cNvPr id="13" name="Picture 12">
            <a:extLst>
              <a:ext uri="{FF2B5EF4-FFF2-40B4-BE49-F238E27FC236}">
                <a16:creationId xmlns:a16="http://schemas.microsoft.com/office/drawing/2014/main" id="{0E3173D4-E86F-4186-93D8-3A06E97B8D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35826" y="4412925"/>
            <a:ext cx="3329530" cy="883605"/>
          </a:xfrm>
          <a:prstGeom prst="rect">
            <a:avLst/>
          </a:prstGeom>
        </p:spPr>
      </p:pic>
      <p:pic>
        <p:nvPicPr>
          <p:cNvPr id="14" name="Picture 13">
            <a:extLst>
              <a:ext uri="{FF2B5EF4-FFF2-40B4-BE49-F238E27FC236}">
                <a16:creationId xmlns:a16="http://schemas.microsoft.com/office/drawing/2014/main" id="{B2ABCB62-4C54-C51D-061D-AB5EACCC231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0275" y="4396044"/>
            <a:ext cx="3256506" cy="917367"/>
          </a:xfrm>
          <a:prstGeom prst="rect">
            <a:avLst/>
          </a:prstGeom>
        </p:spPr>
      </p:pic>
      <p:sp>
        <p:nvSpPr>
          <p:cNvPr id="34" name="Rectangle: Top Corners Rounded 33">
            <a:extLst>
              <a:ext uri="{FF2B5EF4-FFF2-40B4-BE49-F238E27FC236}">
                <a16:creationId xmlns:a16="http://schemas.microsoft.com/office/drawing/2014/main" id="{3EDB80BD-FDF0-C168-9D33-770252A75EA9}"/>
              </a:ext>
            </a:extLst>
          </p:cNvPr>
          <p:cNvSpPr/>
          <p:nvPr userDrawn="1"/>
        </p:nvSpPr>
        <p:spPr>
          <a:xfrm>
            <a:off x="242047" y="1389920"/>
            <a:ext cx="3729317" cy="214768"/>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Top Corners Rounded 34">
            <a:extLst>
              <a:ext uri="{FF2B5EF4-FFF2-40B4-BE49-F238E27FC236}">
                <a16:creationId xmlns:a16="http://schemas.microsoft.com/office/drawing/2014/main" id="{8A75D559-015C-9CE2-9533-6E5AC43004D5}"/>
              </a:ext>
            </a:extLst>
          </p:cNvPr>
          <p:cNvSpPr/>
          <p:nvPr userDrawn="1"/>
        </p:nvSpPr>
        <p:spPr>
          <a:xfrm>
            <a:off x="4231340" y="1389920"/>
            <a:ext cx="3729317" cy="214768"/>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Rounded 35">
            <a:extLst>
              <a:ext uri="{FF2B5EF4-FFF2-40B4-BE49-F238E27FC236}">
                <a16:creationId xmlns:a16="http://schemas.microsoft.com/office/drawing/2014/main" id="{332AA250-2C8A-5825-3421-AA458B3AE41C}"/>
              </a:ext>
            </a:extLst>
          </p:cNvPr>
          <p:cNvSpPr/>
          <p:nvPr userDrawn="1"/>
        </p:nvSpPr>
        <p:spPr>
          <a:xfrm>
            <a:off x="8220635" y="1389920"/>
            <a:ext cx="3729317" cy="214768"/>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6">
            <a:extLst>
              <a:ext uri="{FF2B5EF4-FFF2-40B4-BE49-F238E27FC236}">
                <a16:creationId xmlns:a16="http://schemas.microsoft.com/office/drawing/2014/main" id="{2CDF31D4-1876-E1AE-7583-01FCF606E2C7}"/>
              </a:ext>
            </a:extLst>
          </p:cNvPr>
          <p:cNvSpPr/>
          <p:nvPr userDrawn="1"/>
        </p:nvSpPr>
        <p:spPr>
          <a:xfrm>
            <a:off x="242047" y="3806198"/>
            <a:ext cx="3729317" cy="214768"/>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Top Corners Rounded 37">
            <a:extLst>
              <a:ext uri="{FF2B5EF4-FFF2-40B4-BE49-F238E27FC236}">
                <a16:creationId xmlns:a16="http://schemas.microsoft.com/office/drawing/2014/main" id="{1CB3CDB6-D406-FC67-3FD6-4C108BCDF974}"/>
              </a:ext>
            </a:extLst>
          </p:cNvPr>
          <p:cNvSpPr/>
          <p:nvPr userDrawn="1"/>
        </p:nvSpPr>
        <p:spPr>
          <a:xfrm>
            <a:off x="4231339" y="3806198"/>
            <a:ext cx="3729317" cy="214768"/>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Top Corners Rounded 38">
            <a:extLst>
              <a:ext uri="{FF2B5EF4-FFF2-40B4-BE49-F238E27FC236}">
                <a16:creationId xmlns:a16="http://schemas.microsoft.com/office/drawing/2014/main" id="{FE8CE5F1-6716-CF0D-23EA-3338CCD91760}"/>
              </a:ext>
            </a:extLst>
          </p:cNvPr>
          <p:cNvSpPr/>
          <p:nvPr userDrawn="1"/>
        </p:nvSpPr>
        <p:spPr>
          <a:xfrm>
            <a:off x="8220636" y="3806198"/>
            <a:ext cx="3729317" cy="214768"/>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140D8E4-91A3-87F2-1CD9-F4D51DE82922}"/>
              </a:ext>
            </a:extLst>
          </p:cNvPr>
          <p:cNvSpPr txBox="1"/>
          <p:nvPr userDrawn="1"/>
        </p:nvSpPr>
        <p:spPr>
          <a:xfrm>
            <a:off x="1213505" y="2768054"/>
            <a:ext cx="25823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1">
                <a:solidFill>
                  <a:schemeClr val="tx1"/>
                </a:solidFill>
                <a:latin typeface="+mn-lt"/>
              </a:rPr>
              <a:t>Sponsored By </a:t>
            </a:r>
            <a:r>
              <a:rPr lang="en-US" sz="1200" b="1" i="1" err="1">
                <a:solidFill>
                  <a:schemeClr val="tx1"/>
                </a:solidFill>
                <a:latin typeface="+mn-lt"/>
              </a:rPr>
              <a:t>AleraHealth</a:t>
            </a:r>
            <a:endParaRPr kumimoji="0" lang="en-US" sz="1200" b="1" i="1" u="none" strike="noStrike" kern="1200" cap="none" spc="0" normalizeH="0" baseline="0" noProof="0">
              <a:ln>
                <a:noFill/>
              </a:ln>
              <a:solidFill>
                <a:schemeClr val="tx1"/>
              </a:solidFill>
              <a:effectLst/>
              <a:uLnTx/>
              <a:uFillTx/>
              <a:latin typeface="+mn-lt"/>
              <a:ea typeface="+mn-ea"/>
              <a:cs typeface="+mn-cs"/>
            </a:endParaRPr>
          </a:p>
        </p:txBody>
      </p:sp>
      <p:pic>
        <p:nvPicPr>
          <p:cNvPr id="2" name="Picture 1" descr="A black background with green and blue text&#10;&#10;AI-generated content may be incorrect.">
            <a:extLst>
              <a:ext uri="{FF2B5EF4-FFF2-40B4-BE49-F238E27FC236}">
                <a16:creationId xmlns:a16="http://schemas.microsoft.com/office/drawing/2014/main" id="{55571DB3-B41D-0935-4EE6-861D582A15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60275" y="1899508"/>
            <a:ext cx="3164492" cy="931459"/>
          </a:xfrm>
          <a:prstGeom prst="rect">
            <a:avLst/>
          </a:prstGeom>
        </p:spPr>
      </p:pic>
      <p:pic>
        <p:nvPicPr>
          <p:cNvPr id="5" name="Picture 2">
            <a:extLst>
              <a:ext uri="{FF2B5EF4-FFF2-40B4-BE49-F238E27FC236}">
                <a16:creationId xmlns:a16="http://schemas.microsoft.com/office/drawing/2014/main" id="{23947E23-C5F2-2450-682A-5BE0A8725C0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p:blipFill>
        <p:spPr bwMode="auto">
          <a:xfrm>
            <a:off x="470330" y="1899508"/>
            <a:ext cx="3144316" cy="9314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C2E9E6-E25D-0266-0C9E-60D104542596}"/>
              </a:ext>
            </a:extLst>
          </p:cNvPr>
          <p:cNvSpPr txBox="1"/>
          <p:nvPr userDrawn="1"/>
        </p:nvSpPr>
        <p:spPr>
          <a:xfrm>
            <a:off x="5197421" y="2774803"/>
            <a:ext cx="25823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1">
                <a:solidFill>
                  <a:schemeClr val="tx1"/>
                </a:solidFill>
                <a:latin typeface="+mn-lt"/>
              </a:rPr>
              <a:t>Sponsored By Netsmart</a:t>
            </a:r>
            <a:endParaRPr kumimoji="0" lang="en-US" sz="1200" b="1" i="1" u="none" strike="noStrike" kern="1200" cap="none" spc="0" normalizeH="0" baseline="0" noProof="0">
              <a:ln>
                <a:noFill/>
              </a:ln>
              <a:solidFill>
                <a:schemeClr val="tx1"/>
              </a:solidFill>
              <a:effectLst/>
              <a:uLnTx/>
              <a:uFillTx/>
              <a:latin typeface="+mn-lt"/>
              <a:ea typeface="+mn-ea"/>
              <a:cs typeface="+mn-cs"/>
            </a:endParaRPr>
          </a:p>
        </p:txBody>
      </p:sp>
      <p:pic>
        <p:nvPicPr>
          <p:cNvPr id="17" name="Picture 16" descr="A close up of text&#10;&#10;AI-generated content may be incorrect.">
            <a:extLst>
              <a:ext uri="{FF2B5EF4-FFF2-40B4-BE49-F238E27FC236}">
                <a16:creationId xmlns:a16="http://schemas.microsoft.com/office/drawing/2014/main" id="{9D991D66-0550-CAA4-36A4-C1A87AF00AB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41818" y="2042119"/>
            <a:ext cx="3245348" cy="831978"/>
          </a:xfrm>
          <a:prstGeom prst="rect">
            <a:avLst/>
          </a:prstGeom>
        </p:spPr>
      </p:pic>
      <p:pic>
        <p:nvPicPr>
          <p:cNvPr id="32" name="Picture 31" descr="A close up of text&#10;&#10;AI-generated content may be incorrect.">
            <a:extLst>
              <a:ext uri="{FF2B5EF4-FFF2-40B4-BE49-F238E27FC236}">
                <a16:creationId xmlns:a16="http://schemas.microsoft.com/office/drawing/2014/main" id="{89F89AB2-A83E-3FCA-C173-FA7FD2D392D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450444" y="4436073"/>
            <a:ext cx="3278093" cy="837309"/>
          </a:xfrm>
          <a:prstGeom prst="rect">
            <a:avLst/>
          </a:prstGeom>
        </p:spPr>
      </p:pic>
    </p:spTree>
    <p:extLst>
      <p:ext uri="{BB962C8B-B14F-4D97-AF65-F5344CB8AC3E}">
        <p14:creationId xmlns:p14="http://schemas.microsoft.com/office/powerpoint/2010/main" val="34221526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Navy Bar Header + Bulleted Lis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C6B6590-9CCB-AF03-A4BC-C0FEAFB82F60}"/>
              </a:ext>
            </a:extLst>
          </p:cNvPr>
          <p:cNvSpPr/>
          <p:nvPr userDrawn="1"/>
        </p:nvSpPr>
        <p:spPr>
          <a:xfrm>
            <a:off x="0" y="816116"/>
            <a:ext cx="12192000" cy="55842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C481BE2-0BD6-0DD1-5B83-C3AE0E1B779B}"/>
              </a:ext>
            </a:extLst>
          </p:cNvPr>
          <p:cNvSpPr/>
          <p:nvPr userDrawn="1"/>
        </p:nvSpPr>
        <p:spPr>
          <a:xfrm>
            <a:off x="2264281" y="1012615"/>
            <a:ext cx="3729318" cy="1582949"/>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5EE04A9-C319-B4D4-B116-F60E1AD64D73}"/>
              </a:ext>
            </a:extLst>
          </p:cNvPr>
          <p:cNvSpPr/>
          <p:nvPr userDrawn="1"/>
        </p:nvSpPr>
        <p:spPr>
          <a:xfrm>
            <a:off x="6253579" y="1012615"/>
            <a:ext cx="3729318" cy="1582949"/>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E707CA0-9703-7F1D-67D3-E30A7FBF169F}"/>
              </a:ext>
            </a:extLst>
          </p:cNvPr>
          <p:cNvSpPr/>
          <p:nvPr userDrawn="1"/>
        </p:nvSpPr>
        <p:spPr>
          <a:xfrm>
            <a:off x="250652" y="2799154"/>
            <a:ext cx="3729318" cy="1582949"/>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algn="ctr"/>
            <a:r>
              <a:rPr lang="en-US" sz="3200" b="1" i="1">
                <a:solidFill>
                  <a:schemeClr val="bg1"/>
                </a:solidFill>
              </a:rPr>
              <a:t>OPEN MINDS </a:t>
            </a:r>
            <a:r>
              <a:rPr lang="en-US" sz="3200" b="1">
                <a:solidFill>
                  <a:schemeClr val="bg1"/>
                </a:solidFill>
              </a:rPr>
              <a:t>Executive Summits</a:t>
            </a:r>
          </a:p>
        </p:txBody>
      </p:sp>
      <p:pic>
        <p:nvPicPr>
          <p:cNvPr id="13" name="Picture 12">
            <a:extLst>
              <a:ext uri="{FF2B5EF4-FFF2-40B4-BE49-F238E27FC236}">
                <a16:creationId xmlns:a16="http://schemas.microsoft.com/office/drawing/2014/main" id="{0E3173D4-E86F-4186-93D8-3A06E97B8D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6822" y="3148326"/>
            <a:ext cx="3329530" cy="883605"/>
          </a:xfrm>
          <a:prstGeom prst="rect">
            <a:avLst/>
          </a:prstGeom>
        </p:spPr>
      </p:pic>
      <p:sp>
        <p:nvSpPr>
          <p:cNvPr id="38" name="Rectangle: Top Corners Rounded 37">
            <a:extLst>
              <a:ext uri="{FF2B5EF4-FFF2-40B4-BE49-F238E27FC236}">
                <a16:creationId xmlns:a16="http://schemas.microsoft.com/office/drawing/2014/main" id="{1CB3CDB6-D406-FC67-3FD6-4C108BCDF974}"/>
              </a:ext>
            </a:extLst>
          </p:cNvPr>
          <p:cNvSpPr/>
          <p:nvPr userDrawn="1"/>
        </p:nvSpPr>
        <p:spPr>
          <a:xfrm>
            <a:off x="2264282" y="1001573"/>
            <a:ext cx="3729317" cy="110963"/>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140D8E4-91A3-87F2-1CD9-F4D51DE82922}"/>
              </a:ext>
            </a:extLst>
          </p:cNvPr>
          <p:cNvSpPr txBox="1"/>
          <p:nvPr userDrawn="1"/>
        </p:nvSpPr>
        <p:spPr>
          <a:xfrm>
            <a:off x="3235739" y="2111460"/>
            <a:ext cx="25823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1">
                <a:solidFill>
                  <a:schemeClr val="tx1"/>
                </a:solidFill>
                <a:latin typeface="+mn-lt"/>
              </a:rPr>
              <a:t>Sponsored By </a:t>
            </a:r>
            <a:r>
              <a:rPr lang="en-US" sz="1200" b="1" i="1" err="1">
                <a:solidFill>
                  <a:schemeClr val="tx1"/>
                </a:solidFill>
                <a:latin typeface="+mn-lt"/>
              </a:rPr>
              <a:t>AleraHealth</a:t>
            </a:r>
            <a:endParaRPr kumimoji="0" lang="en-US" sz="1200" b="1" i="1" u="none" strike="noStrike" kern="1200" cap="none" spc="0" normalizeH="0" baseline="0" noProof="0">
              <a:ln>
                <a:noFill/>
              </a:ln>
              <a:solidFill>
                <a:schemeClr val="tx1"/>
              </a:solidFill>
              <a:effectLst/>
              <a:uLnTx/>
              <a:uFillTx/>
              <a:latin typeface="+mn-lt"/>
              <a:ea typeface="+mn-ea"/>
              <a:cs typeface="+mn-cs"/>
            </a:endParaRPr>
          </a:p>
        </p:txBody>
      </p:sp>
      <p:pic>
        <p:nvPicPr>
          <p:cNvPr id="2" name="Picture 1" descr="A black background with green and blue text&#10;&#10;AI-generated content may be incorrect.">
            <a:extLst>
              <a:ext uri="{FF2B5EF4-FFF2-40B4-BE49-F238E27FC236}">
                <a16:creationId xmlns:a16="http://schemas.microsoft.com/office/drawing/2014/main" id="{55571DB3-B41D-0935-4EE6-861D582A15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513" y="1242914"/>
            <a:ext cx="3164492" cy="931459"/>
          </a:xfrm>
          <a:prstGeom prst="rect">
            <a:avLst/>
          </a:prstGeom>
        </p:spPr>
      </p:pic>
      <p:pic>
        <p:nvPicPr>
          <p:cNvPr id="5" name="Picture 2">
            <a:extLst>
              <a:ext uri="{FF2B5EF4-FFF2-40B4-BE49-F238E27FC236}">
                <a16:creationId xmlns:a16="http://schemas.microsoft.com/office/drawing/2014/main" id="{23947E23-C5F2-2450-682A-5BE0A8725C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2492564" y="1242914"/>
            <a:ext cx="3144316" cy="9314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C2E9E6-E25D-0266-0C9E-60D104542596}"/>
              </a:ext>
            </a:extLst>
          </p:cNvPr>
          <p:cNvSpPr txBox="1"/>
          <p:nvPr userDrawn="1"/>
        </p:nvSpPr>
        <p:spPr>
          <a:xfrm>
            <a:off x="7219659" y="2118209"/>
            <a:ext cx="25823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1">
                <a:solidFill>
                  <a:schemeClr val="tx1"/>
                </a:solidFill>
                <a:latin typeface="+mn-lt"/>
              </a:rPr>
              <a:t>Sponsored By Netsmart</a:t>
            </a:r>
            <a:endParaRPr kumimoji="0" lang="en-US" sz="1200" b="1" i="1" u="none" strike="noStrike" kern="1200" cap="none" spc="0" normalizeH="0" baseline="0" noProof="0">
              <a:ln>
                <a:noFill/>
              </a:ln>
              <a:solidFill>
                <a:schemeClr val="tx1"/>
              </a:solidFill>
              <a:effectLst/>
              <a:uLnTx/>
              <a:uFillTx/>
              <a:latin typeface="+mn-lt"/>
              <a:ea typeface="+mn-ea"/>
              <a:cs typeface="+mn-cs"/>
            </a:endParaRPr>
          </a:p>
        </p:txBody>
      </p:sp>
      <p:sp>
        <p:nvSpPr>
          <p:cNvPr id="9" name="Rectangle: Rounded Corners 8">
            <a:extLst>
              <a:ext uri="{FF2B5EF4-FFF2-40B4-BE49-F238E27FC236}">
                <a16:creationId xmlns:a16="http://schemas.microsoft.com/office/drawing/2014/main" id="{F12B8BD2-7596-0864-A470-0B3045DCEC24}"/>
              </a:ext>
            </a:extLst>
          </p:cNvPr>
          <p:cNvSpPr/>
          <p:nvPr userDrawn="1"/>
        </p:nvSpPr>
        <p:spPr>
          <a:xfrm>
            <a:off x="8217664" y="2799154"/>
            <a:ext cx="3729318" cy="1582949"/>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2ABCB62-4C54-C51D-061D-AB5EACCC2312}"/>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448491" y="3130557"/>
            <a:ext cx="3256506" cy="917367"/>
          </a:xfrm>
          <a:prstGeom prst="rect">
            <a:avLst/>
          </a:prstGeom>
        </p:spPr>
      </p:pic>
      <p:sp>
        <p:nvSpPr>
          <p:cNvPr id="12" name="Rectangle: Rounded Corners 11">
            <a:extLst>
              <a:ext uri="{FF2B5EF4-FFF2-40B4-BE49-F238E27FC236}">
                <a16:creationId xmlns:a16="http://schemas.microsoft.com/office/drawing/2014/main" id="{42DE27F0-D66B-B22E-ECAE-C466B4386CCA}"/>
              </a:ext>
            </a:extLst>
          </p:cNvPr>
          <p:cNvSpPr/>
          <p:nvPr userDrawn="1"/>
        </p:nvSpPr>
        <p:spPr>
          <a:xfrm>
            <a:off x="4234158" y="2805363"/>
            <a:ext cx="3729318" cy="1582949"/>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text&#10;&#10;AI-generated content may be incorrect.">
            <a:extLst>
              <a:ext uri="{FF2B5EF4-FFF2-40B4-BE49-F238E27FC236}">
                <a16:creationId xmlns:a16="http://schemas.microsoft.com/office/drawing/2014/main" id="{9D991D66-0550-CAA4-36A4-C1A87AF00AB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76143" y="3170036"/>
            <a:ext cx="3245348" cy="831978"/>
          </a:xfrm>
          <a:prstGeom prst="rect">
            <a:avLst/>
          </a:prstGeom>
        </p:spPr>
      </p:pic>
      <p:sp>
        <p:nvSpPr>
          <p:cNvPr id="15" name="Rectangle: Rounded Corners 14">
            <a:extLst>
              <a:ext uri="{FF2B5EF4-FFF2-40B4-BE49-F238E27FC236}">
                <a16:creationId xmlns:a16="http://schemas.microsoft.com/office/drawing/2014/main" id="{A540D2BF-7FA3-C17E-CBFB-4951D6A2B2C7}"/>
              </a:ext>
            </a:extLst>
          </p:cNvPr>
          <p:cNvSpPr/>
          <p:nvPr userDrawn="1"/>
        </p:nvSpPr>
        <p:spPr>
          <a:xfrm>
            <a:off x="6256982" y="4603277"/>
            <a:ext cx="3729318" cy="1582949"/>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2B4660-17FC-8202-D0D5-2F5BEF95A2B0}"/>
              </a:ext>
            </a:extLst>
          </p:cNvPr>
          <p:cNvSpPr/>
          <p:nvPr userDrawn="1"/>
        </p:nvSpPr>
        <p:spPr>
          <a:xfrm>
            <a:off x="2264684" y="4609486"/>
            <a:ext cx="3729318" cy="1582949"/>
          </a:xfrm>
          <a:prstGeom prst="roundRect">
            <a:avLst>
              <a:gd name="adj" fmla="val 6357"/>
            </a:avLst>
          </a:prstGeom>
          <a:solidFill>
            <a:schemeClr val="bg1"/>
          </a:solidFill>
          <a:ln>
            <a:noFill/>
          </a:ln>
          <a:effectLst>
            <a:outerShdw blurRad="203200" dist="76200" dir="5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close up of text&#10;&#10;AI-generated content may be incorrect.">
            <a:extLst>
              <a:ext uri="{FF2B5EF4-FFF2-40B4-BE49-F238E27FC236}">
                <a16:creationId xmlns:a16="http://schemas.microsoft.com/office/drawing/2014/main" id="{89F89AB2-A83E-3FCA-C173-FA7FD2D392D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90296" y="4978912"/>
            <a:ext cx="3278093" cy="837309"/>
          </a:xfrm>
          <a:prstGeom prst="rect">
            <a:avLst/>
          </a:prstGeom>
        </p:spPr>
      </p:pic>
      <p:pic>
        <p:nvPicPr>
          <p:cNvPr id="11" name="Picture 10">
            <a:extLst>
              <a:ext uri="{FF2B5EF4-FFF2-40B4-BE49-F238E27FC236}">
                <a16:creationId xmlns:a16="http://schemas.microsoft.com/office/drawing/2014/main" id="{EB6AB081-948B-2ADE-FE7F-DF06FC16CC3D}"/>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6534049" y="4963375"/>
            <a:ext cx="3176447" cy="861638"/>
          </a:xfrm>
          <a:prstGeom prst="rect">
            <a:avLst/>
          </a:prstGeom>
        </p:spPr>
      </p:pic>
      <p:sp>
        <p:nvSpPr>
          <p:cNvPr id="20" name="Rectangle: Top Corners Rounded 19">
            <a:extLst>
              <a:ext uri="{FF2B5EF4-FFF2-40B4-BE49-F238E27FC236}">
                <a16:creationId xmlns:a16="http://schemas.microsoft.com/office/drawing/2014/main" id="{BB54A9FB-C170-7778-9448-CBEFAA9CE9DB}"/>
              </a:ext>
            </a:extLst>
          </p:cNvPr>
          <p:cNvSpPr/>
          <p:nvPr userDrawn="1"/>
        </p:nvSpPr>
        <p:spPr>
          <a:xfrm>
            <a:off x="6253580" y="999686"/>
            <a:ext cx="3729317" cy="110963"/>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Top Corners Rounded 22">
            <a:extLst>
              <a:ext uri="{FF2B5EF4-FFF2-40B4-BE49-F238E27FC236}">
                <a16:creationId xmlns:a16="http://schemas.microsoft.com/office/drawing/2014/main" id="{3380BE93-3246-AB16-6AF3-AFBBCDC0BEC6}"/>
              </a:ext>
            </a:extLst>
          </p:cNvPr>
          <p:cNvSpPr/>
          <p:nvPr userDrawn="1"/>
        </p:nvSpPr>
        <p:spPr>
          <a:xfrm>
            <a:off x="253810" y="2793638"/>
            <a:ext cx="3729317" cy="110963"/>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Top Corners Rounded 23">
            <a:extLst>
              <a:ext uri="{FF2B5EF4-FFF2-40B4-BE49-F238E27FC236}">
                <a16:creationId xmlns:a16="http://schemas.microsoft.com/office/drawing/2014/main" id="{B32E2182-42BB-E2EE-5DF8-BBE3674732E7}"/>
              </a:ext>
            </a:extLst>
          </p:cNvPr>
          <p:cNvSpPr/>
          <p:nvPr userDrawn="1"/>
        </p:nvSpPr>
        <p:spPr>
          <a:xfrm>
            <a:off x="4234537" y="2793638"/>
            <a:ext cx="3729317" cy="110963"/>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Top Corners Rounded 24">
            <a:extLst>
              <a:ext uri="{FF2B5EF4-FFF2-40B4-BE49-F238E27FC236}">
                <a16:creationId xmlns:a16="http://schemas.microsoft.com/office/drawing/2014/main" id="{ACF45762-C1AA-38FE-BBC7-232CABF6B255}"/>
              </a:ext>
            </a:extLst>
          </p:cNvPr>
          <p:cNvSpPr/>
          <p:nvPr userDrawn="1"/>
        </p:nvSpPr>
        <p:spPr>
          <a:xfrm>
            <a:off x="8217665" y="2799154"/>
            <a:ext cx="3729317" cy="110963"/>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Top Corners Rounded 30">
            <a:extLst>
              <a:ext uri="{FF2B5EF4-FFF2-40B4-BE49-F238E27FC236}">
                <a16:creationId xmlns:a16="http://schemas.microsoft.com/office/drawing/2014/main" id="{817BAA5D-40C3-CD8C-9C72-36BBC108DE7F}"/>
              </a:ext>
            </a:extLst>
          </p:cNvPr>
          <p:cNvSpPr/>
          <p:nvPr userDrawn="1"/>
        </p:nvSpPr>
        <p:spPr>
          <a:xfrm>
            <a:off x="2264282" y="4602698"/>
            <a:ext cx="3729317" cy="110963"/>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Top Corners Rounded 32">
            <a:extLst>
              <a:ext uri="{FF2B5EF4-FFF2-40B4-BE49-F238E27FC236}">
                <a16:creationId xmlns:a16="http://schemas.microsoft.com/office/drawing/2014/main" id="{A7B5276E-9C24-2B33-3B4B-974C8490B901}"/>
              </a:ext>
            </a:extLst>
          </p:cNvPr>
          <p:cNvSpPr/>
          <p:nvPr userDrawn="1"/>
        </p:nvSpPr>
        <p:spPr>
          <a:xfrm>
            <a:off x="6262371" y="4597068"/>
            <a:ext cx="3729317" cy="110963"/>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93692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9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Association Educational Partners</a:t>
            </a:r>
          </a:p>
        </p:txBody>
      </p:sp>
      <p:pic>
        <p:nvPicPr>
          <p:cNvPr id="5" name="Picture 4" descr="Logo&#10;&#10;Description automatically generated">
            <a:extLst>
              <a:ext uri="{FF2B5EF4-FFF2-40B4-BE49-F238E27FC236}">
                <a16:creationId xmlns:a16="http://schemas.microsoft.com/office/drawing/2014/main" id="{3A60840E-163B-4084-9A24-1E15F69A63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785" y="830795"/>
            <a:ext cx="2818910" cy="1057091"/>
          </a:xfrm>
          <a:prstGeom prst="rect">
            <a:avLst/>
          </a:prstGeom>
        </p:spPr>
      </p:pic>
      <p:pic>
        <p:nvPicPr>
          <p:cNvPr id="12" name="Picture 11">
            <a:extLst>
              <a:ext uri="{FF2B5EF4-FFF2-40B4-BE49-F238E27FC236}">
                <a16:creationId xmlns:a16="http://schemas.microsoft.com/office/drawing/2014/main" id="{70478C58-EFD8-4167-CDCC-E0BB2425EA8F}"/>
              </a:ext>
            </a:extLst>
          </p:cNvPr>
          <p:cNvPicPr>
            <a:picLocks noChangeAspect="1"/>
          </p:cNvPicPr>
          <p:nvPr userDrawn="1"/>
        </p:nvPicPr>
        <p:blipFill rotWithShape="1">
          <a:blip r:embed="rId3"/>
          <a:srcRect l="11510" t="11604" r="75726" b="69207"/>
          <a:stretch/>
        </p:blipFill>
        <p:spPr>
          <a:xfrm>
            <a:off x="4459974" y="1955666"/>
            <a:ext cx="1004439" cy="848976"/>
          </a:xfrm>
          <a:prstGeom prst="rect">
            <a:avLst/>
          </a:prstGeom>
        </p:spPr>
      </p:pic>
      <p:pic>
        <p:nvPicPr>
          <p:cNvPr id="13" name="Picture 12" descr="Logo&#10;&#10;Description automatically generated">
            <a:extLst>
              <a:ext uri="{FF2B5EF4-FFF2-40B4-BE49-F238E27FC236}">
                <a16:creationId xmlns:a16="http://schemas.microsoft.com/office/drawing/2014/main" id="{20D88DDB-3098-1A2E-A8EC-2EBBEEEAF80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972429" y="2294229"/>
            <a:ext cx="1250890" cy="1062076"/>
          </a:xfrm>
          <a:prstGeom prst="rect">
            <a:avLst/>
          </a:prstGeom>
        </p:spPr>
      </p:pic>
      <p:pic>
        <p:nvPicPr>
          <p:cNvPr id="14" name="Picture 13" descr="A picture containing text, dark, gauge&#10;&#10;Description automatically generated">
            <a:extLst>
              <a:ext uri="{FF2B5EF4-FFF2-40B4-BE49-F238E27FC236}">
                <a16:creationId xmlns:a16="http://schemas.microsoft.com/office/drawing/2014/main" id="{EF1A3C89-D5D4-935D-73EE-75BC5105B5B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424209" y="1223497"/>
            <a:ext cx="2445821" cy="379869"/>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2FC48E32-D5D3-ABDF-C8EA-27B2A2B30120}"/>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06834" y="2397848"/>
            <a:ext cx="1640919" cy="1094785"/>
          </a:xfrm>
          <a:prstGeom prst="rect">
            <a:avLst/>
          </a:prstGeom>
        </p:spPr>
      </p:pic>
      <p:pic>
        <p:nvPicPr>
          <p:cNvPr id="16" name="Picture 15" descr="A picture containing text, businesscard&#10;&#10;Description automatically generated">
            <a:extLst>
              <a:ext uri="{FF2B5EF4-FFF2-40B4-BE49-F238E27FC236}">
                <a16:creationId xmlns:a16="http://schemas.microsoft.com/office/drawing/2014/main" id="{3F658B13-A8B2-0BBD-0A1C-D0D3D472097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413365" y="2501632"/>
            <a:ext cx="2333078" cy="1199451"/>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546CE097-1CCE-85AD-0960-26461A5C117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49541" y="1931126"/>
            <a:ext cx="1250890" cy="851670"/>
          </a:xfrm>
          <a:prstGeom prst="rect">
            <a:avLst/>
          </a:prstGeom>
        </p:spPr>
      </p:pic>
      <p:pic>
        <p:nvPicPr>
          <p:cNvPr id="18" name="Picture 17" descr="Logo&#10;&#10;Description automatically generated">
            <a:extLst>
              <a:ext uri="{FF2B5EF4-FFF2-40B4-BE49-F238E27FC236}">
                <a16:creationId xmlns:a16="http://schemas.microsoft.com/office/drawing/2014/main" id="{5B772536-871C-D3AD-F1B8-4F738FE41E9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236411" y="3248677"/>
            <a:ext cx="2076933" cy="1303514"/>
          </a:xfrm>
          <a:prstGeom prst="rect">
            <a:avLst/>
          </a:prstGeom>
        </p:spPr>
      </p:pic>
      <p:pic>
        <p:nvPicPr>
          <p:cNvPr id="19" name="Picture 18">
            <a:extLst>
              <a:ext uri="{FF2B5EF4-FFF2-40B4-BE49-F238E27FC236}">
                <a16:creationId xmlns:a16="http://schemas.microsoft.com/office/drawing/2014/main" id="{354C71BB-C053-5596-B5F7-F2620BE7AA7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3623767" y="4666789"/>
            <a:ext cx="1151884" cy="706489"/>
          </a:xfrm>
          <a:prstGeom prst="rect">
            <a:avLst/>
          </a:prstGeom>
        </p:spPr>
      </p:pic>
      <p:pic>
        <p:nvPicPr>
          <p:cNvPr id="20" name="Picture 19">
            <a:extLst>
              <a:ext uri="{FF2B5EF4-FFF2-40B4-BE49-F238E27FC236}">
                <a16:creationId xmlns:a16="http://schemas.microsoft.com/office/drawing/2014/main" id="{1442355B-A910-F641-1A68-743B4B3CF1FC}"/>
              </a:ext>
            </a:extLst>
          </p:cNvPr>
          <p:cNvPicPr>
            <a:picLocks noChangeAspect="1"/>
          </p:cNvPicPr>
          <p:nvPr userDrawn="1"/>
        </p:nvPicPr>
        <p:blipFill rotWithShape="1">
          <a:blip r:embed="rId11"/>
          <a:srcRect l="1131" t="19003" r="83077" b="68671"/>
          <a:stretch/>
        </p:blipFill>
        <p:spPr>
          <a:xfrm>
            <a:off x="545711" y="4472825"/>
            <a:ext cx="2305682" cy="1011773"/>
          </a:xfrm>
          <a:prstGeom prst="rect">
            <a:avLst/>
          </a:prstGeom>
        </p:spPr>
      </p:pic>
      <p:pic>
        <p:nvPicPr>
          <p:cNvPr id="21" name="Picture 20">
            <a:extLst>
              <a:ext uri="{FF2B5EF4-FFF2-40B4-BE49-F238E27FC236}">
                <a16:creationId xmlns:a16="http://schemas.microsoft.com/office/drawing/2014/main" id="{3E4B99F3-A089-B39C-ECDC-02679688FC1E}"/>
              </a:ext>
            </a:extLst>
          </p:cNvPr>
          <p:cNvPicPr>
            <a:picLocks noChangeAspect="1"/>
          </p:cNvPicPr>
          <p:nvPr userDrawn="1"/>
        </p:nvPicPr>
        <p:blipFill rotWithShape="1">
          <a:blip r:embed="rId12"/>
          <a:srcRect l="790" t="11603" r="86297" b="80148"/>
          <a:stretch/>
        </p:blipFill>
        <p:spPr>
          <a:xfrm>
            <a:off x="2681407" y="3900434"/>
            <a:ext cx="1574360" cy="565430"/>
          </a:xfrm>
          <a:prstGeom prst="rect">
            <a:avLst/>
          </a:prstGeom>
        </p:spPr>
      </p:pic>
      <p:pic>
        <p:nvPicPr>
          <p:cNvPr id="22" name="Picture 21" descr="A picture containing text, weapon, clipart&#10;&#10;Description automatically generated">
            <a:extLst>
              <a:ext uri="{FF2B5EF4-FFF2-40B4-BE49-F238E27FC236}">
                <a16:creationId xmlns:a16="http://schemas.microsoft.com/office/drawing/2014/main" id="{97A974C2-8D88-3C7A-EE93-D32CC4BB30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85123" y="5483827"/>
            <a:ext cx="1859847" cy="708143"/>
          </a:xfrm>
          <a:prstGeom prst="rect">
            <a:avLst/>
          </a:prstGeom>
        </p:spPr>
      </p:pic>
      <p:pic>
        <p:nvPicPr>
          <p:cNvPr id="23" name="Picture 22">
            <a:extLst>
              <a:ext uri="{FF2B5EF4-FFF2-40B4-BE49-F238E27FC236}">
                <a16:creationId xmlns:a16="http://schemas.microsoft.com/office/drawing/2014/main" id="{BAA01604-7497-A59A-8542-283B2DCF8B1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53467" y="5467002"/>
            <a:ext cx="2741028" cy="732516"/>
          </a:xfrm>
          <a:prstGeom prst="rect">
            <a:avLst/>
          </a:prstGeom>
        </p:spPr>
      </p:pic>
      <p:pic>
        <p:nvPicPr>
          <p:cNvPr id="24" name="Picture 23" descr="Text&#10;&#10;Description automatically generated">
            <a:extLst>
              <a:ext uri="{FF2B5EF4-FFF2-40B4-BE49-F238E27FC236}">
                <a16:creationId xmlns:a16="http://schemas.microsoft.com/office/drawing/2014/main" id="{BA702FE7-F3D4-636B-C44F-97C4162AA69F}"/>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6310262" y="5598123"/>
            <a:ext cx="2959094" cy="591819"/>
          </a:xfrm>
          <a:prstGeom prst="rect">
            <a:avLst/>
          </a:prstGeom>
        </p:spPr>
      </p:pic>
      <p:pic>
        <p:nvPicPr>
          <p:cNvPr id="25" name="Picture 24" descr="Text&#10;&#10;Description automatically generated">
            <a:extLst>
              <a:ext uri="{FF2B5EF4-FFF2-40B4-BE49-F238E27FC236}">
                <a16:creationId xmlns:a16="http://schemas.microsoft.com/office/drawing/2014/main" id="{2860B8B4-A0A7-EDD5-4BB7-79AF4F4872CF}"/>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413365" y="5452961"/>
            <a:ext cx="2184046" cy="769877"/>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F2857B33-DD38-A4D4-C5B0-C5CE33F16AA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835451" y="2915082"/>
            <a:ext cx="2356043" cy="882446"/>
          </a:xfrm>
          <a:prstGeom prst="rect">
            <a:avLst/>
          </a:prstGeom>
        </p:spPr>
      </p:pic>
      <p:pic>
        <p:nvPicPr>
          <p:cNvPr id="27" name="Picture 26">
            <a:extLst>
              <a:ext uri="{FF2B5EF4-FFF2-40B4-BE49-F238E27FC236}">
                <a16:creationId xmlns:a16="http://schemas.microsoft.com/office/drawing/2014/main" id="{3E92C5E1-CA81-9C97-F09E-C00422947A5D}"/>
              </a:ext>
            </a:extLst>
          </p:cNvPr>
          <p:cNvPicPr>
            <a:picLocks noChangeAspect="1"/>
          </p:cNvPicPr>
          <p:nvPr userDrawn="1"/>
        </p:nvPicPr>
        <p:blipFill>
          <a:blip r:embed="rId18"/>
          <a:stretch>
            <a:fillRect/>
          </a:stretch>
        </p:blipFill>
        <p:spPr>
          <a:xfrm>
            <a:off x="9631268" y="2347394"/>
            <a:ext cx="1960657" cy="932585"/>
          </a:xfrm>
          <a:prstGeom prst="rect">
            <a:avLst/>
          </a:prstGeom>
        </p:spPr>
      </p:pic>
      <p:pic>
        <p:nvPicPr>
          <p:cNvPr id="28" name="Picture 27" descr="Logo, company name&#10;&#10;Description automatically generated">
            <a:extLst>
              <a:ext uri="{FF2B5EF4-FFF2-40B4-BE49-F238E27FC236}">
                <a16:creationId xmlns:a16="http://schemas.microsoft.com/office/drawing/2014/main" id="{7C518851-EFF0-46D8-0E72-B431CC6820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533445" y="4445633"/>
            <a:ext cx="1752320" cy="876160"/>
          </a:xfrm>
          <a:prstGeom prst="rect">
            <a:avLst/>
          </a:prstGeom>
        </p:spPr>
      </p:pic>
      <p:pic>
        <p:nvPicPr>
          <p:cNvPr id="29" name="Picture 28" descr="Logo&#10;&#10;Description automatically generated">
            <a:extLst>
              <a:ext uri="{FF2B5EF4-FFF2-40B4-BE49-F238E27FC236}">
                <a16:creationId xmlns:a16="http://schemas.microsoft.com/office/drawing/2014/main" id="{F7A32E5C-C528-6649-CDA4-1B2D73D24184}"/>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a:stretch/>
        </p:blipFill>
        <p:spPr>
          <a:xfrm>
            <a:off x="9578855" y="4388379"/>
            <a:ext cx="2094870" cy="932585"/>
          </a:xfrm>
          <a:prstGeom prst="rect">
            <a:avLst/>
          </a:prstGeom>
        </p:spPr>
      </p:pic>
      <p:pic>
        <p:nvPicPr>
          <p:cNvPr id="30" name="Picture 29" descr="Logo&#10;&#10;Description automatically generated">
            <a:extLst>
              <a:ext uri="{FF2B5EF4-FFF2-40B4-BE49-F238E27FC236}">
                <a16:creationId xmlns:a16="http://schemas.microsoft.com/office/drawing/2014/main" id="{6C0E933F-13A3-6C33-79E0-E88F90F7453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856102" y="3513485"/>
            <a:ext cx="1934414" cy="819725"/>
          </a:xfrm>
          <a:prstGeom prst="rect">
            <a:avLst/>
          </a:prstGeom>
        </p:spPr>
      </p:pic>
      <p:pic>
        <p:nvPicPr>
          <p:cNvPr id="31" name="Picture 30">
            <a:extLst>
              <a:ext uri="{FF2B5EF4-FFF2-40B4-BE49-F238E27FC236}">
                <a16:creationId xmlns:a16="http://schemas.microsoft.com/office/drawing/2014/main" id="{2F219ABD-EA2D-D4EF-1F65-BDCE492A7386}"/>
              </a:ext>
            </a:extLst>
          </p:cNvPr>
          <p:cNvPicPr>
            <a:picLocks noChangeAspect="1"/>
          </p:cNvPicPr>
          <p:nvPr userDrawn="1"/>
        </p:nvPicPr>
        <p:blipFill>
          <a:blip r:embed="rId22"/>
          <a:stretch>
            <a:fillRect/>
          </a:stretch>
        </p:blipFill>
        <p:spPr>
          <a:xfrm>
            <a:off x="324357" y="1806209"/>
            <a:ext cx="1646690" cy="727356"/>
          </a:xfrm>
          <a:prstGeom prst="rect">
            <a:avLst/>
          </a:prstGeom>
        </p:spPr>
      </p:pic>
      <p:pic>
        <p:nvPicPr>
          <p:cNvPr id="32" name="Picture 31" descr="Text&#10;&#10;Description automatically generated with medium confidence">
            <a:extLst>
              <a:ext uri="{FF2B5EF4-FFF2-40B4-BE49-F238E27FC236}">
                <a16:creationId xmlns:a16="http://schemas.microsoft.com/office/drawing/2014/main" id="{E95A4DAE-0BEB-F2E7-45D9-2BD5A461DC8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017291" y="3631567"/>
            <a:ext cx="2157417" cy="537735"/>
          </a:xfrm>
          <a:prstGeom prst="rect">
            <a:avLst/>
          </a:prstGeom>
        </p:spPr>
      </p:pic>
      <p:pic>
        <p:nvPicPr>
          <p:cNvPr id="33" name="Picture 32" descr="Logo&#10;&#10;Description automatically generated">
            <a:extLst>
              <a:ext uri="{FF2B5EF4-FFF2-40B4-BE49-F238E27FC236}">
                <a16:creationId xmlns:a16="http://schemas.microsoft.com/office/drawing/2014/main" id="{89D2DF0D-1E1F-A038-150F-E7137D288DB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254315" y="1121405"/>
            <a:ext cx="1445421" cy="1011795"/>
          </a:xfrm>
          <a:prstGeom prst="rect">
            <a:avLst/>
          </a:prstGeom>
        </p:spPr>
      </p:pic>
      <p:pic>
        <p:nvPicPr>
          <p:cNvPr id="34" name="Picture 2" descr="NYSARC Changes Name to The Arc New York - AHRC New York City">
            <a:extLst>
              <a:ext uri="{FF2B5EF4-FFF2-40B4-BE49-F238E27FC236}">
                <a16:creationId xmlns:a16="http://schemas.microsoft.com/office/drawing/2014/main" id="{F3C91A5F-7C90-F18F-0431-D24AECF95232}"/>
              </a:ext>
            </a:extLst>
          </p:cNvPr>
          <p:cNvPicPr>
            <a:picLocks noChangeAspect="1" noChangeArrowheads="1"/>
          </p:cNvPicPr>
          <p:nvPr userDrawn="1"/>
        </p:nvPicPr>
        <p:blipFill rotWithShape="1">
          <a:blip r:embed="rId25" cstate="print">
            <a:extLst>
              <a:ext uri="{28A0092B-C50C-407E-A947-70E740481C1C}">
                <a14:useLocalDpi xmlns:a14="http://schemas.microsoft.com/office/drawing/2010/main" val="0"/>
              </a:ext>
            </a:extLst>
          </a:blip>
          <a:srcRect/>
          <a:stretch/>
        </p:blipFill>
        <p:spPr bwMode="auto">
          <a:xfrm>
            <a:off x="5828560" y="976288"/>
            <a:ext cx="1746884" cy="12383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Recovery Coach University">
            <a:extLst>
              <a:ext uri="{FF2B5EF4-FFF2-40B4-BE49-F238E27FC236}">
                <a16:creationId xmlns:a16="http://schemas.microsoft.com/office/drawing/2014/main" id="{D3945D10-DC82-E449-C611-DA9251CDE7F1}"/>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0855848" y="1280343"/>
            <a:ext cx="1011795" cy="10117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D0937E60-A63E-2EB0-C46B-1FCCD2082748}"/>
              </a:ext>
            </a:extLst>
          </p:cNvPr>
          <p:cNvPicPr>
            <a:picLocks noChangeAspect="1"/>
          </p:cNvPicPr>
          <p:nvPr userDrawn="1"/>
        </p:nvPicPr>
        <p:blipFill>
          <a:blip r:embed="rId27"/>
          <a:stretch>
            <a:fillRect/>
          </a:stretch>
        </p:blipFill>
        <p:spPr>
          <a:xfrm>
            <a:off x="446453" y="3715936"/>
            <a:ext cx="1509135" cy="756889"/>
          </a:xfrm>
          <a:prstGeom prst="rect">
            <a:avLst/>
          </a:prstGeom>
        </p:spPr>
      </p:pic>
      <p:pic>
        <p:nvPicPr>
          <p:cNvPr id="37" name="Picture 36" descr="Text&#10;&#10;Description automatically generated">
            <a:extLst>
              <a:ext uri="{FF2B5EF4-FFF2-40B4-BE49-F238E27FC236}">
                <a16:creationId xmlns:a16="http://schemas.microsoft.com/office/drawing/2014/main" id="{2723680A-5239-980B-188E-C5A22A18FFD6}"/>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5523082" y="4359391"/>
            <a:ext cx="1574359" cy="1013887"/>
          </a:xfrm>
          <a:prstGeom prst="rect">
            <a:avLst/>
          </a:prstGeom>
        </p:spPr>
      </p:pic>
      <p:pic>
        <p:nvPicPr>
          <p:cNvPr id="38" name="Picture 37">
            <a:extLst>
              <a:ext uri="{FF2B5EF4-FFF2-40B4-BE49-F238E27FC236}">
                <a16:creationId xmlns:a16="http://schemas.microsoft.com/office/drawing/2014/main" id="{3AA4B1A7-428A-C9A6-CF8B-E034ADB7E36F}"/>
              </a:ext>
            </a:extLst>
          </p:cNvPr>
          <p:cNvPicPr>
            <a:picLocks noChangeAspect="1"/>
          </p:cNvPicPr>
          <p:nvPr userDrawn="1"/>
        </p:nvPicPr>
        <p:blipFill>
          <a:blip r:embed="rId29"/>
          <a:stretch>
            <a:fillRect/>
          </a:stretch>
        </p:blipFill>
        <p:spPr>
          <a:xfrm>
            <a:off x="7380421" y="1133314"/>
            <a:ext cx="1820243" cy="936227"/>
          </a:xfrm>
          <a:prstGeom prst="rect">
            <a:avLst/>
          </a:prstGeom>
        </p:spPr>
      </p:pic>
    </p:spTree>
    <p:extLst>
      <p:ext uri="{BB962C8B-B14F-4D97-AF65-F5344CB8AC3E}">
        <p14:creationId xmlns:p14="http://schemas.microsoft.com/office/powerpoint/2010/main" val="28543456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M Partners Updated 070325">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504A79D-35B5-451E-F3A4-6BA711A0C700}"/>
              </a:ext>
            </a:extLst>
          </p:cNvPr>
          <p:cNvSpPr txBox="1"/>
          <p:nvPr userDrawn="1"/>
        </p:nvSpPr>
        <p:spPr>
          <a:xfrm>
            <a:off x="0" y="10920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a:ea typeface="+mn-ea"/>
                <a:cs typeface="+mn-cs"/>
              </a:rPr>
              <a:t>OPEN MINDS </a:t>
            </a: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Partners &amp; Sponsors</a:t>
            </a:r>
          </a:p>
        </p:txBody>
      </p:sp>
      <p:pic>
        <p:nvPicPr>
          <p:cNvPr id="11" name="Picture 10">
            <a:extLst>
              <a:ext uri="{FF2B5EF4-FFF2-40B4-BE49-F238E27FC236}">
                <a16:creationId xmlns:a16="http://schemas.microsoft.com/office/drawing/2014/main" id="{0C68C43B-5554-A704-481A-CBB3CDF8E4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903905" y="1432504"/>
            <a:ext cx="1893787" cy="4012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C2A7B84-9332-8524-D96F-D4B2347D071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6557387" y="4586299"/>
            <a:ext cx="1060818" cy="430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Netsmart Acquires Tellus | Business Wire">
            <a:extLst>
              <a:ext uri="{FF2B5EF4-FFF2-40B4-BE49-F238E27FC236}">
                <a16:creationId xmlns:a16="http://schemas.microsoft.com/office/drawing/2014/main" id="{62A1195D-E0AC-B96F-9366-CB0D73CA2EBF}"/>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val="0"/>
              </a:ext>
            </a:extLst>
          </a:blip>
          <a:srcRect l="1789"/>
          <a:stretch/>
        </p:blipFill>
        <p:spPr bwMode="auto">
          <a:xfrm>
            <a:off x="6366939" y="1182344"/>
            <a:ext cx="1696007" cy="863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Genoa, a QoL Healthcare Company Announces Rebrand, Changes Name to Genoa  Healthcare - Genoa Healthcare">
            <a:extLst>
              <a:ext uri="{FF2B5EF4-FFF2-40B4-BE49-F238E27FC236}">
                <a16:creationId xmlns:a16="http://schemas.microsoft.com/office/drawing/2014/main" id="{9D064C51-538E-C541-9897-441148D4995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998385" y="3424103"/>
            <a:ext cx="1092672" cy="7271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762E3EA-AB3E-BA20-28AB-6509BB5322E7}"/>
              </a:ext>
            </a:extLst>
          </p:cNvPr>
          <p:cNvSpPr txBox="1"/>
          <p:nvPr userDrawn="1"/>
        </p:nvSpPr>
        <p:spPr>
          <a:xfrm>
            <a:off x="631236" y="1018717"/>
            <a:ext cx="11032640" cy="2308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4152"/>
                </a:solidFill>
                <a:effectLst/>
                <a:uLnTx/>
                <a:uFillTx/>
                <a:latin typeface="Arial" panose="020B0604020202020204"/>
                <a:ea typeface="+mn-ea"/>
                <a:cs typeface="+mn-cs"/>
              </a:rPr>
              <a:t>Platinum</a:t>
            </a:r>
          </a:p>
        </p:txBody>
      </p:sp>
      <p:sp>
        <p:nvSpPr>
          <p:cNvPr id="17" name="Rectangle: Rounded Corners 16">
            <a:extLst>
              <a:ext uri="{FF2B5EF4-FFF2-40B4-BE49-F238E27FC236}">
                <a16:creationId xmlns:a16="http://schemas.microsoft.com/office/drawing/2014/main" id="{EA3CC7C9-EE98-1DFB-7AFA-481BB586DB48}"/>
              </a:ext>
            </a:extLst>
          </p:cNvPr>
          <p:cNvSpPr/>
          <p:nvPr userDrawn="1"/>
        </p:nvSpPr>
        <p:spPr>
          <a:xfrm>
            <a:off x="245806" y="918283"/>
            <a:ext cx="11700388" cy="36576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Premier Partners</a:t>
            </a:r>
          </a:p>
        </p:txBody>
      </p:sp>
      <p:grpSp>
        <p:nvGrpSpPr>
          <p:cNvPr id="18" name="Group 17">
            <a:extLst>
              <a:ext uri="{FF2B5EF4-FFF2-40B4-BE49-F238E27FC236}">
                <a16:creationId xmlns:a16="http://schemas.microsoft.com/office/drawing/2014/main" id="{D70F08B7-2963-0B65-5684-AE60B9E8AC9C}"/>
              </a:ext>
            </a:extLst>
          </p:cNvPr>
          <p:cNvGrpSpPr/>
          <p:nvPr userDrawn="1"/>
        </p:nvGrpSpPr>
        <p:grpSpPr>
          <a:xfrm>
            <a:off x="245806" y="1971384"/>
            <a:ext cx="11700388" cy="365760"/>
            <a:chOff x="274072" y="1108051"/>
            <a:chExt cx="1376979" cy="365760"/>
          </a:xfrm>
          <a:solidFill>
            <a:schemeClr val="accent4"/>
          </a:solidFill>
        </p:grpSpPr>
        <p:sp>
          <p:nvSpPr>
            <p:cNvPr id="19" name="TextBox 18">
              <a:extLst>
                <a:ext uri="{FF2B5EF4-FFF2-40B4-BE49-F238E27FC236}">
                  <a16:creationId xmlns:a16="http://schemas.microsoft.com/office/drawing/2014/main" id="{32DAA717-A242-D3BF-8041-2C0646C61285}"/>
                </a:ext>
              </a:extLst>
            </p:cNvPr>
            <p:cNvSpPr txBox="1"/>
            <p:nvPr/>
          </p:nvSpPr>
          <p:spPr>
            <a:xfrm>
              <a:off x="319432" y="1141896"/>
              <a:ext cx="1298394" cy="30777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4152"/>
                  </a:solidFill>
                  <a:effectLst/>
                  <a:uLnTx/>
                  <a:uFillTx/>
                  <a:latin typeface="Arial" panose="020B0604020202020204"/>
                  <a:ea typeface="+mn-ea"/>
                  <a:cs typeface="+mn-cs"/>
                </a:rPr>
                <a:t>Platinum</a:t>
              </a:r>
            </a:p>
          </p:txBody>
        </p:sp>
        <p:sp>
          <p:nvSpPr>
            <p:cNvPr id="20" name="Rectangle: Rounded Corners 19">
              <a:extLst>
                <a:ext uri="{FF2B5EF4-FFF2-40B4-BE49-F238E27FC236}">
                  <a16:creationId xmlns:a16="http://schemas.microsoft.com/office/drawing/2014/main" id="{74424F9B-9ADF-7316-706C-1B7CDD1BC15A}"/>
                </a:ext>
              </a:extLst>
            </p:cNvPr>
            <p:cNvSpPr/>
            <p:nvPr/>
          </p:nvSpPr>
          <p:spPr>
            <a:xfrm>
              <a:off x="274072" y="1108051"/>
              <a:ext cx="1376979" cy="365760"/>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Gold Partners</a:t>
              </a:r>
            </a:p>
          </p:txBody>
        </p:sp>
      </p:grpSp>
      <p:grpSp>
        <p:nvGrpSpPr>
          <p:cNvPr id="21" name="Group 20">
            <a:extLst>
              <a:ext uri="{FF2B5EF4-FFF2-40B4-BE49-F238E27FC236}">
                <a16:creationId xmlns:a16="http://schemas.microsoft.com/office/drawing/2014/main" id="{C9C4C1B9-2D44-FC97-1B33-201F74184A11}"/>
              </a:ext>
            </a:extLst>
          </p:cNvPr>
          <p:cNvGrpSpPr/>
          <p:nvPr userDrawn="1"/>
        </p:nvGrpSpPr>
        <p:grpSpPr>
          <a:xfrm>
            <a:off x="245805" y="3086681"/>
            <a:ext cx="11700388" cy="365760"/>
            <a:chOff x="274072" y="1108051"/>
            <a:chExt cx="1376979" cy="365760"/>
          </a:xfrm>
          <a:solidFill>
            <a:schemeClr val="tx1"/>
          </a:solidFill>
        </p:grpSpPr>
        <p:sp>
          <p:nvSpPr>
            <p:cNvPr id="22" name="TextBox 21">
              <a:extLst>
                <a:ext uri="{FF2B5EF4-FFF2-40B4-BE49-F238E27FC236}">
                  <a16:creationId xmlns:a16="http://schemas.microsoft.com/office/drawing/2014/main" id="{069179C7-A1EC-3518-6DF7-EBDAD36870D7}"/>
                </a:ext>
              </a:extLst>
            </p:cNvPr>
            <p:cNvSpPr txBox="1"/>
            <p:nvPr/>
          </p:nvSpPr>
          <p:spPr>
            <a:xfrm>
              <a:off x="319432" y="1141896"/>
              <a:ext cx="1298394" cy="30777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4152"/>
                  </a:solidFill>
                  <a:effectLst/>
                  <a:uLnTx/>
                  <a:uFillTx/>
                  <a:latin typeface="Arial" panose="020B0604020202020204"/>
                  <a:ea typeface="+mn-ea"/>
                  <a:cs typeface="+mn-cs"/>
                </a:rPr>
                <a:t>Platinum</a:t>
              </a:r>
            </a:p>
          </p:txBody>
        </p:sp>
        <p:sp>
          <p:nvSpPr>
            <p:cNvPr id="23" name="Rectangle: Rounded Corners 22">
              <a:extLst>
                <a:ext uri="{FF2B5EF4-FFF2-40B4-BE49-F238E27FC236}">
                  <a16:creationId xmlns:a16="http://schemas.microsoft.com/office/drawing/2014/main" id="{21FFAC0D-FEED-2D57-A6D1-CB473565B5DC}"/>
                </a:ext>
              </a:extLst>
            </p:cNvPr>
            <p:cNvSpPr/>
            <p:nvPr/>
          </p:nvSpPr>
          <p:spPr>
            <a:xfrm>
              <a:off x="274072" y="1108051"/>
              <a:ext cx="1376979" cy="365760"/>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Partners</a:t>
              </a:r>
            </a:p>
          </p:txBody>
        </p:sp>
      </p:grpSp>
      <p:pic>
        <p:nvPicPr>
          <p:cNvPr id="26" name="Picture 6" descr="Core EHR Solutions">
            <a:extLst>
              <a:ext uri="{FF2B5EF4-FFF2-40B4-BE49-F238E27FC236}">
                <a16:creationId xmlns:a16="http://schemas.microsoft.com/office/drawing/2014/main" id="{2E71C77A-B0ED-FD59-87A6-BCD49C6CAC09}"/>
              </a:ext>
            </a:extLst>
          </p:cNvPr>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4908325" y="1455139"/>
            <a:ext cx="1201262" cy="3211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icon&#10;&#10;Description automatically generated">
            <a:extLst>
              <a:ext uri="{FF2B5EF4-FFF2-40B4-BE49-F238E27FC236}">
                <a16:creationId xmlns:a16="http://schemas.microsoft.com/office/drawing/2014/main" id="{5FB7203F-AC82-864C-1584-C6E2EC4F049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5778" y="1489416"/>
            <a:ext cx="1615898" cy="249311"/>
          </a:xfrm>
          <a:prstGeom prst="rect">
            <a:avLst/>
          </a:prstGeom>
        </p:spPr>
      </p:pic>
      <p:pic>
        <p:nvPicPr>
          <p:cNvPr id="28" name="Picture 4">
            <a:extLst>
              <a:ext uri="{FF2B5EF4-FFF2-40B4-BE49-F238E27FC236}">
                <a16:creationId xmlns:a16="http://schemas.microsoft.com/office/drawing/2014/main" id="{79B981F0-A9B8-ED04-44AE-F123764A434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50818" y="3490276"/>
            <a:ext cx="687297" cy="5947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D047C67E-1FA1-A320-76BF-808007FC0740}"/>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9185" y="3608055"/>
            <a:ext cx="1067758" cy="3592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4767C01C-16C0-36D2-A6B9-DCF8F138FF2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84194" y="3638989"/>
            <a:ext cx="1152885" cy="2973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D3253669-4FC8-7B15-37A9-19E1DBDDD573}"/>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632190" y="3593915"/>
            <a:ext cx="965919" cy="3874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ED21F9B2-9E0B-134C-537E-C3FAB4A91AAC}"/>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963291" y="2409259"/>
            <a:ext cx="1111407" cy="4345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a:extLst>
              <a:ext uri="{FF2B5EF4-FFF2-40B4-BE49-F238E27FC236}">
                <a16:creationId xmlns:a16="http://schemas.microsoft.com/office/drawing/2014/main" id="{ED1105E6-3412-C742-157E-EE58B395C9D5}"/>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07078" y="2475935"/>
            <a:ext cx="1081479" cy="30120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a:extLst>
              <a:ext uri="{FF2B5EF4-FFF2-40B4-BE49-F238E27FC236}">
                <a16:creationId xmlns:a16="http://schemas.microsoft.com/office/drawing/2014/main" id="{DA27A151-12C7-5452-C5B8-803AA765501B}"/>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463622" y="5128657"/>
            <a:ext cx="1426754" cy="49769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a:extLst>
              <a:ext uri="{FF2B5EF4-FFF2-40B4-BE49-F238E27FC236}">
                <a16:creationId xmlns:a16="http://schemas.microsoft.com/office/drawing/2014/main" id="{33DDF9DE-8519-C579-1EE1-C4C51B30BF56}"/>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912203" y="2462995"/>
            <a:ext cx="1341935" cy="32708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a:extLst>
              <a:ext uri="{FF2B5EF4-FFF2-40B4-BE49-F238E27FC236}">
                <a16:creationId xmlns:a16="http://schemas.microsoft.com/office/drawing/2014/main" id="{5E542178-F049-6CCB-BE71-734B3139AB10}"/>
              </a:ext>
            </a:extLst>
          </p:cNvPr>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a:off x="1222698" y="3583136"/>
            <a:ext cx="1128137" cy="4090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a:extLst>
              <a:ext uri="{FF2B5EF4-FFF2-40B4-BE49-F238E27FC236}">
                <a16:creationId xmlns:a16="http://schemas.microsoft.com/office/drawing/2014/main" id="{1C08F06D-B921-8E29-C3FB-C2304A26DE1A}"/>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356422" y="3660861"/>
            <a:ext cx="1696531" cy="25360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20DD6D6B-62F7-BC0A-4376-B802C472E162}"/>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9365430" y="3596061"/>
            <a:ext cx="1676525" cy="3832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E32369D9-3382-AAF3-117B-3D41E986B409}"/>
              </a:ext>
            </a:extLst>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p:blipFill>
        <p:spPr bwMode="auto">
          <a:xfrm>
            <a:off x="10130382" y="4090515"/>
            <a:ext cx="1445962" cy="2807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a:extLst>
              <a:ext uri="{FF2B5EF4-FFF2-40B4-BE49-F238E27FC236}">
                <a16:creationId xmlns:a16="http://schemas.microsoft.com/office/drawing/2014/main" id="{199F4E0E-3A1C-1FBF-AB89-E736CD65D801}"/>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428367" y="4639355"/>
            <a:ext cx="798018" cy="25208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3114B53D-A0A6-2C6F-F358-B08C054238ED}"/>
              </a:ext>
            </a:extLst>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845754" y="4152670"/>
            <a:ext cx="1803033" cy="27575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a:extLst>
              <a:ext uri="{FF2B5EF4-FFF2-40B4-BE49-F238E27FC236}">
                <a16:creationId xmlns:a16="http://schemas.microsoft.com/office/drawing/2014/main" id="{D6319018-4D55-74F9-9B7D-8C56625DA233}"/>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8271505" y="4118527"/>
            <a:ext cx="1577927" cy="25169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a:extLst>
              <a:ext uri="{FF2B5EF4-FFF2-40B4-BE49-F238E27FC236}">
                <a16:creationId xmlns:a16="http://schemas.microsoft.com/office/drawing/2014/main" id="{F61113EF-B1B9-967F-C288-36BF8AFDEE78}"/>
              </a:ext>
            </a:extLst>
          </p:cNvPr>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307833" y="2409197"/>
            <a:ext cx="1111407" cy="43468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a:extLst>
              <a:ext uri="{FF2B5EF4-FFF2-40B4-BE49-F238E27FC236}">
                <a16:creationId xmlns:a16="http://schemas.microsoft.com/office/drawing/2014/main" id="{4A77A6F4-90FA-6A44-5BB0-348F126B94F0}"/>
              </a:ext>
            </a:extLst>
          </p:cNvPr>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2012427" y="4104119"/>
            <a:ext cx="1316163" cy="3084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a:extLst>
              <a:ext uri="{FF2B5EF4-FFF2-40B4-BE49-F238E27FC236}">
                <a16:creationId xmlns:a16="http://schemas.microsoft.com/office/drawing/2014/main" id="{7A3E646F-DD49-BB3F-A701-2A8FD0B78DF4}"/>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8026" y="5723569"/>
            <a:ext cx="982365" cy="52392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0725CA56-E547-8CF1-1E02-7AA9AE19E1E8}"/>
              </a:ext>
            </a:extLst>
          </p:cNvPr>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358813" y="5128657"/>
            <a:ext cx="756652" cy="57558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88FBCDC5-9691-53D7-384D-67E2FFC40BFE}"/>
              </a:ext>
            </a:extLst>
          </p:cNvPr>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1062350" y="4633522"/>
            <a:ext cx="1361811" cy="37519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E29B2593-9CE6-C27E-15AF-EE65DD21A4D9}"/>
              </a:ext>
            </a:extLst>
          </p:cNvPr>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2755163" y="4718215"/>
            <a:ext cx="574003" cy="44644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a:extLst>
              <a:ext uri="{FF2B5EF4-FFF2-40B4-BE49-F238E27FC236}">
                <a16:creationId xmlns:a16="http://schemas.microsoft.com/office/drawing/2014/main" id="{CFA6AF6B-3CC9-C3C3-BF51-7105168ED692}"/>
              </a:ext>
            </a:extLst>
          </p:cNvPr>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9553096" y="4586299"/>
            <a:ext cx="1915857" cy="3125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a:extLst>
              <a:ext uri="{FF2B5EF4-FFF2-40B4-BE49-F238E27FC236}">
                <a16:creationId xmlns:a16="http://schemas.microsoft.com/office/drawing/2014/main" id="{2EA9F0AC-F054-BA2B-31B3-B44A5C6AEB09}"/>
              </a:ext>
            </a:extLst>
          </p:cNvPr>
          <p:cNvPicPr>
            <a:picLocks noChangeAspect="1" noChangeArrowheads="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7778564" y="2411081"/>
            <a:ext cx="1107534" cy="43091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
            <a:extLst>
              <a:ext uri="{FF2B5EF4-FFF2-40B4-BE49-F238E27FC236}">
                <a16:creationId xmlns:a16="http://schemas.microsoft.com/office/drawing/2014/main" id="{7DDAD290-FB82-1F8F-A385-10030C55D692}"/>
              </a:ext>
            </a:extLst>
          </p:cNvPr>
          <p:cNvPicPr>
            <a:picLocks noChangeAspect="1" noChangeArrowheads="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8694232" y="5186816"/>
            <a:ext cx="1452852" cy="242331"/>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4">
            <a:extLst>
              <a:ext uri="{FF2B5EF4-FFF2-40B4-BE49-F238E27FC236}">
                <a16:creationId xmlns:a16="http://schemas.microsoft.com/office/drawing/2014/main" id="{E147E460-7BA3-0440-EF99-C00490A974B1}"/>
              </a:ext>
            </a:extLst>
          </p:cNvPr>
          <p:cNvPicPr>
            <a:picLocks noChangeAspect="1" noChangeArrowheads="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8109099" y="5867664"/>
            <a:ext cx="1482064" cy="378078"/>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a:extLst>
              <a:ext uri="{FF2B5EF4-FFF2-40B4-BE49-F238E27FC236}">
                <a16:creationId xmlns:a16="http://schemas.microsoft.com/office/drawing/2014/main" id="{EDE9DFE9-1ED6-6014-CC49-E8534DA62CE2}"/>
              </a:ext>
            </a:extLst>
          </p:cNvPr>
          <p:cNvPicPr>
            <a:picLocks noChangeAspect="1" noChangeArrowheads="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3544850" y="4084583"/>
            <a:ext cx="1090290" cy="471477"/>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4">
            <a:extLst>
              <a:ext uri="{FF2B5EF4-FFF2-40B4-BE49-F238E27FC236}">
                <a16:creationId xmlns:a16="http://schemas.microsoft.com/office/drawing/2014/main" id="{052C625F-3C5A-5F5D-4829-4FD8F68031D8}"/>
              </a:ext>
            </a:extLst>
          </p:cNvPr>
          <p:cNvPicPr>
            <a:picLocks noChangeAspect="1" noChangeArrowheads="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3054274" y="5204756"/>
            <a:ext cx="1090290" cy="552359"/>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6">
            <a:extLst>
              <a:ext uri="{FF2B5EF4-FFF2-40B4-BE49-F238E27FC236}">
                <a16:creationId xmlns:a16="http://schemas.microsoft.com/office/drawing/2014/main" id="{7819189B-9B64-508E-CC4A-FC22F0844832}"/>
              </a:ext>
            </a:extLst>
          </p:cNvPr>
          <p:cNvPicPr>
            <a:picLocks noChangeAspect="1" noChangeArrowheads="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2716801" y="5923378"/>
            <a:ext cx="1866063" cy="273349"/>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a:extLst>
              <a:ext uri="{FF2B5EF4-FFF2-40B4-BE49-F238E27FC236}">
                <a16:creationId xmlns:a16="http://schemas.microsoft.com/office/drawing/2014/main" id="{D7499BF9-CDA0-B78D-F44F-055B065571DD}"/>
              </a:ext>
            </a:extLst>
          </p:cNvPr>
          <p:cNvPicPr>
            <a:picLocks noChangeAspect="1" noChangeArrowheads="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6953088" y="5225170"/>
            <a:ext cx="1482064" cy="5216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FF6D50D-7830-040C-A4E2-A6089AF6888E}"/>
              </a:ext>
            </a:extLst>
          </p:cNvPr>
          <p:cNvPicPr>
            <a:picLocks noChangeAspect="1" noChangeArrowheads="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2229028" y="1470477"/>
            <a:ext cx="2421945" cy="2917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A790C2C-7C59-0E9E-FE2D-5FE695F35B2B}"/>
              </a:ext>
            </a:extLst>
          </p:cNvPr>
          <p:cNvPicPr>
            <a:picLocks noChangeAspect="1" noChangeArrowheads="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8320298" y="1364871"/>
            <a:ext cx="1326254" cy="4984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1D90B29-CB91-6396-6072-D90723DB4EA1}"/>
              </a:ext>
            </a:extLst>
          </p:cNvPr>
          <p:cNvPicPr>
            <a:picLocks noChangeAspect="1" noChangeArrowheads="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4215852" y="3588629"/>
            <a:ext cx="1195611" cy="39807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BE14666-2F13-2EBE-C467-8A20148AEA7C}"/>
              </a:ext>
            </a:extLst>
          </p:cNvPr>
          <p:cNvPicPr>
            <a:picLocks noChangeAspect="1" noChangeArrowheads="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8731512" y="3563403"/>
            <a:ext cx="530011" cy="4485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72C1C6C-637B-1203-215C-1849AFF4700F}"/>
              </a:ext>
            </a:extLst>
          </p:cNvPr>
          <p:cNvPicPr>
            <a:picLocks noChangeAspect="1" noChangeArrowheads="1"/>
          </p:cNvPicPr>
          <p:nvPr userDrawn="1"/>
        </p:nvPicPr>
        <p:blipFill>
          <a:blip r:embed="rId41" cstate="print">
            <a:extLst>
              <a:ext uri="{28A0092B-C50C-407E-A947-70E740481C1C}">
                <a14:useLocalDpi xmlns:a14="http://schemas.microsoft.com/office/drawing/2010/main" val="0"/>
              </a:ext>
            </a:extLst>
          </a:blip>
          <a:srcRect/>
          <a:stretch/>
        </p:blipFill>
        <p:spPr bwMode="auto">
          <a:xfrm>
            <a:off x="558604" y="4103838"/>
            <a:ext cx="1219133" cy="43317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B55817A0-24D1-529F-28F5-C0713A9B95CB}"/>
              </a:ext>
            </a:extLst>
          </p:cNvPr>
          <p:cNvPicPr>
            <a:picLocks noChangeAspect="1" noChangeArrowheads="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6929737" y="4146390"/>
            <a:ext cx="1060818" cy="22376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8EE93CAC-2ED2-C26F-40FC-35727169C2E2}"/>
              </a:ext>
            </a:extLst>
          </p:cNvPr>
          <p:cNvPicPr>
            <a:picLocks noChangeAspect="1" noChangeArrowheads="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3660168" y="4680344"/>
            <a:ext cx="1437197" cy="33609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ACF12C9B-1553-C91E-B43C-2FA75EC7B6E0}"/>
              </a:ext>
            </a:extLst>
          </p:cNvPr>
          <p:cNvPicPr>
            <a:picLocks noChangeAspect="1" noChangeArrowheads="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1613566" y="5307982"/>
            <a:ext cx="1252983" cy="41113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5973C1ED-098F-1F7C-2258-936F0B7643B9}"/>
              </a:ext>
            </a:extLst>
          </p:cNvPr>
          <p:cNvPicPr>
            <a:picLocks noChangeAspect="1" noChangeArrowheads="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652375" y="2506321"/>
            <a:ext cx="1621564" cy="3439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CCA33AD-6AA6-F576-C560-5AF47BD78E68}"/>
              </a:ext>
            </a:extLst>
          </p:cNvPr>
          <p:cNvPicPr>
            <a:picLocks noChangeAspect="1" noChangeArrowheads="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10263000" y="2411366"/>
            <a:ext cx="1577936" cy="43034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118C2053-EDD5-CFDD-BDC8-D282405E589E}"/>
              </a:ext>
            </a:extLst>
          </p:cNvPr>
          <p:cNvPicPr>
            <a:picLocks noChangeAspect="1" noChangeArrowheads="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351064" y="2436156"/>
            <a:ext cx="1387718" cy="38076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8109C22A-533A-5A2E-B764-A5557C693DF5}"/>
              </a:ext>
            </a:extLst>
          </p:cNvPr>
          <p:cNvPicPr>
            <a:picLocks noChangeAspect="1" noChangeArrowheads="1"/>
          </p:cNvPicPr>
          <p:nvPr userDrawn="1"/>
        </p:nvPicPr>
        <p:blipFill>
          <a:blip r:embed="rId48">
            <a:extLst>
              <a:ext uri="{28A0092B-C50C-407E-A947-70E740481C1C}">
                <a14:useLocalDpi xmlns:a14="http://schemas.microsoft.com/office/drawing/2010/main" val="0"/>
              </a:ext>
            </a:extLst>
          </a:blip>
          <a:srcRect/>
          <a:stretch>
            <a:fillRect/>
          </a:stretch>
        </p:blipFill>
        <p:spPr bwMode="auto">
          <a:xfrm>
            <a:off x="7926044" y="4556060"/>
            <a:ext cx="1361811" cy="4750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DEF80040-6334-C524-E5E1-FA49BF00CBD1}"/>
              </a:ext>
            </a:extLst>
          </p:cNvPr>
          <p:cNvPicPr>
            <a:picLocks noChangeAspect="1" noChangeArrowheads="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6351398" y="5757115"/>
            <a:ext cx="1186717" cy="51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9231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3E412-32CF-FECE-3766-35F16AA9143F}"/>
              </a:ext>
            </a:extLst>
          </p:cNvPr>
          <p:cNvSpPr>
            <a:spLocks noGrp="1"/>
          </p:cNvSpPr>
          <p:nvPr>
            <p:ph type="sldNum" sz="quarter" idx="10"/>
          </p:nvPr>
        </p:nvSpPr>
        <p:spPr/>
        <p:txBody>
          <a:bodyPr/>
          <a:lstStyle/>
          <a:p>
            <a:pPr algn="l"/>
            <a:fld id="{D4DFE4B9-2BF6-4E32-9280-3DEC68C36104}" type="slidenum">
              <a:rPr lang="en-US" smtClean="0"/>
              <a:pPr algn="l"/>
              <a:t>‹#›</a:t>
            </a:fld>
            <a:endParaRPr lang="en-US"/>
          </a:p>
        </p:txBody>
      </p:sp>
      <p:sp>
        <p:nvSpPr>
          <p:cNvPr id="9" name="Rectangle 8">
            <a:extLst>
              <a:ext uri="{FF2B5EF4-FFF2-40B4-BE49-F238E27FC236}">
                <a16:creationId xmlns:a16="http://schemas.microsoft.com/office/drawing/2014/main" id="{F154DD7C-EF1E-7AEE-B3E6-0A3F85F3189C}"/>
              </a:ext>
            </a:extLst>
          </p:cNvPr>
          <p:cNvSpPr/>
          <p:nvPr userDrawn="1"/>
        </p:nvSpPr>
        <p:spPr>
          <a:xfrm>
            <a:off x="-1" y="-1"/>
            <a:ext cx="5149049" cy="6402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B8ECDF-626C-5DC8-8533-56DE63104127}"/>
              </a:ext>
            </a:extLst>
          </p:cNvPr>
          <p:cNvSpPr/>
          <p:nvPr userDrawn="1"/>
        </p:nvSpPr>
        <p:spPr>
          <a:xfrm rot="5400000">
            <a:off x="1978233" y="3167844"/>
            <a:ext cx="6400800" cy="65112"/>
          </a:xfrm>
          <a:prstGeom prst="rect">
            <a:avLst/>
          </a:prstGeom>
          <a:gradFill>
            <a:gsLst>
              <a:gs pos="1000">
                <a:schemeClr val="tx1"/>
              </a:gs>
              <a:gs pos="100000">
                <a:schemeClr val="accent2"/>
              </a:gs>
              <a:gs pos="50000">
                <a:srgbClr val="13989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ircular blue and black circular object&#10;&#10;Description automatically generated with medium confidence">
            <a:extLst>
              <a:ext uri="{FF2B5EF4-FFF2-40B4-BE49-F238E27FC236}">
                <a16:creationId xmlns:a16="http://schemas.microsoft.com/office/drawing/2014/main" id="{D228F71A-E7FC-F83F-B70F-EA17BDFE6C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808070" y="163902"/>
            <a:ext cx="5725046" cy="5917721"/>
          </a:xfrm>
          <a:prstGeom prst="rect">
            <a:avLst/>
          </a:prstGeom>
        </p:spPr>
      </p:pic>
      <p:sp>
        <p:nvSpPr>
          <p:cNvPr id="2" name="TextBox 1">
            <a:extLst>
              <a:ext uri="{FF2B5EF4-FFF2-40B4-BE49-F238E27FC236}">
                <a16:creationId xmlns:a16="http://schemas.microsoft.com/office/drawing/2014/main" id="{DF01C764-AA04-0492-7CD8-C32FA20099E3}"/>
              </a:ext>
            </a:extLst>
          </p:cNvPr>
          <p:cNvSpPr txBox="1"/>
          <p:nvPr userDrawn="1"/>
        </p:nvSpPr>
        <p:spPr>
          <a:xfrm>
            <a:off x="8821054" y="1221699"/>
            <a:ext cx="1958196" cy="931024"/>
          </a:xfrm>
          <a:prstGeom prst="rect">
            <a:avLst/>
          </a:prstGeom>
          <a:noFill/>
        </p:spPr>
        <p:txBody>
          <a:bodyPr wrap="square" rtlCol="0">
            <a:spAutoFit/>
          </a:bodyPr>
          <a:lstStyle/>
          <a:p>
            <a:pPr>
              <a:spcAft>
                <a:spcPts val="300"/>
              </a:spcAft>
            </a:pPr>
            <a:r>
              <a:rPr lang="en-US" sz="1600" b="1">
                <a:solidFill>
                  <a:schemeClr val="bg1"/>
                </a:solidFill>
              </a:rPr>
              <a:t>Data Gathering</a:t>
            </a:r>
          </a:p>
          <a:p>
            <a:r>
              <a:rPr lang="en-US" sz="1200" b="0">
                <a:solidFill>
                  <a:schemeClr val="bg1"/>
                </a:solidFill>
              </a:rPr>
              <a:t>Execution of the research plan to gather market information</a:t>
            </a:r>
          </a:p>
        </p:txBody>
      </p:sp>
      <p:sp>
        <p:nvSpPr>
          <p:cNvPr id="5" name="TextBox 4">
            <a:extLst>
              <a:ext uri="{FF2B5EF4-FFF2-40B4-BE49-F238E27FC236}">
                <a16:creationId xmlns:a16="http://schemas.microsoft.com/office/drawing/2014/main" id="{C90D2DC6-D84E-6928-AD70-386DDCA6767C}"/>
              </a:ext>
            </a:extLst>
          </p:cNvPr>
          <p:cNvSpPr txBox="1"/>
          <p:nvPr userDrawn="1"/>
        </p:nvSpPr>
        <p:spPr>
          <a:xfrm>
            <a:off x="9570651" y="2674712"/>
            <a:ext cx="1573232" cy="1361911"/>
          </a:xfrm>
          <a:prstGeom prst="rect">
            <a:avLst/>
          </a:prstGeom>
          <a:noFill/>
        </p:spPr>
        <p:txBody>
          <a:bodyPr wrap="square" rtlCol="0">
            <a:spAutoFit/>
          </a:bodyPr>
          <a:lstStyle/>
          <a:p>
            <a:pPr algn="r">
              <a:spcAft>
                <a:spcPts val="300"/>
              </a:spcAft>
            </a:pPr>
            <a:r>
              <a:rPr lang="en-US" sz="1600" b="1">
                <a:solidFill>
                  <a:schemeClr val="bg1"/>
                </a:solidFill>
              </a:rPr>
              <a:t>Insight Analysis</a:t>
            </a:r>
          </a:p>
          <a:p>
            <a:pPr algn="r"/>
            <a:r>
              <a:rPr lang="en-US" sz="1200" b="0">
                <a:solidFill>
                  <a:schemeClr val="bg1"/>
                </a:solidFill>
              </a:rPr>
              <a:t>Interpretation of market information by senior team members</a:t>
            </a:r>
          </a:p>
        </p:txBody>
      </p:sp>
      <p:sp>
        <p:nvSpPr>
          <p:cNvPr id="6" name="TextBox 5">
            <a:extLst>
              <a:ext uri="{FF2B5EF4-FFF2-40B4-BE49-F238E27FC236}">
                <a16:creationId xmlns:a16="http://schemas.microsoft.com/office/drawing/2014/main" id="{D9A95DA6-9AA9-C479-1835-48ACAFFEC679}"/>
              </a:ext>
            </a:extLst>
          </p:cNvPr>
          <p:cNvSpPr txBox="1"/>
          <p:nvPr userDrawn="1"/>
        </p:nvSpPr>
        <p:spPr>
          <a:xfrm>
            <a:off x="8821054" y="4350207"/>
            <a:ext cx="1754931" cy="1177245"/>
          </a:xfrm>
          <a:prstGeom prst="rect">
            <a:avLst/>
          </a:prstGeom>
          <a:noFill/>
        </p:spPr>
        <p:txBody>
          <a:bodyPr wrap="square" rtlCol="0">
            <a:spAutoFit/>
          </a:bodyPr>
          <a:lstStyle/>
          <a:p>
            <a:pPr>
              <a:spcAft>
                <a:spcPts val="300"/>
              </a:spcAft>
            </a:pPr>
            <a:r>
              <a:rPr lang="en-US" sz="1600" b="1">
                <a:solidFill>
                  <a:schemeClr val="bg1"/>
                </a:solidFill>
              </a:rPr>
              <a:t>Work Product Preparation</a:t>
            </a:r>
          </a:p>
          <a:p>
            <a:r>
              <a:rPr lang="en-US" sz="1200" b="0">
                <a:solidFill>
                  <a:schemeClr val="bg1"/>
                </a:solidFill>
              </a:rPr>
              <a:t>Synthesizing insights into project </a:t>
            </a:r>
            <a:br>
              <a:rPr lang="en-US" sz="1200" b="0">
                <a:solidFill>
                  <a:schemeClr val="bg1"/>
                </a:solidFill>
              </a:rPr>
            </a:br>
            <a:r>
              <a:rPr lang="en-US" sz="1200" b="0">
                <a:solidFill>
                  <a:schemeClr val="bg1"/>
                </a:solidFill>
              </a:rPr>
              <a:t>deliverables</a:t>
            </a:r>
          </a:p>
        </p:txBody>
      </p:sp>
      <p:sp>
        <p:nvSpPr>
          <p:cNvPr id="7" name="TextBox 6">
            <a:extLst>
              <a:ext uri="{FF2B5EF4-FFF2-40B4-BE49-F238E27FC236}">
                <a16:creationId xmlns:a16="http://schemas.microsoft.com/office/drawing/2014/main" id="{59F439CC-19F8-C894-287E-3595C2682E24}"/>
              </a:ext>
            </a:extLst>
          </p:cNvPr>
          <p:cNvSpPr txBox="1"/>
          <p:nvPr userDrawn="1"/>
        </p:nvSpPr>
        <p:spPr>
          <a:xfrm>
            <a:off x="7014357" y="4229447"/>
            <a:ext cx="1573232" cy="1361911"/>
          </a:xfrm>
          <a:prstGeom prst="rect">
            <a:avLst/>
          </a:prstGeom>
          <a:noFill/>
        </p:spPr>
        <p:txBody>
          <a:bodyPr wrap="square" rtlCol="0">
            <a:spAutoFit/>
          </a:bodyPr>
          <a:lstStyle/>
          <a:p>
            <a:pPr algn="r">
              <a:spcAft>
                <a:spcPts val="300"/>
              </a:spcAft>
            </a:pPr>
            <a:r>
              <a:rPr lang="en-US" sz="1600" b="1">
                <a:solidFill>
                  <a:schemeClr val="bg1"/>
                </a:solidFill>
              </a:rPr>
              <a:t>Peer Review &amp; Refinement</a:t>
            </a:r>
          </a:p>
          <a:p>
            <a:pPr algn="r"/>
            <a:r>
              <a:rPr lang="en-US" sz="1200" b="0">
                <a:solidFill>
                  <a:schemeClr val="bg1"/>
                </a:solidFill>
              </a:rPr>
              <a:t>Review by the </a:t>
            </a:r>
            <a:r>
              <a:rPr lang="en-US" sz="1200" b="0" i="1">
                <a:solidFill>
                  <a:schemeClr val="bg1"/>
                </a:solidFill>
              </a:rPr>
              <a:t>OPEN MINDS </a:t>
            </a:r>
            <a:r>
              <a:rPr lang="en-US" sz="1200" b="0">
                <a:solidFill>
                  <a:schemeClr val="bg1"/>
                </a:solidFill>
              </a:rPr>
              <a:t>senior team and client team</a:t>
            </a:r>
          </a:p>
        </p:txBody>
      </p:sp>
      <p:sp>
        <p:nvSpPr>
          <p:cNvPr id="8" name="TextBox 7">
            <a:extLst>
              <a:ext uri="{FF2B5EF4-FFF2-40B4-BE49-F238E27FC236}">
                <a16:creationId xmlns:a16="http://schemas.microsoft.com/office/drawing/2014/main" id="{370BF6B6-F394-B504-333B-8059EDCFB200}"/>
              </a:ext>
            </a:extLst>
          </p:cNvPr>
          <p:cNvSpPr txBox="1"/>
          <p:nvPr userDrawn="1"/>
        </p:nvSpPr>
        <p:spPr>
          <a:xfrm>
            <a:off x="6225394" y="2485473"/>
            <a:ext cx="1565275" cy="1546577"/>
          </a:xfrm>
          <a:prstGeom prst="rect">
            <a:avLst/>
          </a:prstGeom>
          <a:noFill/>
        </p:spPr>
        <p:txBody>
          <a:bodyPr wrap="square" rtlCol="0">
            <a:spAutoFit/>
          </a:bodyPr>
          <a:lstStyle/>
          <a:p>
            <a:pPr algn="l">
              <a:spcAft>
                <a:spcPts val="300"/>
              </a:spcAft>
            </a:pPr>
            <a:r>
              <a:rPr lang="en-US" sz="1600" b="1">
                <a:solidFill>
                  <a:schemeClr val="bg1"/>
                </a:solidFill>
              </a:rPr>
              <a:t>Project Planning</a:t>
            </a:r>
          </a:p>
          <a:p>
            <a:pPr algn="l"/>
            <a:r>
              <a:rPr lang="en-US" sz="1000" b="0">
                <a:solidFill>
                  <a:schemeClr val="bg1"/>
                </a:solidFill>
              </a:rPr>
              <a:t>A structured process for building a project plan, </a:t>
            </a:r>
            <a:br>
              <a:rPr lang="en-US" sz="1000" b="0">
                <a:solidFill>
                  <a:schemeClr val="bg1"/>
                </a:solidFill>
              </a:rPr>
            </a:br>
            <a:r>
              <a:rPr lang="en-US" sz="1000" b="0">
                <a:solidFill>
                  <a:schemeClr val="bg1"/>
                </a:solidFill>
              </a:rPr>
              <a:t>a research plan, work product templates, scheduling </a:t>
            </a:r>
            <a:br>
              <a:rPr lang="en-US" sz="1000" b="0">
                <a:solidFill>
                  <a:schemeClr val="bg1"/>
                </a:solidFill>
              </a:rPr>
            </a:br>
            <a:r>
              <a:rPr lang="en-US" sz="1000" b="0">
                <a:solidFill>
                  <a:schemeClr val="bg1"/>
                </a:solidFill>
              </a:rPr>
              <a:t>meetings, etc.</a:t>
            </a:r>
          </a:p>
        </p:txBody>
      </p:sp>
      <p:sp>
        <p:nvSpPr>
          <p:cNvPr id="10" name="TextBox 9">
            <a:extLst>
              <a:ext uri="{FF2B5EF4-FFF2-40B4-BE49-F238E27FC236}">
                <a16:creationId xmlns:a16="http://schemas.microsoft.com/office/drawing/2014/main" id="{68B07C36-3E2B-18EC-8A72-BBC8163DFDA0}"/>
              </a:ext>
            </a:extLst>
          </p:cNvPr>
          <p:cNvSpPr txBox="1"/>
          <p:nvPr userDrawn="1"/>
        </p:nvSpPr>
        <p:spPr>
          <a:xfrm>
            <a:off x="6840747" y="946901"/>
            <a:ext cx="1746842" cy="1300356"/>
          </a:xfrm>
          <a:prstGeom prst="rect">
            <a:avLst/>
          </a:prstGeom>
          <a:noFill/>
        </p:spPr>
        <p:txBody>
          <a:bodyPr wrap="square" rtlCol="0">
            <a:spAutoFit/>
          </a:bodyPr>
          <a:lstStyle/>
          <a:p>
            <a:pPr algn="r">
              <a:spcAft>
                <a:spcPts val="300"/>
              </a:spcAft>
            </a:pPr>
            <a:r>
              <a:rPr lang="en-US" sz="1600" b="1">
                <a:solidFill>
                  <a:schemeClr val="bg1"/>
                </a:solidFill>
              </a:rPr>
              <a:t>Team Orientation</a:t>
            </a:r>
          </a:p>
          <a:p>
            <a:pPr algn="r"/>
            <a:r>
              <a:rPr lang="en-US" sz="1100" b="0">
                <a:solidFill>
                  <a:schemeClr val="bg1"/>
                </a:solidFill>
              </a:rPr>
              <a:t>Initial meetings with the </a:t>
            </a:r>
            <a:r>
              <a:rPr lang="en-US" sz="1100" b="0" i="1">
                <a:solidFill>
                  <a:schemeClr val="bg1"/>
                </a:solidFill>
              </a:rPr>
              <a:t>OPEN MINDS </a:t>
            </a:r>
            <a:r>
              <a:rPr lang="en-US" sz="1100" b="0">
                <a:solidFill>
                  <a:schemeClr val="bg1"/>
                </a:solidFill>
              </a:rPr>
              <a:t>team and client team to confirm all project assumptions</a:t>
            </a:r>
          </a:p>
        </p:txBody>
      </p:sp>
      <p:sp>
        <p:nvSpPr>
          <p:cNvPr id="11" name="Oval 10">
            <a:extLst>
              <a:ext uri="{FF2B5EF4-FFF2-40B4-BE49-F238E27FC236}">
                <a16:creationId xmlns:a16="http://schemas.microsoft.com/office/drawing/2014/main" id="{13198288-B82F-E20A-571A-0C010397AC20}"/>
              </a:ext>
            </a:extLst>
          </p:cNvPr>
          <p:cNvSpPr/>
          <p:nvPr userDrawn="1"/>
        </p:nvSpPr>
        <p:spPr>
          <a:xfrm>
            <a:off x="8917051" y="826136"/>
            <a:ext cx="343806" cy="34380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3</a:t>
            </a:r>
            <a:endParaRPr lang="en-US" b="1">
              <a:solidFill>
                <a:schemeClr val="tx1"/>
              </a:solidFill>
            </a:endParaRPr>
          </a:p>
        </p:txBody>
      </p:sp>
      <p:sp>
        <p:nvSpPr>
          <p:cNvPr id="15" name="Oval 14">
            <a:extLst>
              <a:ext uri="{FF2B5EF4-FFF2-40B4-BE49-F238E27FC236}">
                <a16:creationId xmlns:a16="http://schemas.microsoft.com/office/drawing/2014/main" id="{A3045012-381E-C74F-8880-7DFB4A22A191}"/>
              </a:ext>
            </a:extLst>
          </p:cNvPr>
          <p:cNvSpPr/>
          <p:nvPr userDrawn="1"/>
        </p:nvSpPr>
        <p:spPr>
          <a:xfrm>
            <a:off x="10538339" y="2304941"/>
            <a:ext cx="343806" cy="34380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4</a:t>
            </a:r>
            <a:endParaRPr lang="en-US" b="1">
              <a:solidFill>
                <a:schemeClr val="accent3"/>
              </a:solidFill>
            </a:endParaRPr>
          </a:p>
        </p:txBody>
      </p:sp>
      <p:sp>
        <p:nvSpPr>
          <p:cNvPr id="16" name="Oval 15">
            <a:extLst>
              <a:ext uri="{FF2B5EF4-FFF2-40B4-BE49-F238E27FC236}">
                <a16:creationId xmlns:a16="http://schemas.microsoft.com/office/drawing/2014/main" id="{086CC1B4-4169-4C85-724A-1D045BF28406}"/>
              </a:ext>
            </a:extLst>
          </p:cNvPr>
          <p:cNvSpPr/>
          <p:nvPr userDrawn="1"/>
        </p:nvSpPr>
        <p:spPr>
          <a:xfrm>
            <a:off x="9355618" y="3976328"/>
            <a:ext cx="343806" cy="34380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2"/>
                </a:solidFill>
              </a:rPr>
              <a:t>5</a:t>
            </a:r>
            <a:endParaRPr lang="en-US" b="1">
              <a:solidFill>
                <a:schemeClr val="accent2"/>
              </a:solidFill>
            </a:endParaRPr>
          </a:p>
        </p:txBody>
      </p:sp>
      <p:sp>
        <p:nvSpPr>
          <p:cNvPr id="17" name="Oval 16">
            <a:extLst>
              <a:ext uri="{FF2B5EF4-FFF2-40B4-BE49-F238E27FC236}">
                <a16:creationId xmlns:a16="http://schemas.microsoft.com/office/drawing/2014/main" id="{14CE4031-AFDB-7935-9ADA-2694F2A4ABCF}"/>
              </a:ext>
            </a:extLst>
          </p:cNvPr>
          <p:cNvSpPr/>
          <p:nvPr userDrawn="1"/>
        </p:nvSpPr>
        <p:spPr>
          <a:xfrm>
            <a:off x="7661275" y="3888364"/>
            <a:ext cx="343806" cy="34380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6</a:t>
            </a:r>
            <a:endParaRPr lang="en-US" b="1">
              <a:solidFill>
                <a:schemeClr val="tx1"/>
              </a:solidFill>
            </a:endParaRPr>
          </a:p>
        </p:txBody>
      </p:sp>
      <p:sp>
        <p:nvSpPr>
          <p:cNvPr id="18" name="Oval 17">
            <a:extLst>
              <a:ext uri="{FF2B5EF4-FFF2-40B4-BE49-F238E27FC236}">
                <a16:creationId xmlns:a16="http://schemas.microsoft.com/office/drawing/2014/main" id="{D61D7826-0C93-DCD2-96AD-A6D579DB1442}"/>
              </a:ext>
            </a:extLst>
          </p:cNvPr>
          <p:cNvSpPr/>
          <p:nvPr userDrawn="1"/>
        </p:nvSpPr>
        <p:spPr>
          <a:xfrm>
            <a:off x="6364265" y="2153245"/>
            <a:ext cx="343806" cy="34380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1</a:t>
            </a:r>
            <a:endParaRPr lang="en-US" b="1">
              <a:solidFill>
                <a:schemeClr val="accent3"/>
              </a:solidFill>
            </a:endParaRPr>
          </a:p>
        </p:txBody>
      </p:sp>
      <p:sp>
        <p:nvSpPr>
          <p:cNvPr id="19" name="Oval 18">
            <a:extLst>
              <a:ext uri="{FF2B5EF4-FFF2-40B4-BE49-F238E27FC236}">
                <a16:creationId xmlns:a16="http://schemas.microsoft.com/office/drawing/2014/main" id="{8C33E607-7628-6218-7AF4-CA1BA41B06DB}"/>
              </a:ext>
            </a:extLst>
          </p:cNvPr>
          <p:cNvSpPr/>
          <p:nvPr userDrawn="1"/>
        </p:nvSpPr>
        <p:spPr>
          <a:xfrm>
            <a:off x="7542265" y="843388"/>
            <a:ext cx="343806" cy="34380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2"/>
                </a:solidFill>
              </a:rPr>
              <a:t>2</a:t>
            </a:r>
            <a:endParaRPr lang="en-US" b="1">
              <a:solidFill>
                <a:schemeClr val="accent2"/>
              </a:solidFill>
            </a:endParaRPr>
          </a:p>
        </p:txBody>
      </p:sp>
      <p:sp>
        <p:nvSpPr>
          <p:cNvPr id="20" name="TextBox 19">
            <a:extLst>
              <a:ext uri="{FF2B5EF4-FFF2-40B4-BE49-F238E27FC236}">
                <a16:creationId xmlns:a16="http://schemas.microsoft.com/office/drawing/2014/main" id="{258937E2-45AC-912B-003F-6181DD4CF05B}"/>
              </a:ext>
            </a:extLst>
          </p:cNvPr>
          <p:cNvSpPr txBox="1"/>
          <p:nvPr userDrawn="1"/>
        </p:nvSpPr>
        <p:spPr>
          <a:xfrm>
            <a:off x="448574" y="457202"/>
            <a:ext cx="4276898" cy="984885"/>
          </a:xfrm>
          <a:prstGeom prst="rect">
            <a:avLst/>
          </a:prstGeom>
          <a:noFill/>
        </p:spPr>
        <p:txBody>
          <a:bodyPr wrap="square" rtlCol="0">
            <a:spAutoFit/>
          </a:bodyPr>
          <a:lstStyle/>
          <a:p>
            <a:r>
              <a:rPr lang="en-US" sz="2900" b="1" i="1">
                <a:solidFill>
                  <a:schemeClr val="bg1"/>
                </a:solidFill>
              </a:rPr>
              <a:t>OPEN MINDS </a:t>
            </a:r>
            <a:r>
              <a:rPr lang="en-US" sz="2900" b="1">
                <a:solidFill>
                  <a:schemeClr val="bg1"/>
                </a:solidFill>
              </a:rPr>
              <a:t>Operational Excellence</a:t>
            </a:r>
          </a:p>
        </p:txBody>
      </p:sp>
      <p:sp>
        <p:nvSpPr>
          <p:cNvPr id="21" name="TextBox 20">
            <a:extLst>
              <a:ext uri="{FF2B5EF4-FFF2-40B4-BE49-F238E27FC236}">
                <a16:creationId xmlns:a16="http://schemas.microsoft.com/office/drawing/2014/main" id="{BDC263E9-1CD6-311F-7249-E09A54589ACD}"/>
              </a:ext>
            </a:extLst>
          </p:cNvPr>
          <p:cNvSpPr txBox="1"/>
          <p:nvPr userDrawn="1"/>
        </p:nvSpPr>
        <p:spPr>
          <a:xfrm>
            <a:off x="448574" y="1558487"/>
            <a:ext cx="4276898" cy="4416594"/>
          </a:xfrm>
          <a:prstGeom prst="rect">
            <a:avLst/>
          </a:prstGeom>
          <a:noFill/>
        </p:spPr>
        <p:txBody>
          <a:bodyPr wrap="square" rtlCol="0">
            <a:spAutoFit/>
          </a:bodyPr>
          <a:lstStyle/>
          <a:p>
            <a:pPr>
              <a:spcAft>
                <a:spcPts val="1200"/>
              </a:spcAft>
            </a:pPr>
            <a:r>
              <a:rPr lang="en-US" sz="1450" b="0" i="1">
                <a:solidFill>
                  <a:schemeClr val="bg1"/>
                </a:solidFill>
              </a:rPr>
              <a:t>OPEN MINDS </a:t>
            </a:r>
            <a:r>
              <a:rPr lang="en-US" sz="1450" b="0" i="0">
                <a:solidFill>
                  <a:schemeClr val="bg1"/>
                </a:solidFill>
              </a:rPr>
              <a:t>has a structured approach to project staffing and management for strategic advisory engagements. For every client project, there is a designated senior project lead to lead the project and serve as a point of contact for the client team and the internal team. They are supported by a project lead who is responsible for project management and administrative support.</a:t>
            </a:r>
          </a:p>
          <a:p>
            <a:pPr>
              <a:spcAft>
                <a:spcPts val="1200"/>
              </a:spcAft>
            </a:pPr>
            <a:r>
              <a:rPr lang="en-US" sz="1450" b="0" i="0">
                <a:solidFill>
                  <a:schemeClr val="bg1"/>
                </a:solidFill>
              </a:rPr>
              <a:t>Each project also has an executive project lead changed with executive oversight. Subject matter experts are also assigned to each project based on the needed competencies and expertise.</a:t>
            </a:r>
          </a:p>
          <a:p>
            <a:pPr>
              <a:spcAft>
                <a:spcPts val="1200"/>
              </a:spcAft>
            </a:pPr>
            <a:r>
              <a:rPr lang="en-US" sz="1450" b="0" i="0">
                <a:solidFill>
                  <a:schemeClr val="bg1"/>
                </a:solidFill>
              </a:rPr>
              <a:t>At a corporate level, all project workplans are tracked by a traffic manager. The executive vice president assigned to the account holds biweekly project review meetings. And there is a mandatory peer review process for each project deliverable.</a:t>
            </a:r>
          </a:p>
        </p:txBody>
      </p:sp>
    </p:spTree>
    <p:extLst>
      <p:ext uri="{BB962C8B-B14F-4D97-AF65-F5344CB8AC3E}">
        <p14:creationId xmlns:p14="http://schemas.microsoft.com/office/powerpoint/2010/main" val="1201252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9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0"/>
            <a:ext cx="12192000" cy="822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600075" y="0"/>
            <a:ext cx="10991850" cy="797066"/>
          </a:xfrm>
          <a:prstGeom prst="rect">
            <a:avLst/>
          </a:prstGeom>
        </p:spPr>
        <p:txBody>
          <a:bodyPr anchor="ctr">
            <a:noAutofit/>
          </a:bodyPr>
          <a:lstStyle>
            <a:lvl1pPr marL="0" algn="ctr">
              <a:lnSpc>
                <a:spcPct val="100000"/>
              </a:lnSpc>
              <a:defRPr sz="2800" b="1">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EC1845EA-A549-4392-94EF-A70BAF4D846A}"/>
              </a:ext>
            </a:extLst>
          </p:cNvPr>
          <p:cNvSpPr>
            <a:spLocks noGrp="1"/>
          </p:cNvSpPr>
          <p:nvPr>
            <p:ph idx="1"/>
          </p:nvPr>
        </p:nvSpPr>
        <p:spPr>
          <a:xfrm>
            <a:off x="600075" y="1190625"/>
            <a:ext cx="10991850" cy="4764194"/>
          </a:xfrm>
          <a:prstGeom prst="rect">
            <a:avLst/>
          </a:prstGeom>
        </p:spPr>
        <p:txBody>
          <a:bodyPr>
            <a:normAutofit/>
          </a:bodyPr>
          <a:lstStyle>
            <a:lvl1pPr>
              <a:lnSpc>
                <a:spcPct val="100000"/>
              </a:lnSpc>
              <a:defRPr sz="2400">
                <a:solidFill>
                  <a:schemeClr val="tx1"/>
                </a:solidFill>
              </a:defRPr>
            </a:lvl1pPr>
            <a:lvl2pPr marL="396875" indent="-163513">
              <a:lnSpc>
                <a:spcPct val="100000"/>
              </a:lnSpc>
              <a:buSzPct val="111000"/>
              <a:buFont typeface="Arial" panose="020B0604020202020204" pitchFamily="34" charset="0"/>
              <a:buChar char="•"/>
              <a:defRPr sz="2000">
                <a:solidFill>
                  <a:schemeClr val="tx1"/>
                </a:solidFill>
              </a:defRPr>
            </a:lvl2pPr>
            <a:lvl3pPr marL="594360" indent="-173038">
              <a:lnSpc>
                <a:spcPct val="100000"/>
              </a:lnSpc>
              <a:buFont typeface="Courier New" panose="02070309020205020404" pitchFamily="49" charset="0"/>
              <a:buChar char="o"/>
              <a:defRPr sz="1600">
                <a:solidFill>
                  <a:schemeClr val="tx1"/>
                </a:solidFill>
              </a:defRPr>
            </a:lvl3pPr>
            <a:lvl4pPr marL="801688" indent="-171450">
              <a:lnSpc>
                <a:spcPct val="100000"/>
              </a:lnSpc>
              <a:buFont typeface="Arial" panose="020B0604020202020204" pitchFamily="34" charset="0"/>
              <a:buChar char="–"/>
              <a:defRPr sz="1400">
                <a:solidFill>
                  <a:schemeClr val="tx1"/>
                </a:solidFill>
              </a:defRPr>
            </a:lvl4pPr>
            <a:lvl5pPr marL="974725" indent="-173038">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1750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Navy Bar Header + 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DDA3BE-262C-4475-A403-30F0FE422150}"/>
              </a:ext>
            </a:extLst>
          </p:cNvPr>
          <p:cNvSpPr/>
          <p:nvPr/>
        </p:nvSpPr>
        <p:spPr>
          <a:xfrm>
            <a:off x="0" y="-6211"/>
            <a:ext cx="12192000" cy="1196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600075" y="1"/>
            <a:ext cx="10991850" cy="1190624"/>
          </a:xfrm>
          <a:prstGeom prst="rect">
            <a:avLst/>
          </a:prstGeom>
        </p:spPr>
        <p:txBody>
          <a:bodyPr anchor="ctr">
            <a:noAutofit/>
          </a:bodyPr>
          <a:lstStyle>
            <a:lvl1pPr marL="0" algn="ctr">
              <a:lnSpc>
                <a:spcPct val="100000"/>
              </a:lnSpc>
              <a:defRPr sz="2800" b="1">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D25A7574-7ED5-4E9D-A0A6-0D86BECA224F}"/>
              </a:ext>
            </a:extLst>
          </p:cNvPr>
          <p:cNvSpPr>
            <a:spLocks noGrp="1"/>
          </p:cNvSpPr>
          <p:nvPr>
            <p:ph idx="1"/>
          </p:nvPr>
        </p:nvSpPr>
        <p:spPr>
          <a:xfrm>
            <a:off x="600075" y="1576873"/>
            <a:ext cx="10991850" cy="4377946"/>
          </a:xfrm>
          <a:prstGeom prst="rect">
            <a:avLst/>
          </a:prstGeom>
        </p:spPr>
        <p:txBody>
          <a:bodyPr>
            <a:normAutofit/>
          </a:bodyPr>
          <a:lstStyle>
            <a:lvl1pPr>
              <a:lnSpc>
                <a:spcPct val="100000"/>
              </a:lnSpc>
              <a:defRPr sz="2400">
                <a:solidFill>
                  <a:schemeClr val="tx1"/>
                </a:solidFill>
              </a:defRPr>
            </a:lvl1pPr>
            <a:lvl2pPr marL="396875" indent="-163513">
              <a:lnSpc>
                <a:spcPct val="100000"/>
              </a:lnSpc>
              <a:buSzPct val="111000"/>
              <a:buFont typeface="Arial" panose="020B0604020202020204" pitchFamily="34" charset="0"/>
              <a:buChar char="•"/>
              <a:defRPr sz="2000">
                <a:solidFill>
                  <a:schemeClr val="tx1"/>
                </a:solidFill>
              </a:defRPr>
            </a:lvl2pPr>
            <a:lvl3pPr marL="594360" indent="-173038">
              <a:lnSpc>
                <a:spcPct val="100000"/>
              </a:lnSpc>
              <a:buFont typeface="Courier New" panose="02070309020205020404" pitchFamily="49" charset="0"/>
              <a:buChar char="o"/>
              <a:defRPr sz="1600">
                <a:solidFill>
                  <a:schemeClr val="tx1"/>
                </a:solidFill>
              </a:defRPr>
            </a:lvl3pPr>
            <a:lvl4pPr marL="801688" indent="-171450">
              <a:lnSpc>
                <a:spcPct val="100000"/>
              </a:lnSpc>
              <a:buFont typeface="Arial" panose="020B0604020202020204" pitchFamily="34" charset="0"/>
              <a:buChar char="–"/>
              <a:defRPr sz="1400">
                <a:solidFill>
                  <a:schemeClr val="tx1"/>
                </a:solidFill>
              </a:defRPr>
            </a:lvl4pPr>
            <a:lvl5pPr marL="974725" indent="-173038">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6699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eader + Bulleted Lis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2">
            <a:extLst>
              <a:ext uri="{FF2B5EF4-FFF2-40B4-BE49-F238E27FC236}">
                <a16:creationId xmlns:a16="http://schemas.microsoft.com/office/drawing/2014/main" id="{EDD069A5-AC05-44FC-A826-A2C46572307A}"/>
              </a:ext>
            </a:extLst>
          </p:cNvPr>
          <p:cNvSpPr>
            <a:spLocks noGrp="1"/>
          </p:cNvSpPr>
          <p:nvPr>
            <p:ph idx="1"/>
          </p:nvPr>
        </p:nvSpPr>
        <p:spPr>
          <a:xfrm>
            <a:off x="600075" y="1609725"/>
            <a:ext cx="10991850" cy="4345094"/>
          </a:xfrm>
          <a:prstGeom prst="rect">
            <a:avLst/>
          </a:prstGeom>
        </p:spPr>
        <p:txBody>
          <a:bodyPr>
            <a:normAutofit/>
          </a:bodyPr>
          <a:lstStyle>
            <a:lvl1pPr marL="274320" indent="-274320">
              <a:lnSpc>
                <a:spcPct val="100000"/>
              </a:lnSpc>
              <a:defRPr sz="2400">
                <a:solidFill>
                  <a:schemeClr val="tx1"/>
                </a:solidFill>
              </a:defRPr>
            </a:lvl1pPr>
            <a:lvl2pPr marL="502920" indent="-228600">
              <a:lnSpc>
                <a:spcPct val="100000"/>
              </a:lnSpc>
              <a:buSzPct val="111000"/>
              <a:buFont typeface="Arial" panose="020B0604020202020204" pitchFamily="34" charset="0"/>
              <a:buChar char="•"/>
              <a:defRPr sz="2000">
                <a:solidFill>
                  <a:schemeClr val="tx1"/>
                </a:solidFill>
              </a:defRPr>
            </a:lvl2pPr>
            <a:lvl3pPr marL="749808" indent="-228600">
              <a:lnSpc>
                <a:spcPct val="100000"/>
              </a:lnSpc>
              <a:buFont typeface="Courier New" panose="02070309020205020404" pitchFamily="49" charset="0"/>
              <a:buChar char="o"/>
              <a:defRPr sz="1600">
                <a:solidFill>
                  <a:schemeClr val="tx1"/>
                </a:solidFill>
              </a:defRPr>
            </a:lvl3pPr>
            <a:lvl4pPr marL="1005840" indent="-228600">
              <a:lnSpc>
                <a:spcPct val="100000"/>
              </a:lnSpc>
              <a:buFont typeface="Arial" panose="020B0604020202020204" pitchFamily="34" charset="0"/>
              <a:buChar char="–"/>
              <a:defRPr sz="1400">
                <a:solidFill>
                  <a:schemeClr val="tx1"/>
                </a:solidFill>
              </a:defRPr>
            </a:lvl4pPr>
            <a:lvl5pPr marL="1234440" indent="-228600">
              <a:lnSpc>
                <a:spcPct val="100000"/>
              </a:lnSpc>
              <a:buFont typeface="Arial" panose="020B0604020202020204" pitchFamily="34" charset="0"/>
              <a:buChar char="•"/>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C1AE241-F9B6-4232-A0D9-9F6BA4FA86B3}"/>
              </a:ext>
            </a:extLst>
          </p:cNvPr>
          <p:cNvSpPr>
            <a:spLocks noGrp="1"/>
          </p:cNvSpPr>
          <p:nvPr>
            <p:ph type="title" hasCustomPrompt="1"/>
          </p:nvPr>
        </p:nvSpPr>
        <p:spPr>
          <a:xfrm>
            <a:off x="600075" y="372328"/>
            <a:ext cx="109918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Tree>
    <p:extLst>
      <p:ext uri="{BB962C8B-B14F-4D97-AF65-F5344CB8AC3E}">
        <p14:creationId xmlns:p14="http://schemas.microsoft.com/office/powerpoint/2010/main" val="125481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Header + Numbered Lis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Content Placeholder 2">
            <a:extLst>
              <a:ext uri="{FF2B5EF4-FFF2-40B4-BE49-F238E27FC236}">
                <a16:creationId xmlns:a16="http://schemas.microsoft.com/office/drawing/2014/main" id="{B153B2D3-AE94-4B69-886B-8416E17F4B4E}"/>
              </a:ext>
            </a:extLst>
          </p:cNvPr>
          <p:cNvSpPr>
            <a:spLocks noGrp="1"/>
          </p:cNvSpPr>
          <p:nvPr>
            <p:ph idx="1"/>
          </p:nvPr>
        </p:nvSpPr>
        <p:spPr>
          <a:xfrm>
            <a:off x="600075" y="1609724"/>
            <a:ext cx="10991850" cy="4276725"/>
          </a:xfrm>
          <a:prstGeom prst="rect">
            <a:avLst/>
          </a:prstGeom>
        </p:spPr>
        <p:txBody>
          <a:bodyPr>
            <a:normAutofit/>
          </a:bodyPr>
          <a:lstStyle>
            <a:lvl1pPr marL="344488" indent="-344488">
              <a:lnSpc>
                <a:spcPct val="100000"/>
              </a:lnSpc>
              <a:buFont typeface="+mj-lt"/>
              <a:buAutoNum type="arabicPeriod"/>
              <a:defRPr sz="2400">
                <a:solidFill>
                  <a:schemeClr val="tx1"/>
                </a:solidFill>
              </a:defRPr>
            </a:lvl1pPr>
            <a:lvl2pPr marL="722376" indent="-344488">
              <a:lnSpc>
                <a:spcPct val="100000"/>
              </a:lnSpc>
              <a:buSzPct val="100000"/>
              <a:buFont typeface="+mj-lt"/>
              <a:buAutoNum type="alphaUcPeriod"/>
              <a:defRPr sz="2000">
                <a:solidFill>
                  <a:schemeClr val="tx1"/>
                </a:solidFill>
              </a:defRPr>
            </a:lvl2pPr>
            <a:lvl3pPr marL="1005840" indent="-228600">
              <a:lnSpc>
                <a:spcPct val="100000"/>
              </a:lnSpc>
              <a:buFont typeface="+mj-lt"/>
              <a:buAutoNum type="romanUcPeriod"/>
              <a:defRPr sz="1600">
                <a:solidFill>
                  <a:schemeClr val="tx1"/>
                </a:solidFill>
              </a:defRPr>
            </a:lvl3pPr>
            <a:lvl4pPr marL="1280160" indent="-228600">
              <a:lnSpc>
                <a:spcPct val="100000"/>
              </a:lnSpc>
              <a:buFont typeface="+mj-lt"/>
              <a:buAutoNum type="alphaLcPeriod"/>
              <a:defRPr sz="1400">
                <a:solidFill>
                  <a:schemeClr val="tx1"/>
                </a:solidFill>
              </a:defRPr>
            </a:lvl4pPr>
            <a:lvl5pPr marL="1481328" indent="-173038">
              <a:lnSpc>
                <a:spcPct val="100000"/>
              </a:lnSpc>
              <a:buFont typeface="+mj-lt"/>
              <a:buAutoNum type="romanLcPeriod"/>
              <a:defRPr sz="12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C20B129A-2656-40D5-B2AB-EBACF4352C4A}"/>
              </a:ext>
            </a:extLst>
          </p:cNvPr>
          <p:cNvSpPr>
            <a:spLocks noGrp="1"/>
          </p:cNvSpPr>
          <p:nvPr>
            <p:ph type="title" hasCustomPrompt="1"/>
          </p:nvPr>
        </p:nvSpPr>
        <p:spPr>
          <a:xfrm>
            <a:off x="600075" y="372328"/>
            <a:ext cx="109918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Tree>
    <p:extLst>
      <p:ext uri="{BB962C8B-B14F-4D97-AF65-F5344CB8AC3E}">
        <p14:creationId xmlns:p14="http://schemas.microsoft.com/office/powerpoint/2010/main" val="426573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Header Only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6F7EEB39-7D67-4964-8088-0C5110B5FA46}"/>
              </a:ext>
            </a:extLst>
          </p:cNvPr>
          <p:cNvSpPr>
            <a:spLocks noGrp="1"/>
          </p:cNvSpPr>
          <p:nvPr>
            <p:ph type="title" hasCustomPrompt="1"/>
          </p:nvPr>
        </p:nvSpPr>
        <p:spPr>
          <a:xfrm>
            <a:off x="600075" y="372328"/>
            <a:ext cx="10991850" cy="980221"/>
          </a:xfrm>
          <a:prstGeom prst="rect">
            <a:avLst/>
          </a:prstGeom>
        </p:spPr>
        <p:txBody>
          <a:bodyPr anchor="ctr">
            <a:noAutofit/>
          </a:bodyPr>
          <a:lstStyle>
            <a:lvl1pPr marL="0">
              <a:lnSpc>
                <a:spcPct val="100000"/>
              </a:lnSpc>
              <a:defRPr sz="2800" b="1">
                <a:solidFill>
                  <a:schemeClr val="tx1"/>
                </a:solidFill>
              </a:defRPr>
            </a:lvl1pPr>
          </a:lstStyle>
          <a:p>
            <a:r>
              <a:rPr lang="en-US"/>
              <a:t>Click To Edit Master Title Style</a:t>
            </a:r>
          </a:p>
        </p:txBody>
      </p:sp>
    </p:spTree>
    <p:extLst>
      <p:ext uri="{BB962C8B-B14F-4D97-AF65-F5344CB8AC3E}">
        <p14:creationId xmlns:p14="http://schemas.microsoft.com/office/powerpoint/2010/main" val="13822871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theme" Target="../theme/theme6.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41" Type="http://schemas.openxmlformats.org/officeDocument/2006/relationships/slideLayout" Target="../slideLayouts/slideLayout137.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image" Target="../media/image1.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theme" Target="../theme/theme7.xml"/><Relationship Id="rId8" Type="http://schemas.openxmlformats.org/officeDocument/2006/relationships/slideLayout" Target="../slideLayouts/slideLayout104.xml"/><Relationship Id="rId3" Type="http://schemas.openxmlformats.org/officeDocument/2006/relationships/slideLayout" Target="../slideLayouts/slideLayout99.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8.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4"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1594332"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algn="l"/>
            <a:fld id="{D4DFE4B9-2BF6-4E32-9280-3DEC68C36104}" type="slidenum">
              <a:rPr lang="en-US" smtClean="0"/>
              <a:pPr algn="l"/>
              <a:t>‹#›</a:t>
            </a:fld>
            <a:endParaRPr lang="en-US"/>
          </a:p>
        </p:txBody>
      </p:sp>
      <p:pic>
        <p:nvPicPr>
          <p:cNvPr id="5" name="Picture 4"/>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325755" y="6493959"/>
            <a:ext cx="1765795" cy="270881"/>
          </a:xfrm>
          <a:prstGeom prst="rect">
            <a:avLst/>
          </a:prstGeom>
        </p:spPr>
      </p:pic>
      <p:sp>
        <p:nvSpPr>
          <p:cNvPr id="11" name="ZoneTexte 3"/>
          <p:cNvSpPr txBox="1"/>
          <p:nvPr userDrawn="1"/>
        </p:nvSpPr>
        <p:spPr>
          <a:xfrm>
            <a:off x="1602105" y="6510526"/>
            <a:ext cx="9769642" cy="296905"/>
          </a:xfrm>
          <a:prstGeom prst="rect">
            <a:avLst/>
          </a:prstGeom>
          <a:noFill/>
        </p:spPr>
        <p:txBody>
          <a:bodyPr wrap="square" lIns="80673" tIns="40337" rIns="80673" bIns="40337" rtlCol="0">
            <a:spAutoFit/>
          </a:bodyPr>
          <a:lstStyle/>
          <a:p>
            <a:pPr algn="r">
              <a:defRPr/>
            </a:pPr>
            <a:r>
              <a:rPr lang="fr-FR" sz="1400" kern="0">
                <a:solidFill>
                  <a:schemeClr val="bg1"/>
                </a:solidFill>
                <a:latin typeface="+mj-lt"/>
                <a:ea typeface="Segoe UI Symbol" panose="020B0502040204020203" pitchFamily="34" charset="0"/>
                <a:cs typeface="Segoe UI Light" panose="020B0502040204020203" pitchFamily="34" charset="0"/>
              </a:rPr>
              <a:t>© 2026 </a:t>
            </a:r>
            <a:r>
              <a:rPr lang="fr-FR" sz="1400" i="1" kern="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3449969196"/>
      </p:ext>
    </p:extLst>
  </p:cSld>
  <p:clrMap bg1="lt1" tx1="dk1" bg2="lt2" tx2="dk2" accent1="accent1" accent2="accent2" accent3="accent3" accent4="accent4" accent5="accent5" accent6="accent6" hlink="hlink" folHlink="folHlink"/>
  <p:sldLayoutIdLst>
    <p:sldLayoutId id="2147484458" r:id="rId1"/>
    <p:sldLayoutId id="2147483739" r:id="rId2"/>
    <p:sldLayoutId id="2147483673" r:id="rId3"/>
    <p:sldLayoutId id="2147483754" r:id="rId4"/>
    <p:sldLayoutId id="2147484466" r:id="rId5"/>
    <p:sldLayoutId id="2147483738" r:id="rId6"/>
    <p:sldLayoutId id="2147484464" r:id="rId7"/>
    <p:sldLayoutId id="2147484467" r:id="rId8"/>
    <p:sldLayoutId id="2147483665" r:id="rId9"/>
    <p:sldLayoutId id="2147483740" r:id="rId10"/>
    <p:sldLayoutId id="2147484457" r:id="rId11"/>
    <p:sldLayoutId id="2147484472" r:id="rId12"/>
    <p:sldLayoutId id="2147484478" r:id="rId13"/>
    <p:sldLayoutId id="2147484481" r:id="rId14"/>
    <p:sldLayoutId id="2147484473" r:id="rId15"/>
    <p:sldLayoutId id="2147484474" r:id="rId16"/>
    <p:sldLayoutId id="2147484475" r:id="rId17"/>
    <p:sldLayoutId id="2147484476" r:id="rId18"/>
    <p:sldLayoutId id="2147484544" r:id="rId19"/>
    <p:sldLayoutId id="2147484545" r:id="rId20"/>
    <p:sldLayoutId id="2147484547" r:id="rId21"/>
    <p:sldLayoutId id="2147484479" r:id="rId22"/>
    <p:sldLayoutId id="2147484480" r:id="rId23"/>
    <p:sldLayoutId id="2147483876" r:id="rId24"/>
    <p:sldLayoutId id="2147484484" r:id="rId25"/>
    <p:sldLayoutId id="2147483878" r:id="rId26"/>
    <p:sldLayoutId id="2147484486" r:id="rId27"/>
    <p:sldLayoutId id="2147484546" r:id="rId28"/>
    <p:sldLayoutId id="2147483891" r:id="rId29"/>
    <p:sldLayoutId id="2147484488" r:id="rId30"/>
    <p:sldLayoutId id="2147483884" r:id="rId31"/>
    <p:sldLayoutId id="2147483885" r:id="rId32"/>
    <p:sldLayoutId id="2147484548" r:id="rId33"/>
    <p:sldLayoutId id="2147484489" r:id="rId34"/>
    <p:sldLayoutId id="2147484521" r:id="rId35"/>
    <p:sldLayoutId id="2147484543" r:id="rId36"/>
    <p:sldLayoutId id="2147484492" r:id="rId37"/>
    <p:sldLayoutId id="2147484490" r:id="rId38"/>
    <p:sldLayoutId id="2147484493" r:id="rId39"/>
    <p:sldLayoutId id="2147484494" r:id="rId40"/>
    <p:sldLayoutId id="2147484495" r:id="rId41"/>
    <p:sldLayoutId id="2147484496" r:id="rId42"/>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marR="0" indent="-22860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Char char="§"/>
        <a:tabLst/>
        <a:defRPr lang="en-US" sz="2400" kern="1200" noProof="0" dirty="0" smtClean="0">
          <a:solidFill>
            <a:schemeClr val="tx1"/>
          </a:solidFill>
          <a:latin typeface="+mn-lt"/>
          <a:ea typeface="+mn-ea"/>
          <a:cs typeface="+mn-cs"/>
        </a:defRPr>
      </a:lvl1pPr>
      <a:lvl2pPr marL="384048" marR="0" indent="-182880" algn="l" defTabSz="914400" rtl="0" eaLnBrk="1" fontAlgn="auto" latinLnBrk="0" hangingPunct="1">
        <a:lnSpc>
          <a:spcPct val="100000"/>
        </a:lnSpc>
        <a:spcBef>
          <a:spcPts val="600"/>
        </a:spcBef>
        <a:spcAft>
          <a:spcPts val="0"/>
        </a:spcAft>
        <a:buClr>
          <a:srgbClr val="00B7AA"/>
        </a:buClr>
        <a:buSzTx/>
        <a:buFont typeface="Arial" panose="020B0604020202020204" pitchFamily="34" charset="0"/>
        <a:buChar char="•"/>
        <a:tabLst/>
        <a:defRPr lang="en-US" sz="2000" kern="1200" noProof="0" dirty="0" smtClean="0">
          <a:solidFill>
            <a:schemeClr val="tx1"/>
          </a:solidFill>
          <a:latin typeface="+mn-lt"/>
          <a:ea typeface="+mn-ea"/>
          <a:cs typeface="+mn-cs"/>
        </a:defRPr>
      </a:lvl2pPr>
      <a:lvl3pPr marL="56692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600" kern="1200" noProof="0" dirty="0" smtClean="0">
          <a:solidFill>
            <a:schemeClr val="tx1"/>
          </a:solidFill>
          <a:latin typeface="+mn-lt"/>
          <a:ea typeface="+mn-ea"/>
          <a:cs typeface="+mn-cs"/>
        </a:defRPr>
      </a:lvl3pPr>
      <a:lvl4pPr marL="74980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400" kern="1200" noProof="0" dirty="0" smtClean="0">
          <a:solidFill>
            <a:schemeClr val="tx1"/>
          </a:solidFill>
          <a:latin typeface="+mn-lt"/>
          <a:ea typeface="+mn-ea"/>
          <a:cs typeface="+mn-cs"/>
        </a:defRPr>
      </a:lvl4pPr>
      <a:lvl5pPr marL="93268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200" kern="1200" noProof="0" dirty="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1594332"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25755" y="6493959"/>
            <a:ext cx="1765795" cy="270881"/>
          </a:xfrm>
          <a:prstGeom prst="rect">
            <a:avLst/>
          </a:prstGeom>
        </p:spPr>
      </p:pic>
      <p:sp>
        <p:nvSpPr>
          <p:cNvPr id="11" name="ZoneTexte 3"/>
          <p:cNvSpPr txBox="1"/>
          <p:nvPr userDrawn="1"/>
        </p:nvSpPr>
        <p:spPr>
          <a:xfrm>
            <a:off x="1602105" y="6510526"/>
            <a:ext cx="9769642" cy="296905"/>
          </a:xfrm>
          <a:prstGeom prst="rect">
            <a:avLst/>
          </a:prstGeom>
          <a:noFill/>
        </p:spPr>
        <p:txBody>
          <a:bodyPr wrap="square" lIns="80673" tIns="40337" rIns="80673" bIns="40337"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2026 </a:t>
            </a:r>
            <a:r>
              <a:rPr kumimoji="0" lang="fr-FR" sz="1400" b="0" i="1"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956535222"/>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40" r:id="rId9"/>
    <p:sldLayoutId id="2147484841" r:id="rId10"/>
    <p:sldLayoutId id="2147484842" r:id="rId11"/>
    <p:sldLayoutId id="2147484843" r:id="rId12"/>
    <p:sldLayoutId id="2147484847" r:id="rId13"/>
    <p:sldLayoutId id="2147484849" r:id="rId14"/>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marR="0" indent="-22860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Char char="§"/>
        <a:tabLst/>
        <a:defRPr lang="en-US" sz="2400" kern="1200" noProof="0" dirty="0" smtClean="0">
          <a:solidFill>
            <a:schemeClr val="tx1"/>
          </a:solidFill>
          <a:latin typeface="+mn-lt"/>
          <a:ea typeface="+mn-ea"/>
          <a:cs typeface="+mn-cs"/>
        </a:defRPr>
      </a:lvl1pPr>
      <a:lvl2pPr marL="384048" marR="0" indent="-182880" algn="l" defTabSz="914400" rtl="0" eaLnBrk="1" fontAlgn="auto" latinLnBrk="0" hangingPunct="1">
        <a:lnSpc>
          <a:spcPct val="100000"/>
        </a:lnSpc>
        <a:spcBef>
          <a:spcPts val="600"/>
        </a:spcBef>
        <a:spcAft>
          <a:spcPts val="0"/>
        </a:spcAft>
        <a:buClr>
          <a:srgbClr val="00B7AA"/>
        </a:buClr>
        <a:buSzTx/>
        <a:buFont typeface="Arial" panose="020B0604020202020204" pitchFamily="34" charset="0"/>
        <a:buChar char="•"/>
        <a:tabLst/>
        <a:defRPr lang="en-US" sz="2000" kern="1200" noProof="0" dirty="0" smtClean="0">
          <a:solidFill>
            <a:schemeClr val="tx1"/>
          </a:solidFill>
          <a:latin typeface="+mn-lt"/>
          <a:ea typeface="+mn-ea"/>
          <a:cs typeface="+mn-cs"/>
        </a:defRPr>
      </a:lvl2pPr>
      <a:lvl3pPr marL="56692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600" kern="1200" noProof="0" dirty="0" smtClean="0">
          <a:solidFill>
            <a:schemeClr val="tx1"/>
          </a:solidFill>
          <a:latin typeface="+mn-lt"/>
          <a:ea typeface="+mn-ea"/>
          <a:cs typeface="+mn-cs"/>
        </a:defRPr>
      </a:lvl3pPr>
      <a:lvl4pPr marL="74980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400" kern="1200" noProof="0" dirty="0" smtClean="0">
          <a:solidFill>
            <a:schemeClr val="tx1"/>
          </a:solidFill>
          <a:latin typeface="+mn-lt"/>
          <a:ea typeface="+mn-ea"/>
          <a:cs typeface="+mn-cs"/>
        </a:defRPr>
      </a:lvl4pPr>
      <a:lvl5pPr marL="93268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200" kern="1200" noProof="0" dirty="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1594332"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325755" y="6493959"/>
            <a:ext cx="1765795" cy="270881"/>
          </a:xfrm>
          <a:prstGeom prst="rect">
            <a:avLst/>
          </a:prstGeom>
        </p:spPr>
      </p:pic>
      <p:sp>
        <p:nvSpPr>
          <p:cNvPr id="11" name="ZoneTexte 3"/>
          <p:cNvSpPr txBox="1"/>
          <p:nvPr userDrawn="1"/>
        </p:nvSpPr>
        <p:spPr>
          <a:xfrm>
            <a:off x="1602105" y="6510526"/>
            <a:ext cx="9769642" cy="296905"/>
          </a:xfrm>
          <a:prstGeom prst="rect">
            <a:avLst/>
          </a:prstGeom>
          <a:noFill/>
        </p:spPr>
        <p:txBody>
          <a:bodyPr wrap="square" lIns="80673" tIns="40337" rIns="80673" bIns="40337"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2026 </a:t>
            </a:r>
            <a:r>
              <a:rPr kumimoji="0" lang="fr-FR" sz="1400" b="0" i="1"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2078626267"/>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marR="0" indent="-22860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Char char="§"/>
        <a:tabLst/>
        <a:defRPr lang="en-US" sz="2400" kern="1200" noProof="0" dirty="0" smtClean="0">
          <a:solidFill>
            <a:schemeClr val="tx1"/>
          </a:solidFill>
          <a:latin typeface="+mn-lt"/>
          <a:ea typeface="+mn-ea"/>
          <a:cs typeface="+mn-cs"/>
        </a:defRPr>
      </a:lvl1pPr>
      <a:lvl2pPr marL="384048" marR="0" indent="-182880" algn="l" defTabSz="914400" rtl="0" eaLnBrk="1" fontAlgn="auto" latinLnBrk="0" hangingPunct="1">
        <a:lnSpc>
          <a:spcPct val="100000"/>
        </a:lnSpc>
        <a:spcBef>
          <a:spcPts val="600"/>
        </a:spcBef>
        <a:spcAft>
          <a:spcPts val="0"/>
        </a:spcAft>
        <a:buClr>
          <a:srgbClr val="00B7AA"/>
        </a:buClr>
        <a:buSzTx/>
        <a:buFont typeface="Arial" panose="020B0604020202020204" pitchFamily="34" charset="0"/>
        <a:buChar char="•"/>
        <a:tabLst/>
        <a:defRPr lang="en-US" sz="2000" kern="1200" noProof="0" dirty="0" smtClean="0">
          <a:solidFill>
            <a:schemeClr val="tx1"/>
          </a:solidFill>
          <a:latin typeface="+mn-lt"/>
          <a:ea typeface="+mn-ea"/>
          <a:cs typeface="+mn-cs"/>
        </a:defRPr>
      </a:lvl2pPr>
      <a:lvl3pPr marL="56692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600" kern="1200" noProof="0" dirty="0" smtClean="0">
          <a:solidFill>
            <a:schemeClr val="tx1"/>
          </a:solidFill>
          <a:latin typeface="+mn-lt"/>
          <a:ea typeface="+mn-ea"/>
          <a:cs typeface="+mn-cs"/>
        </a:defRPr>
      </a:lvl3pPr>
      <a:lvl4pPr marL="74980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400" kern="1200" noProof="0" dirty="0" smtClean="0">
          <a:solidFill>
            <a:schemeClr val="tx1"/>
          </a:solidFill>
          <a:latin typeface="+mn-lt"/>
          <a:ea typeface="+mn-ea"/>
          <a:cs typeface="+mn-cs"/>
        </a:defRPr>
      </a:lvl4pPr>
      <a:lvl5pPr marL="93268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200" kern="1200" noProof="0" dirty="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1594332"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325755" y="6493959"/>
            <a:ext cx="1765795" cy="270881"/>
          </a:xfrm>
          <a:prstGeom prst="rect">
            <a:avLst/>
          </a:prstGeom>
        </p:spPr>
      </p:pic>
      <p:sp>
        <p:nvSpPr>
          <p:cNvPr id="11" name="ZoneTexte 3"/>
          <p:cNvSpPr txBox="1"/>
          <p:nvPr userDrawn="1"/>
        </p:nvSpPr>
        <p:spPr>
          <a:xfrm>
            <a:off x="1602105" y="6510526"/>
            <a:ext cx="9769642" cy="296905"/>
          </a:xfrm>
          <a:prstGeom prst="rect">
            <a:avLst/>
          </a:prstGeom>
          <a:noFill/>
        </p:spPr>
        <p:txBody>
          <a:bodyPr wrap="square" lIns="80673" tIns="40337" rIns="80673" bIns="40337"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2026 </a:t>
            </a:r>
            <a:r>
              <a:rPr kumimoji="0" lang="fr-FR" sz="1400" b="0" i="1"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4142627790"/>
      </p:ext>
    </p:extLst>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marR="0" indent="-22860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Char char="§"/>
        <a:tabLst/>
        <a:defRPr lang="en-US" sz="2400" kern="1200" noProof="0" dirty="0" smtClean="0">
          <a:solidFill>
            <a:schemeClr val="tx1"/>
          </a:solidFill>
          <a:latin typeface="+mn-lt"/>
          <a:ea typeface="+mn-ea"/>
          <a:cs typeface="+mn-cs"/>
        </a:defRPr>
      </a:lvl1pPr>
      <a:lvl2pPr marL="384048" marR="0" indent="-182880" algn="l" defTabSz="914400" rtl="0" eaLnBrk="1" fontAlgn="auto" latinLnBrk="0" hangingPunct="1">
        <a:lnSpc>
          <a:spcPct val="100000"/>
        </a:lnSpc>
        <a:spcBef>
          <a:spcPts val="600"/>
        </a:spcBef>
        <a:spcAft>
          <a:spcPts val="0"/>
        </a:spcAft>
        <a:buClr>
          <a:srgbClr val="00B7AA"/>
        </a:buClr>
        <a:buSzTx/>
        <a:buFont typeface="Arial" panose="020B0604020202020204" pitchFamily="34" charset="0"/>
        <a:buChar char="•"/>
        <a:tabLst/>
        <a:defRPr lang="en-US" sz="2000" kern="1200" noProof="0" dirty="0" smtClean="0">
          <a:solidFill>
            <a:schemeClr val="tx1"/>
          </a:solidFill>
          <a:latin typeface="+mn-lt"/>
          <a:ea typeface="+mn-ea"/>
          <a:cs typeface="+mn-cs"/>
        </a:defRPr>
      </a:lvl2pPr>
      <a:lvl3pPr marL="56692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600" kern="1200" noProof="0" dirty="0" smtClean="0">
          <a:solidFill>
            <a:schemeClr val="tx1"/>
          </a:solidFill>
          <a:latin typeface="+mn-lt"/>
          <a:ea typeface="+mn-ea"/>
          <a:cs typeface="+mn-cs"/>
        </a:defRPr>
      </a:lvl3pPr>
      <a:lvl4pPr marL="74980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400" kern="1200" noProof="0" dirty="0" smtClean="0">
          <a:solidFill>
            <a:schemeClr val="tx1"/>
          </a:solidFill>
          <a:latin typeface="+mn-lt"/>
          <a:ea typeface="+mn-ea"/>
          <a:cs typeface="+mn-cs"/>
        </a:defRPr>
      </a:lvl4pPr>
      <a:lvl5pPr marL="93268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200" kern="1200" noProof="0" dirty="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1594332"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25755" y="6493959"/>
            <a:ext cx="1765795" cy="270881"/>
          </a:xfrm>
          <a:prstGeom prst="rect">
            <a:avLst/>
          </a:prstGeom>
        </p:spPr>
      </p:pic>
      <p:sp>
        <p:nvSpPr>
          <p:cNvPr id="11" name="ZoneTexte 3"/>
          <p:cNvSpPr txBox="1"/>
          <p:nvPr userDrawn="1"/>
        </p:nvSpPr>
        <p:spPr>
          <a:xfrm>
            <a:off x="1602105" y="6510526"/>
            <a:ext cx="9769642" cy="296905"/>
          </a:xfrm>
          <a:prstGeom prst="rect">
            <a:avLst/>
          </a:prstGeom>
          <a:noFill/>
        </p:spPr>
        <p:txBody>
          <a:bodyPr wrap="square" lIns="80673" tIns="40337" rIns="80673" bIns="40337"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2026 </a:t>
            </a:r>
            <a:r>
              <a:rPr kumimoji="0" lang="fr-FR" sz="1400" b="0" i="1"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4174036974"/>
      </p:ext>
    </p:extLst>
  </p:cSld>
  <p:clrMap bg1="lt1" tx1="dk1" bg2="lt2" tx2="dk2" accent1="accent1" accent2="accent2" accent3="accent3" accent4="accent4" accent5="accent5" accent6="accent6" hlink="hlink" folHlink="folHlink"/>
  <p:sldLayoutIdLst>
    <p:sldLayoutId id="2147484441" r:id="rId1"/>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marR="0" indent="-22860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Char char="§"/>
        <a:tabLst/>
        <a:defRPr lang="en-US" sz="2400" kern="1200" noProof="0" dirty="0" smtClean="0">
          <a:solidFill>
            <a:schemeClr val="tx1"/>
          </a:solidFill>
          <a:latin typeface="+mn-lt"/>
          <a:ea typeface="+mn-ea"/>
          <a:cs typeface="+mn-cs"/>
        </a:defRPr>
      </a:lvl1pPr>
      <a:lvl2pPr marL="384048" marR="0" indent="-182880" algn="l" defTabSz="914400" rtl="0" eaLnBrk="1" fontAlgn="auto" latinLnBrk="0" hangingPunct="1">
        <a:lnSpc>
          <a:spcPct val="100000"/>
        </a:lnSpc>
        <a:spcBef>
          <a:spcPts val="600"/>
        </a:spcBef>
        <a:spcAft>
          <a:spcPts val="0"/>
        </a:spcAft>
        <a:buClr>
          <a:srgbClr val="00B7AA"/>
        </a:buClr>
        <a:buSzTx/>
        <a:buFont typeface="Arial" panose="020B0604020202020204" pitchFamily="34" charset="0"/>
        <a:buChar char="•"/>
        <a:tabLst/>
        <a:defRPr lang="en-US" sz="2000" kern="1200" noProof="0" dirty="0" smtClean="0">
          <a:solidFill>
            <a:schemeClr val="tx1"/>
          </a:solidFill>
          <a:latin typeface="+mn-lt"/>
          <a:ea typeface="+mn-ea"/>
          <a:cs typeface="+mn-cs"/>
        </a:defRPr>
      </a:lvl2pPr>
      <a:lvl3pPr marL="56692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600" kern="1200" noProof="0" dirty="0" smtClean="0">
          <a:solidFill>
            <a:schemeClr val="tx1"/>
          </a:solidFill>
          <a:latin typeface="+mn-lt"/>
          <a:ea typeface="+mn-ea"/>
          <a:cs typeface="+mn-cs"/>
        </a:defRPr>
      </a:lvl3pPr>
      <a:lvl4pPr marL="74980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400" kern="1200" noProof="0" dirty="0" smtClean="0">
          <a:solidFill>
            <a:schemeClr val="tx1"/>
          </a:solidFill>
          <a:latin typeface="+mn-lt"/>
          <a:ea typeface="+mn-ea"/>
          <a:cs typeface="+mn-cs"/>
        </a:defRPr>
      </a:lvl4pPr>
      <a:lvl5pPr marL="93268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200" kern="1200" noProof="0" dirty="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1594332"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325755" y="6493959"/>
            <a:ext cx="1765795" cy="270881"/>
          </a:xfrm>
          <a:prstGeom prst="rect">
            <a:avLst/>
          </a:prstGeom>
        </p:spPr>
      </p:pic>
      <p:sp>
        <p:nvSpPr>
          <p:cNvPr id="11" name="ZoneTexte 3"/>
          <p:cNvSpPr txBox="1"/>
          <p:nvPr userDrawn="1"/>
        </p:nvSpPr>
        <p:spPr>
          <a:xfrm>
            <a:off x="1602105" y="6510526"/>
            <a:ext cx="9769642" cy="296905"/>
          </a:xfrm>
          <a:prstGeom prst="rect">
            <a:avLst/>
          </a:prstGeom>
          <a:noFill/>
        </p:spPr>
        <p:txBody>
          <a:bodyPr wrap="square" lIns="80673" tIns="40337" rIns="80673" bIns="40337"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2026 </a:t>
            </a:r>
            <a:r>
              <a:rPr kumimoji="0" lang="fr-FR" sz="1400" b="0" i="1"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3395455623"/>
      </p:ext>
    </p:extLst>
  </p:cSld>
  <p:clrMap bg1="lt1" tx1="dk1" bg2="lt2" tx2="dk2" accent1="accent1" accent2="accent2" accent3="accent3" accent4="accent4" accent5="accent5" accent6="accent6" hlink="hlink" folHlink="folHlink"/>
  <p:sldLayoutIdLst>
    <p:sldLayoutId id="2147484877" r:id="rId1"/>
    <p:sldLayoutId id="2147484878" r:id="rId2"/>
    <p:sldLayoutId id="2147484879" r:id="rId3"/>
    <p:sldLayoutId id="2147484880" r:id="rId4"/>
    <p:sldLayoutId id="2147484881" r:id="rId5"/>
    <p:sldLayoutId id="2147484882" r:id="rId6"/>
    <p:sldLayoutId id="2147484883" r:id="rId7"/>
    <p:sldLayoutId id="2147484884" r:id="rId8"/>
    <p:sldLayoutId id="2147484885" r:id="rId9"/>
    <p:sldLayoutId id="2147484886" r:id="rId10"/>
    <p:sldLayoutId id="2147484887" r:id="rId11"/>
    <p:sldLayoutId id="2147484888" r:id="rId12"/>
    <p:sldLayoutId id="2147484889" r:id="rId13"/>
    <p:sldLayoutId id="2147484890" r:id="rId14"/>
    <p:sldLayoutId id="2147484891" r:id="rId15"/>
    <p:sldLayoutId id="2147484893" r:id="rId16"/>
    <p:sldLayoutId id="2147484894" r:id="rId17"/>
    <p:sldLayoutId id="2147484895" r:id="rId18"/>
    <p:sldLayoutId id="2147484896" r:id="rId19"/>
    <p:sldLayoutId id="2147484897" r:id="rId20"/>
    <p:sldLayoutId id="2147484898" r:id="rId21"/>
    <p:sldLayoutId id="2147484899" r:id="rId22"/>
    <p:sldLayoutId id="2147484900" r:id="rId23"/>
    <p:sldLayoutId id="2147484901" r:id="rId24"/>
    <p:sldLayoutId id="2147484902" r:id="rId25"/>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marR="0" indent="-22860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Char char="§"/>
        <a:tabLst/>
        <a:defRPr lang="en-US" sz="2400" kern="1200" noProof="0" dirty="0" smtClean="0">
          <a:solidFill>
            <a:schemeClr val="tx1"/>
          </a:solidFill>
          <a:latin typeface="+mn-lt"/>
          <a:ea typeface="+mn-ea"/>
          <a:cs typeface="+mn-cs"/>
        </a:defRPr>
      </a:lvl1pPr>
      <a:lvl2pPr marL="384048" marR="0" indent="-182880" algn="l" defTabSz="914400" rtl="0" eaLnBrk="1" fontAlgn="auto" latinLnBrk="0" hangingPunct="1">
        <a:lnSpc>
          <a:spcPct val="100000"/>
        </a:lnSpc>
        <a:spcBef>
          <a:spcPts val="600"/>
        </a:spcBef>
        <a:spcAft>
          <a:spcPts val="0"/>
        </a:spcAft>
        <a:buClr>
          <a:srgbClr val="00B7AA"/>
        </a:buClr>
        <a:buSzTx/>
        <a:buFont typeface="Arial" panose="020B0604020202020204" pitchFamily="34" charset="0"/>
        <a:buChar char="•"/>
        <a:tabLst/>
        <a:defRPr lang="en-US" sz="2000" kern="1200" noProof="0" dirty="0" smtClean="0">
          <a:solidFill>
            <a:schemeClr val="tx1"/>
          </a:solidFill>
          <a:latin typeface="+mn-lt"/>
          <a:ea typeface="+mn-ea"/>
          <a:cs typeface="+mn-cs"/>
        </a:defRPr>
      </a:lvl2pPr>
      <a:lvl3pPr marL="56692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600" kern="1200" noProof="0" dirty="0" smtClean="0">
          <a:solidFill>
            <a:schemeClr val="tx1"/>
          </a:solidFill>
          <a:latin typeface="+mn-lt"/>
          <a:ea typeface="+mn-ea"/>
          <a:cs typeface="+mn-cs"/>
        </a:defRPr>
      </a:lvl3pPr>
      <a:lvl4pPr marL="74980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400" kern="1200" noProof="0" dirty="0" smtClean="0">
          <a:solidFill>
            <a:schemeClr val="tx1"/>
          </a:solidFill>
          <a:latin typeface="+mn-lt"/>
          <a:ea typeface="+mn-ea"/>
          <a:cs typeface="+mn-cs"/>
        </a:defRPr>
      </a:lvl4pPr>
      <a:lvl5pPr marL="93268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200" kern="1200" noProof="0" dirty="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1594332"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FE4B9-2BF6-4E32-9280-3DEC68C3610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325755" y="6493959"/>
            <a:ext cx="1765795" cy="270881"/>
          </a:xfrm>
          <a:prstGeom prst="rect">
            <a:avLst/>
          </a:prstGeom>
        </p:spPr>
      </p:pic>
      <p:sp>
        <p:nvSpPr>
          <p:cNvPr id="11" name="ZoneTexte 3"/>
          <p:cNvSpPr txBox="1"/>
          <p:nvPr userDrawn="1"/>
        </p:nvSpPr>
        <p:spPr>
          <a:xfrm>
            <a:off x="1602105" y="6510526"/>
            <a:ext cx="9769642" cy="296905"/>
          </a:xfrm>
          <a:prstGeom prst="rect">
            <a:avLst/>
          </a:prstGeom>
          <a:noFill/>
        </p:spPr>
        <p:txBody>
          <a:bodyPr wrap="square" lIns="80673" tIns="40337" rIns="80673" bIns="40337"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 2026 </a:t>
            </a:r>
            <a:r>
              <a:rPr kumimoji="0" lang="fr-FR" sz="1400" b="0" i="1" u="none" strike="noStrike" kern="0" cap="none" spc="0" normalizeH="0" baseline="0" noProof="0">
                <a:ln>
                  <a:noFill/>
                </a:ln>
                <a:solidFill>
                  <a:prstClr val="white"/>
                </a:solidFill>
                <a:effectLst/>
                <a:uLnTx/>
                <a:uFillTx/>
                <a:latin typeface="Arial" panose="020B0604020202020204"/>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2854214464"/>
      </p:ext>
    </p:extLst>
  </p:cSld>
  <p:clrMap bg1="lt1" tx1="dk1" bg2="lt2" tx2="dk2" accent1="accent1" accent2="accent2" accent3="accent3" accent4="accent4" accent5="accent5" accent6="accent6" hlink="hlink" folHlink="folHlink"/>
  <p:sldLayoutIdLst>
    <p:sldLayoutId id="2147484979" r:id="rId1"/>
    <p:sldLayoutId id="2147484980" r:id="rId2"/>
    <p:sldLayoutId id="2147484981" r:id="rId3"/>
    <p:sldLayoutId id="2147484982" r:id="rId4"/>
    <p:sldLayoutId id="2147484983" r:id="rId5"/>
    <p:sldLayoutId id="2147484984" r:id="rId6"/>
    <p:sldLayoutId id="2147484985" r:id="rId7"/>
    <p:sldLayoutId id="2147484986" r:id="rId8"/>
    <p:sldLayoutId id="2147484987" r:id="rId9"/>
    <p:sldLayoutId id="2147484988" r:id="rId10"/>
    <p:sldLayoutId id="2147484989" r:id="rId11"/>
    <p:sldLayoutId id="2147484990" r:id="rId12"/>
    <p:sldLayoutId id="2147484991" r:id="rId13"/>
    <p:sldLayoutId id="2147484992" r:id="rId14"/>
    <p:sldLayoutId id="2147484993" r:id="rId15"/>
    <p:sldLayoutId id="2147484994" r:id="rId16"/>
    <p:sldLayoutId id="2147484995" r:id="rId17"/>
    <p:sldLayoutId id="2147484996" r:id="rId18"/>
    <p:sldLayoutId id="2147484997" r:id="rId19"/>
    <p:sldLayoutId id="2147484998" r:id="rId20"/>
    <p:sldLayoutId id="2147484999" r:id="rId21"/>
    <p:sldLayoutId id="2147485000" r:id="rId22"/>
    <p:sldLayoutId id="2147485001" r:id="rId23"/>
    <p:sldLayoutId id="2147485002" r:id="rId24"/>
    <p:sldLayoutId id="2147485003" r:id="rId25"/>
    <p:sldLayoutId id="2147485004" r:id="rId26"/>
    <p:sldLayoutId id="2147485005" r:id="rId27"/>
    <p:sldLayoutId id="2147485006" r:id="rId28"/>
    <p:sldLayoutId id="2147485007" r:id="rId29"/>
    <p:sldLayoutId id="2147485008" r:id="rId30"/>
    <p:sldLayoutId id="2147485009" r:id="rId31"/>
    <p:sldLayoutId id="2147485010" r:id="rId32"/>
    <p:sldLayoutId id="2147485011" r:id="rId33"/>
    <p:sldLayoutId id="2147485012" r:id="rId34"/>
    <p:sldLayoutId id="2147485013" r:id="rId35"/>
    <p:sldLayoutId id="2147485014" r:id="rId36"/>
    <p:sldLayoutId id="2147485015" r:id="rId37"/>
    <p:sldLayoutId id="2147485016" r:id="rId38"/>
    <p:sldLayoutId id="2147485017" r:id="rId39"/>
    <p:sldLayoutId id="2147485018" r:id="rId40"/>
    <p:sldLayoutId id="2147485019" r:id="rId41"/>
    <p:sldLayoutId id="2147485020" r:id="rId42"/>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marR="0" indent="-228600" algn="l" defTabSz="914400" rtl="0" eaLnBrk="1" fontAlgn="auto" latinLnBrk="0" hangingPunct="1">
        <a:lnSpc>
          <a:spcPct val="100000"/>
        </a:lnSpc>
        <a:spcBef>
          <a:spcPts val="600"/>
        </a:spcBef>
        <a:spcAft>
          <a:spcPts val="0"/>
        </a:spcAft>
        <a:buClr>
          <a:srgbClr val="00B7AA"/>
        </a:buClr>
        <a:buSzPct val="100000"/>
        <a:buFont typeface="Wingdings" panose="05000000000000000000" pitchFamily="2" charset="2"/>
        <a:buChar char="§"/>
        <a:tabLst/>
        <a:defRPr lang="en-US" sz="2400" kern="1200" noProof="0" dirty="0" smtClean="0">
          <a:solidFill>
            <a:schemeClr val="tx1"/>
          </a:solidFill>
          <a:latin typeface="+mn-lt"/>
          <a:ea typeface="+mn-ea"/>
          <a:cs typeface="+mn-cs"/>
        </a:defRPr>
      </a:lvl1pPr>
      <a:lvl2pPr marL="384048" marR="0" indent="-182880" algn="l" defTabSz="914400" rtl="0" eaLnBrk="1" fontAlgn="auto" latinLnBrk="0" hangingPunct="1">
        <a:lnSpc>
          <a:spcPct val="100000"/>
        </a:lnSpc>
        <a:spcBef>
          <a:spcPts val="600"/>
        </a:spcBef>
        <a:spcAft>
          <a:spcPts val="0"/>
        </a:spcAft>
        <a:buClr>
          <a:srgbClr val="00B7AA"/>
        </a:buClr>
        <a:buSzTx/>
        <a:buFont typeface="Arial" panose="020B0604020202020204" pitchFamily="34" charset="0"/>
        <a:buChar char="•"/>
        <a:tabLst/>
        <a:defRPr lang="en-US" sz="2000" kern="1200" noProof="0" dirty="0" smtClean="0">
          <a:solidFill>
            <a:schemeClr val="tx1"/>
          </a:solidFill>
          <a:latin typeface="+mn-lt"/>
          <a:ea typeface="+mn-ea"/>
          <a:cs typeface="+mn-cs"/>
        </a:defRPr>
      </a:lvl2pPr>
      <a:lvl3pPr marL="56692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600" kern="1200" noProof="0" dirty="0" smtClean="0">
          <a:solidFill>
            <a:schemeClr val="tx1"/>
          </a:solidFill>
          <a:latin typeface="+mn-lt"/>
          <a:ea typeface="+mn-ea"/>
          <a:cs typeface="+mn-cs"/>
        </a:defRPr>
      </a:lvl3pPr>
      <a:lvl4pPr marL="74980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400" kern="1200" noProof="0" dirty="0" smtClean="0">
          <a:solidFill>
            <a:schemeClr val="tx1"/>
          </a:solidFill>
          <a:latin typeface="+mn-lt"/>
          <a:ea typeface="+mn-ea"/>
          <a:cs typeface="+mn-cs"/>
        </a:defRPr>
      </a:lvl4pPr>
      <a:lvl5pPr marL="932688" marR="0" indent="-182880" algn="l" defTabSz="914400" rtl="0" eaLnBrk="1" fontAlgn="auto" latinLnBrk="0" hangingPunct="1">
        <a:lnSpc>
          <a:spcPct val="100000"/>
        </a:lnSpc>
        <a:spcBef>
          <a:spcPts val="600"/>
        </a:spcBef>
        <a:spcAft>
          <a:spcPts val="0"/>
        </a:spcAft>
        <a:buClr>
          <a:srgbClr val="00B7AA"/>
        </a:buClr>
        <a:buSzTx/>
        <a:buFont typeface="Wingdings" panose="05000000000000000000" pitchFamily="2" charset="2"/>
        <a:buChar char="§"/>
        <a:tabLst/>
        <a:defRPr lang="en-US" sz="1200" kern="1200" noProof="0" dirty="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058C38-C22C-2160-D79B-C4E5B143E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35F667-2E38-7CA1-C1E9-A446FBD70F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605AE6-04D1-A8CF-677C-F385826448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E95240-1938-4E29-BC55-87EE4E7BB4F8}" type="datetimeFigureOut">
              <a:rPr lang="en-US" smtClean="0"/>
              <a:t>3/17/26</a:t>
            </a:fld>
            <a:endParaRPr lang="en-US"/>
          </a:p>
        </p:txBody>
      </p:sp>
      <p:sp>
        <p:nvSpPr>
          <p:cNvPr id="5" name="Footer Placeholder 4">
            <a:extLst>
              <a:ext uri="{FF2B5EF4-FFF2-40B4-BE49-F238E27FC236}">
                <a16:creationId xmlns:a16="http://schemas.microsoft.com/office/drawing/2014/main" id="{0A6C8662-69DE-79B6-A80C-77D326E9D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C3D183-C2B9-1D22-9BDD-4401E27AD7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68E4DB-8702-415B-B426-22A75F85FDC8}" type="slidenum">
              <a:rPr lang="en-US" smtClean="0"/>
              <a:t>‹#›</a:t>
            </a:fld>
            <a:endParaRPr lang="en-US"/>
          </a:p>
        </p:txBody>
      </p:sp>
    </p:spTree>
    <p:extLst>
      <p:ext uri="{BB962C8B-B14F-4D97-AF65-F5344CB8AC3E}">
        <p14:creationId xmlns:p14="http://schemas.microsoft.com/office/powerpoint/2010/main" val="2238549320"/>
      </p:ext>
    </p:extLst>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 id="21474850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0291" y="1075766"/>
            <a:ext cx="8708821" cy="2657906"/>
          </a:xfrm>
          <a:prstGeom prst="rect">
            <a:avLst/>
          </a:prstGeom>
        </p:spPr>
        <p:txBody>
          <a:bodyPr wrap="square" lIns="0" tIns="0" rIns="0" bIns="0">
            <a:spAutoFit/>
          </a:bodyPr>
          <a:lstStyle>
            <a:lvl1pPr>
              <a:defRPr sz="4800" b="1" i="0">
                <a:solidFill>
                  <a:schemeClr val="bg1"/>
                </a:solidFill>
                <a:latin typeface="Arial"/>
                <a:cs typeface="Arial"/>
              </a:defRPr>
            </a:lvl1pPr>
          </a:lstStyle>
          <a:p>
            <a:endParaRPr/>
          </a:p>
        </p:txBody>
      </p:sp>
      <p:sp>
        <p:nvSpPr>
          <p:cNvPr id="3" name="Holder 3"/>
          <p:cNvSpPr>
            <a:spLocks noGrp="1"/>
          </p:cNvSpPr>
          <p:nvPr>
            <p:ph type="body" idx="1"/>
          </p:nvPr>
        </p:nvSpPr>
        <p:spPr>
          <a:xfrm>
            <a:off x="338124" y="1463166"/>
            <a:ext cx="5544820" cy="4363720"/>
          </a:xfrm>
          <a:prstGeom prst="rect">
            <a:avLst/>
          </a:prstGeom>
        </p:spPr>
        <p:txBody>
          <a:bodyPr wrap="square" lIns="0" tIns="0" rIns="0" bIns="0">
            <a:spAutoFit/>
          </a:bodyPr>
          <a:lstStyle>
            <a:lvl1pPr>
              <a:defRPr sz="1800" b="0" i="0">
                <a:solidFill>
                  <a:srgbClr val="314152"/>
                </a:solidFill>
                <a:latin typeface="Arial"/>
                <a:cs typeface="Arial"/>
              </a:defRPr>
            </a:lvl1pPr>
          </a:lstStyle>
          <a:p>
            <a:endParaRPr/>
          </a:p>
        </p:txBody>
      </p:sp>
      <p:sp>
        <p:nvSpPr>
          <p:cNvPr id="4" name="Holder 4"/>
          <p:cNvSpPr>
            <a:spLocks noGrp="1"/>
          </p:cNvSpPr>
          <p:nvPr>
            <p:ph type="ftr" sz="quarter" idx="5"/>
          </p:nvPr>
        </p:nvSpPr>
        <p:spPr>
          <a:xfrm>
            <a:off x="9529064" y="6550380"/>
            <a:ext cx="1774825" cy="224790"/>
          </a:xfrm>
          <a:prstGeom prst="rect">
            <a:avLst/>
          </a:prstGeom>
        </p:spPr>
        <p:txBody>
          <a:bodyPr wrap="square" lIns="0" tIns="0" rIns="0" bIns="0">
            <a:spAutoFit/>
          </a:bodyPr>
          <a:lstStyle>
            <a:lvl1pPr>
              <a:defRPr sz="1400" b="0" i="1">
                <a:solidFill>
                  <a:schemeClr val="bg1"/>
                </a:solidFill>
                <a:latin typeface="Arial"/>
                <a:cs typeface="Arial"/>
              </a:defRPr>
            </a:lvl1pPr>
          </a:lstStyle>
          <a:p>
            <a:pPr marL="12700">
              <a:lnSpc>
                <a:spcPts val="1650"/>
              </a:lnSpc>
            </a:pPr>
            <a:r>
              <a:rPr i="0">
                <a:latin typeface="Arial"/>
                <a:cs typeface="Arial"/>
              </a:rPr>
              <a:t>© 2022</a:t>
            </a:r>
            <a:r>
              <a:rPr i="0" spc="-30">
                <a:latin typeface="Arial"/>
                <a:cs typeface="Arial"/>
              </a:rPr>
              <a:t> </a:t>
            </a:r>
            <a:r>
              <a:t>OPEN</a:t>
            </a:r>
            <a:r>
              <a:rPr spc="-5"/>
              <a:t> </a:t>
            </a:r>
            <a:r>
              <a:rPr spc="-20"/>
              <a:t>MINDS</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3/17/26</a:t>
            </a:fld>
            <a:endParaRPr lang="en-US"/>
          </a:p>
        </p:txBody>
      </p:sp>
      <p:sp>
        <p:nvSpPr>
          <p:cNvPr id="6" name="Holder 6"/>
          <p:cNvSpPr>
            <a:spLocks noGrp="1"/>
          </p:cNvSpPr>
          <p:nvPr>
            <p:ph type="sldNum" sz="quarter" idx="7"/>
          </p:nvPr>
        </p:nvSpPr>
        <p:spPr>
          <a:xfrm>
            <a:off x="11649202" y="6549449"/>
            <a:ext cx="259715" cy="196215"/>
          </a:xfrm>
          <a:prstGeom prst="rect">
            <a:avLst/>
          </a:prstGeom>
        </p:spPr>
        <p:txBody>
          <a:bodyPr wrap="square" lIns="0" tIns="0" rIns="0" bIns="0">
            <a:spAutoFit/>
          </a:bodyPr>
          <a:lstStyle>
            <a:lvl1pPr>
              <a:defRPr sz="1200" b="0" i="0">
                <a:solidFill>
                  <a:schemeClr val="bg1"/>
                </a:solidFill>
                <a:latin typeface="Arial"/>
                <a:cs typeface="Arial"/>
              </a:defRPr>
            </a:lvl1pPr>
          </a:lstStyle>
          <a:p>
            <a:pPr marL="38100">
              <a:lnSpc>
                <a:spcPts val="1425"/>
              </a:lnSpc>
            </a:pPr>
            <a:fld id="{81D60167-4931-47E6-BA6A-407CBD079E47}" type="slidenum">
              <a:rPr spc="-25" dirty="0"/>
              <a:t>‹#›</a:t>
            </a:fld>
            <a:endParaRPr spc="-25"/>
          </a:p>
        </p:txBody>
      </p:sp>
    </p:spTree>
    <p:extLst>
      <p:ext uri="{BB962C8B-B14F-4D97-AF65-F5344CB8AC3E}">
        <p14:creationId xmlns:p14="http://schemas.microsoft.com/office/powerpoint/2010/main" val="82148317"/>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6"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xml"/><Relationship Id="rId1" Type="http://schemas.openxmlformats.org/officeDocument/2006/relationships/slideLayout" Target="../slideLayouts/slideLayout15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6.xml"/></Relationships>
</file>

<file path=ppt/slides/_rels/slide1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xml"/><Relationship Id="rId1" Type="http://schemas.openxmlformats.org/officeDocument/2006/relationships/slideLayout" Target="../slideLayouts/slideLayout140.xml"/><Relationship Id="rId4" Type="http://schemas.openxmlformats.org/officeDocument/2006/relationships/image" Target="../media/image180.png"/></Relationships>
</file>

<file path=ppt/slides/_rels/slide1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67.png"/><Relationship Id="rId1" Type="http://schemas.openxmlformats.org/officeDocument/2006/relationships/slideLayout" Target="../slideLayouts/slideLayout157.xml"/><Relationship Id="rId4" Type="http://schemas.openxmlformats.org/officeDocument/2006/relationships/image" Target="../media/image17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4.xml"/><Relationship Id="rId1" Type="http://schemas.openxmlformats.org/officeDocument/2006/relationships/slideLayout" Target="../slideLayouts/slideLayout140.xml"/></Relationships>
</file>

<file path=ppt/slides/_rels/slide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6.xml"/><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xml"/><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green text on a black background&#10;&#10;AI-generated content may be incorrect.">
            <a:extLst>
              <a:ext uri="{FF2B5EF4-FFF2-40B4-BE49-F238E27FC236}">
                <a16:creationId xmlns:a16="http://schemas.microsoft.com/office/drawing/2014/main" id="{FD1B4C7C-CFF1-965C-8CD0-56862A57B5D0}"/>
              </a:ext>
            </a:extLst>
          </p:cNvPr>
          <p:cNvPicPr>
            <a:picLocks noChangeAspect="1"/>
          </p:cNvPicPr>
          <p:nvPr/>
        </p:nvPicPr>
        <p:blipFill>
          <a:blip r:embed="rId3"/>
          <a:stretch>
            <a:fillRect/>
          </a:stretch>
        </p:blipFill>
        <p:spPr>
          <a:xfrm>
            <a:off x="849383" y="936758"/>
            <a:ext cx="4735345" cy="1846784"/>
          </a:xfrm>
          <a:prstGeom prst="rect">
            <a:avLst/>
          </a:prstGeom>
        </p:spPr>
      </p:pic>
      <p:sp>
        <p:nvSpPr>
          <p:cNvPr id="3" name="Title 1">
            <a:extLst>
              <a:ext uri="{FF2B5EF4-FFF2-40B4-BE49-F238E27FC236}">
                <a16:creationId xmlns:a16="http://schemas.microsoft.com/office/drawing/2014/main" id="{DFFA99E9-9AE9-D576-A482-338C26B716D3}"/>
              </a:ext>
            </a:extLst>
          </p:cNvPr>
          <p:cNvSpPr txBox="1">
            <a:spLocks/>
          </p:cNvSpPr>
          <p:nvPr/>
        </p:nvSpPr>
        <p:spPr>
          <a:xfrm>
            <a:off x="849383" y="4978886"/>
            <a:ext cx="10759911" cy="73611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600" b="1" i="0" u="none" strike="noStrike" kern="1200" cap="none" spc="0" normalizeH="0" baseline="0" noProof="0">
                <a:ln>
                  <a:noFill/>
                </a:ln>
                <a:solidFill>
                  <a:prstClr val="black"/>
                </a:solidFill>
                <a:effectLst/>
                <a:uLnTx/>
                <a:uFillTx/>
                <a:latin typeface="Gotham Bold"/>
                <a:ea typeface="+mj-ea"/>
                <a:cs typeface="+mj-cs"/>
              </a:rPr>
              <a:t>Financial Management of Prospective Payment: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600" b="1" i="0" u="none" strike="noStrike" kern="1200" cap="none" spc="0" normalizeH="0" baseline="0" noProof="0">
                <a:ln>
                  <a:noFill/>
                </a:ln>
                <a:solidFill>
                  <a:prstClr val="black"/>
                </a:solidFill>
                <a:effectLst/>
                <a:uLnTx/>
                <a:uFillTx/>
                <a:latin typeface="Gotham Bold"/>
                <a:ea typeface="+mj-ea"/>
                <a:cs typeface="+mj-cs"/>
              </a:rPr>
              <a:t>The Value of Budgeting &amp; Forecasting</a:t>
            </a:r>
          </a:p>
        </p:txBody>
      </p:sp>
      <p:sp>
        <p:nvSpPr>
          <p:cNvPr id="7" name="Footer Placeholder 6">
            <a:extLst>
              <a:ext uri="{FF2B5EF4-FFF2-40B4-BE49-F238E27FC236}">
                <a16:creationId xmlns:a16="http://schemas.microsoft.com/office/drawing/2014/main" id="{CD0E5DE8-D85A-1D02-F630-B77C41FBF7E5}"/>
              </a:ext>
            </a:extLst>
          </p:cNvPr>
          <p:cNvSpPr>
            <a:spLocks noGrp="1"/>
          </p:cNvSpPr>
          <p:nvPr>
            <p:ph type="ftr" sz="quarter" idx="11"/>
          </p:nvPr>
        </p:nvSpPr>
        <p:spPr>
          <a:xfrm>
            <a:off x="4835938" y="6406322"/>
            <a:ext cx="3383151" cy="277191"/>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Gotham Bold"/>
                <a:cs typeface="Arial"/>
              </a:rPr>
              <a:t>March 17, 2026 / 1:00 PM ET</a:t>
            </a:r>
          </a:p>
        </p:txBody>
      </p:sp>
    </p:spTree>
    <p:extLst>
      <p:ext uri="{BB962C8B-B14F-4D97-AF65-F5344CB8AC3E}">
        <p14:creationId xmlns:p14="http://schemas.microsoft.com/office/powerpoint/2010/main" val="1107436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7BF9-666A-A5B9-4B1A-9B7EB37C61C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0F45134-EB7E-2F60-34E8-4F3E4384CF5B}"/>
              </a:ext>
            </a:extLst>
          </p:cNvPr>
          <p:cNvSpPr>
            <a:spLocks noGrp="1"/>
          </p:cNvSpPr>
          <p:nvPr>
            <p:ph type="title"/>
          </p:nvPr>
        </p:nvSpPr>
        <p:spPr>
          <a:xfrm>
            <a:off x="228599" y="2709772"/>
            <a:ext cx="3526183" cy="1438456"/>
          </a:xfrm>
          <a:noFill/>
        </p:spPr>
        <p:txBody>
          <a:bodyPr anchor="ctr">
            <a:noAutofit/>
          </a:bodyPr>
          <a:lstStyle/>
          <a:p>
            <a:r>
              <a:rPr lang="en-US" sz="3200">
                <a:solidFill>
                  <a:srgbClr val="FFFFFF"/>
                </a:solidFill>
              </a:rPr>
              <a:t>Forecasting Models </a:t>
            </a:r>
          </a:p>
        </p:txBody>
      </p:sp>
      <p:sp>
        <p:nvSpPr>
          <p:cNvPr id="13" name="TextBox 12">
            <a:extLst>
              <a:ext uri="{FF2B5EF4-FFF2-40B4-BE49-F238E27FC236}">
                <a16:creationId xmlns:a16="http://schemas.microsoft.com/office/drawing/2014/main" id="{CDCDC81D-F615-318D-84FF-F911FBD9269C}"/>
              </a:ext>
            </a:extLst>
          </p:cNvPr>
          <p:cNvSpPr txBox="1"/>
          <p:nvPr/>
        </p:nvSpPr>
        <p:spPr>
          <a:xfrm>
            <a:off x="11891617" y="6542421"/>
            <a:ext cx="2052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tham Medium" pitchFamily="50" charset="0"/>
                <a:ea typeface="+mn-lt"/>
                <a:cs typeface="+mn-lt"/>
              </a:rPr>
              <a:t>8</a:t>
            </a:r>
            <a:endParaRPr kumimoji="0" lang="en-US" sz="1200" b="0" i="0" u="none" strike="noStrike" kern="1200" cap="none" spc="0" normalizeH="0" baseline="0" noProof="0">
              <a:ln>
                <a:noFill/>
              </a:ln>
              <a:solidFill>
                <a:prstClr val="black"/>
              </a:solidFill>
              <a:effectLst/>
              <a:uLnTx/>
              <a:uFillTx/>
              <a:latin typeface="Gotham Medium" pitchFamily="50" charset="0"/>
              <a:ea typeface="+mn-ea"/>
              <a:cs typeface="+mn-cs"/>
            </a:endParaRPr>
          </a:p>
        </p:txBody>
      </p:sp>
      <p:sp>
        <p:nvSpPr>
          <p:cNvPr id="3" name="Title 1">
            <a:extLst>
              <a:ext uri="{FF2B5EF4-FFF2-40B4-BE49-F238E27FC236}">
                <a16:creationId xmlns:a16="http://schemas.microsoft.com/office/drawing/2014/main" id="{2A5E1780-C395-BC73-8187-8EFDE06ADC76}"/>
              </a:ext>
            </a:extLst>
          </p:cNvPr>
          <p:cNvSpPr txBox="1">
            <a:spLocks/>
          </p:cNvSpPr>
          <p:nvPr/>
        </p:nvSpPr>
        <p:spPr>
          <a:xfrm>
            <a:off x="4332908" y="421563"/>
            <a:ext cx="4316344" cy="62094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r>
              <a:rPr lang="en-US" sz="2400">
                <a:solidFill>
                  <a:schemeClr val="tx1"/>
                </a:solidFill>
                <a:latin typeface="Gotham Medium" pitchFamily="50" charset="0"/>
              </a:rPr>
              <a:t>Forecasting Logistics </a:t>
            </a:r>
          </a:p>
        </p:txBody>
      </p:sp>
      <p:sp>
        <p:nvSpPr>
          <p:cNvPr id="6" name="TextBox 5">
            <a:extLst>
              <a:ext uri="{FF2B5EF4-FFF2-40B4-BE49-F238E27FC236}">
                <a16:creationId xmlns:a16="http://schemas.microsoft.com/office/drawing/2014/main" id="{219B9481-4AE4-115C-DC04-038A880AA7F2}"/>
              </a:ext>
            </a:extLst>
          </p:cNvPr>
          <p:cNvSpPr txBox="1"/>
          <p:nvPr/>
        </p:nvSpPr>
        <p:spPr>
          <a:xfrm>
            <a:off x="4720129" y="1583818"/>
            <a:ext cx="3774515"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chemeClr val="bg1"/>
                </a:solidFill>
                <a:effectLst/>
                <a:uLnTx/>
                <a:uFillTx/>
                <a:latin typeface="Gotham Medium" pitchFamily="50" charset="0"/>
              </a:rPr>
              <a:t>Income statement, cash flow, and KPI forecasts…. </a:t>
            </a:r>
          </a:p>
        </p:txBody>
      </p:sp>
      <p:sp>
        <p:nvSpPr>
          <p:cNvPr id="7" name="Rectangle: Rounded Corners 6">
            <a:extLst>
              <a:ext uri="{FF2B5EF4-FFF2-40B4-BE49-F238E27FC236}">
                <a16:creationId xmlns:a16="http://schemas.microsoft.com/office/drawing/2014/main" id="{D4B44D1B-A08B-9357-6A09-2735E22B63CA}"/>
              </a:ext>
            </a:extLst>
          </p:cNvPr>
          <p:cNvSpPr/>
          <p:nvPr/>
        </p:nvSpPr>
        <p:spPr>
          <a:xfrm>
            <a:off x="4642678" y="1490870"/>
            <a:ext cx="5943600" cy="1025842"/>
          </a:xfrm>
          <a:prstGeom prst="roundRect">
            <a:avLst>
              <a:gd name="adj" fmla="val 10000"/>
            </a:avLst>
          </a:prstGeom>
          <a:solidFill>
            <a:sysClr val="window" lastClr="FFFFFF">
              <a:lumMod val="95000"/>
            </a:sys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8" name="Title 1">
            <a:extLst>
              <a:ext uri="{FF2B5EF4-FFF2-40B4-BE49-F238E27FC236}">
                <a16:creationId xmlns:a16="http://schemas.microsoft.com/office/drawing/2014/main" id="{81F36943-A9BC-8C64-0D9A-FC28590AC1DE}"/>
              </a:ext>
            </a:extLst>
          </p:cNvPr>
          <p:cNvSpPr txBox="1">
            <a:spLocks/>
          </p:cNvSpPr>
          <p:nvPr/>
        </p:nvSpPr>
        <p:spPr>
          <a:xfrm>
            <a:off x="4842565" y="1626486"/>
            <a:ext cx="3603487" cy="7619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pPr>
              <a:lnSpc>
                <a:spcPct val="100000"/>
              </a:lnSpc>
            </a:pPr>
            <a:r>
              <a:rPr lang="en-US" sz="2000" b="0">
                <a:solidFill>
                  <a:prstClr val="black"/>
                </a:solidFill>
                <a:latin typeface="Gotham Medium" pitchFamily="50" charset="0"/>
              </a:rPr>
              <a:t>Income statement, cash flow, and KPI forecasts…. </a:t>
            </a:r>
          </a:p>
        </p:txBody>
      </p:sp>
      <p:sp>
        <p:nvSpPr>
          <p:cNvPr id="9" name="Arrow: Down 8">
            <a:extLst>
              <a:ext uri="{FF2B5EF4-FFF2-40B4-BE49-F238E27FC236}">
                <a16:creationId xmlns:a16="http://schemas.microsoft.com/office/drawing/2014/main" id="{8C670934-9231-1B61-6DFA-C278E13B9BA8}"/>
              </a:ext>
            </a:extLst>
          </p:cNvPr>
          <p:cNvSpPr/>
          <p:nvPr/>
        </p:nvSpPr>
        <p:spPr>
          <a:xfrm>
            <a:off x="9780104" y="2420433"/>
            <a:ext cx="578679" cy="578678"/>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D219CFF6-44ED-18F7-A7C4-3E1559DE11EB}"/>
              </a:ext>
            </a:extLst>
          </p:cNvPr>
          <p:cNvSpPr/>
          <p:nvPr/>
        </p:nvSpPr>
        <p:spPr>
          <a:xfrm>
            <a:off x="5106504" y="2999111"/>
            <a:ext cx="5943600" cy="1160344"/>
          </a:xfrm>
          <a:prstGeom prst="roundRect">
            <a:avLst>
              <a:gd name="adj" fmla="val 10000"/>
            </a:avLst>
          </a:prstGeom>
          <a:solidFill>
            <a:sysClr val="window" lastClr="FFFFFF">
              <a:lumMod val="95000"/>
            </a:sys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11" name="Title 1">
            <a:extLst>
              <a:ext uri="{FF2B5EF4-FFF2-40B4-BE49-F238E27FC236}">
                <a16:creationId xmlns:a16="http://schemas.microsoft.com/office/drawing/2014/main" id="{9D500FBC-1614-0FF1-F6A7-898A3F71AB97}"/>
              </a:ext>
            </a:extLst>
          </p:cNvPr>
          <p:cNvSpPr txBox="1">
            <a:spLocks/>
          </p:cNvSpPr>
          <p:nvPr/>
        </p:nvSpPr>
        <p:spPr>
          <a:xfrm>
            <a:off x="5306391" y="3198283"/>
            <a:ext cx="5171661" cy="7619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pPr>
              <a:lnSpc>
                <a:spcPct val="100000"/>
              </a:lnSpc>
            </a:pPr>
            <a:r>
              <a:rPr lang="en-US" sz="2000" b="0">
                <a:solidFill>
                  <a:prstClr val="black"/>
                </a:solidFill>
                <a:latin typeface="Gotham Medium" pitchFamily="50" charset="0"/>
              </a:rPr>
              <a:t>…Based on seasonality, rolling averages and driver change methods…</a:t>
            </a:r>
          </a:p>
        </p:txBody>
      </p:sp>
      <p:sp>
        <p:nvSpPr>
          <p:cNvPr id="12" name="Arrow: Down 11">
            <a:extLst>
              <a:ext uri="{FF2B5EF4-FFF2-40B4-BE49-F238E27FC236}">
                <a16:creationId xmlns:a16="http://schemas.microsoft.com/office/drawing/2014/main" id="{A7B38A8A-62FE-2378-4E8F-671C6A12D1B9}"/>
              </a:ext>
            </a:extLst>
          </p:cNvPr>
          <p:cNvSpPr/>
          <p:nvPr/>
        </p:nvSpPr>
        <p:spPr>
          <a:xfrm>
            <a:off x="10296938" y="4037557"/>
            <a:ext cx="578679" cy="578678"/>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E8025548-40F1-5B48-ACCD-34D35E69920A}"/>
              </a:ext>
            </a:extLst>
          </p:cNvPr>
          <p:cNvSpPr/>
          <p:nvPr/>
        </p:nvSpPr>
        <p:spPr>
          <a:xfrm>
            <a:off x="5605670" y="4616235"/>
            <a:ext cx="5943600" cy="1185963"/>
          </a:xfrm>
          <a:prstGeom prst="roundRect">
            <a:avLst>
              <a:gd name="adj" fmla="val 10000"/>
            </a:avLst>
          </a:prstGeom>
          <a:solidFill>
            <a:sysClr val="window" lastClr="FFFFFF">
              <a:lumMod val="95000"/>
            </a:sys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15" name="Title 1">
            <a:extLst>
              <a:ext uri="{FF2B5EF4-FFF2-40B4-BE49-F238E27FC236}">
                <a16:creationId xmlns:a16="http://schemas.microsoft.com/office/drawing/2014/main" id="{F16D7EE2-EDAE-7619-57AE-EDDBD3554785}"/>
              </a:ext>
            </a:extLst>
          </p:cNvPr>
          <p:cNvSpPr txBox="1">
            <a:spLocks/>
          </p:cNvSpPr>
          <p:nvPr/>
        </p:nvSpPr>
        <p:spPr>
          <a:xfrm>
            <a:off x="5805557" y="4828217"/>
            <a:ext cx="5171661" cy="7619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pPr>
              <a:lnSpc>
                <a:spcPct val="100000"/>
              </a:lnSpc>
            </a:pPr>
            <a:r>
              <a:rPr lang="en-US" sz="2000" b="0">
                <a:solidFill>
                  <a:prstClr val="black"/>
                </a:solidFill>
                <a:latin typeface="Gotham Medium" pitchFamily="50" charset="0"/>
              </a:rPr>
              <a:t>…And addressed through thoughtful brainstorming </a:t>
            </a:r>
          </a:p>
        </p:txBody>
      </p:sp>
    </p:spTree>
    <p:extLst>
      <p:ext uri="{BB962C8B-B14F-4D97-AF65-F5344CB8AC3E}">
        <p14:creationId xmlns:p14="http://schemas.microsoft.com/office/powerpoint/2010/main" val="3850547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78F82-A0C8-7C1B-AFBB-52DA3E0F1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ED3DA-64AD-642C-5E0A-8B229E59FC1E}"/>
              </a:ext>
            </a:extLst>
          </p:cNvPr>
          <p:cNvSpPr>
            <a:spLocks noGrp="1"/>
          </p:cNvSpPr>
          <p:nvPr>
            <p:ph type="title" idx="4294967295"/>
          </p:nvPr>
        </p:nvSpPr>
        <p:spPr>
          <a:xfrm>
            <a:off x="593889" y="19399"/>
            <a:ext cx="9305184" cy="1356864"/>
          </a:xfrm>
        </p:spPr>
        <p:txBody>
          <a:bodyPr>
            <a:noAutofit/>
          </a:bodyPr>
          <a:lstStyle/>
          <a:p>
            <a:pPr lvl="0">
              <a:defRPr/>
            </a:pPr>
            <a:r>
              <a:rPr lang="en-US" sz="2800" b="1">
                <a:solidFill>
                  <a:schemeClr val="accent3"/>
                </a:solidFill>
              </a:rPr>
              <a:t>Scenario </a:t>
            </a:r>
            <a:r>
              <a:rPr lang="en-US" sz="2800" b="1"/>
              <a:t>Development</a:t>
            </a:r>
            <a:endParaRPr lang="en-CA" sz="2800" b="1"/>
          </a:p>
        </p:txBody>
      </p:sp>
      <p:sp>
        <p:nvSpPr>
          <p:cNvPr id="3" name="TextBox 2">
            <a:extLst>
              <a:ext uri="{FF2B5EF4-FFF2-40B4-BE49-F238E27FC236}">
                <a16:creationId xmlns:a16="http://schemas.microsoft.com/office/drawing/2014/main" id="{AFAC4860-B25E-AB15-4FAA-7A69145468B5}"/>
              </a:ext>
            </a:extLst>
          </p:cNvPr>
          <p:cNvSpPr txBox="1"/>
          <p:nvPr/>
        </p:nvSpPr>
        <p:spPr>
          <a:xfrm>
            <a:off x="11851861" y="6542421"/>
            <a:ext cx="2449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otham Medium" pitchFamily="50" charset="0"/>
                <a:ea typeface="+mn-lt"/>
                <a:cs typeface="+mn-lt"/>
              </a:rPr>
              <a:t>9</a:t>
            </a:r>
            <a:endParaRPr kumimoji="0" lang="en-US" sz="1200" b="0" i="0" u="none" strike="noStrike" kern="1200" cap="none" spc="0" normalizeH="0" baseline="0" noProof="0">
              <a:ln>
                <a:noFill/>
              </a:ln>
              <a:solidFill>
                <a:prstClr val="black"/>
              </a:solidFill>
              <a:effectLst/>
              <a:uLnTx/>
              <a:uFillTx/>
              <a:latin typeface="Gotham Medium" pitchFamily="50" charset="0"/>
              <a:ea typeface="+mn-lt"/>
              <a:cs typeface="+mn-lt"/>
            </a:endParaRPr>
          </a:p>
        </p:txBody>
      </p:sp>
      <p:sp>
        <p:nvSpPr>
          <p:cNvPr id="5" name="TextBox 4">
            <a:extLst>
              <a:ext uri="{FF2B5EF4-FFF2-40B4-BE49-F238E27FC236}">
                <a16:creationId xmlns:a16="http://schemas.microsoft.com/office/drawing/2014/main" id="{041ECF62-FAC0-3E60-0779-E896ED5C1CAB}"/>
              </a:ext>
            </a:extLst>
          </p:cNvPr>
          <p:cNvSpPr txBox="1"/>
          <p:nvPr/>
        </p:nvSpPr>
        <p:spPr>
          <a:xfrm>
            <a:off x="859613" y="1539899"/>
            <a:ext cx="10744874" cy="984885"/>
          </a:xfrm>
          <a:prstGeom prst="rect">
            <a:avLst/>
          </a:prstGeom>
          <a:noFill/>
        </p:spPr>
        <p:txBody>
          <a:bodyPr wrap="square" rtlCol="0">
            <a:spAutoFit/>
          </a:bodyPr>
          <a:lstStyle/>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1600" b="0" u="none" strike="noStrike" kern="1200" cap="none" spc="0" normalizeH="0" baseline="0" noProof="0">
                <a:ln>
                  <a:noFill/>
                </a:ln>
                <a:solidFill>
                  <a:prstClr val="black"/>
                </a:solidFill>
                <a:effectLst/>
                <a:uLnTx/>
                <a:uFillTx/>
                <a:latin typeface="Gotham Light" pitchFamily="50" charset="0"/>
              </a:rPr>
              <a:t>The organization should have two or three scenario-based action plans ready during the year for implementation</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1600" b="0" u="none" strike="noStrike" kern="1200" cap="none" spc="0" normalizeH="0" baseline="0" noProof="0">
                <a:ln>
                  <a:noFill/>
                </a:ln>
                <a:solidFill>
                  <a:prstClr val="black"/>
                </a:solidFill>
                <a:effectLst/>
                <a:uLnTx/>
                <a:uFillTx/>
                <a:latin typeface="Gotham Light" pitchFamily="50" charset="0"/>
              </a:rPr>
              <a:t>Building a Scenario Plan is a group function. There are several ways to build effective scenarios but the most effective is the Cone of Possibility </a:t>
            </a:r>
          </a:p>
        </p:txBody>
      </p:sp>
      <p:pic>
        <p:nvPicPr>
          <p:cNvPr id="4" name="Picture 3">
            <a:extLst>
              <a:ext uri="{FF2B5EF4-FFF2-40B4-BE49-F238E27FC236}">
                <a16:creationId xmlns:a16="http://schemas.microsoft.com/office/drawing/2014/main" id="{4FD6E9D7-483E-AF9B-242C-27F3B294CA3A}"/>
              </a:ext>
            </a:extLst>
          </p:cNvPr>
          <p:cNvPicPr>
            <a:picLocks noChangeAspect="1"/>
          </p:cNvPicPr>
          <p:nvPr/>
        </p:nvPicPr>
        <p:blipFill>
          <a:blip r:embed="rId3"/>
          <a:stretch>
            <a:fillRect/>
          </a:stretch>
        </p:blipFill>
        <p:spPr>
          <a:xfrm>
            <a:off x="6600686" y="3260340"/>
            <a:ext cx="4852327" cy="3240157"/>
          </a:xfrm>
          <a:prstGeom prst="rect">
            <a:avLst/>
          </a:prstGeom>
        </p:spPr>
      </p:pic>
      <p:pic>
        <p:nvPicPr>
          <p:cNvPr id="6" name="Picture 5">
            <a:extLst>
              <a:ext uri="{FF2B5EF4-FFF2-40B4-BE49-F238E27FC236}">
                <a16:creationId xmlns:a16="http://schemas.microsoft.com/office/drawing/2014/main" id="{1E1054EE-FB88-3DE6-963F-BA85EF09B1AC}"/>
              </a:ext>
            </a:extLst>
          </p:cNvPr>
          <p:cNvPicPr>
            <a:picLocks noChangeAspect="1"/>
          </p:cNvPicPr>
          <p:nvPr/>
        </p:nvPicPr>
        <p:blipFill>
          <a:blip r:embed="rId4"/>
          <a:stretch>
            <a:fillRect/>
          </a:stretch>
        </p:blipFill>
        <p:spPr>
          <a:xfrm>
            <a:off x="956795" y="2836920"/>
            <a:ext cx="5421532" cy="4086995"/>
          </a:xfrm>
          <a:prstGeom prst="rect">
            <a:avLst/>
          </a:prstGeom>
        </p:spPr>
      </p:pic>
    </p:spTree>
    <p:extLst>
      <p:ext uri="{BB962C8B-B14F-4D97-AF65-F5344CB8AC3E}">
        <p14:creationId xmlns:p14="http://schemas.microsoft.com/office/powerpoint/2010/main" val="3148215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0FFE-58D3-10D3-EB16-3A89922079FE}"/>
            </a:ext>
          </a:extLst>
        </p:cNvPr>
        <p:cNvGrpSpPr/>
        <p:nvPr/>
      </p:nvGrpSpPr>
      <p:grpSpPr>
        <a:xfrm>
          <a:off x="0" y="0"/>
          <a:ext cx="0" cy="0"/>
          <a:chOff x="0" y="0"/>
          <a:chExt cx="0" cy="0"/>
        </a:xfrm>
      </p:grpSpPr>
      <p:pic>
        <p:nvPicPr>
          <p:cNvPr id="4" name="Picture 3" descr="A blue and green text on a black background&#10;&#10;AI-generated content may be incorrect.">
            <a:extLst>
              <a:ext uri="{FF2B5EF4-FFF2-40B4-BE49-F238E27FC236}">
                <a16:creationId xmlns:a16="http://schemas.microsoft.com/office/drawing/2014/main" id="{6D91C884-1F7E-9FE2-99E6-BEAD65ECAB49}"/>
              </a:ext>
            </a:extLst>
          </p:cNvPr>
          <p:cNvPicPr>
            <a:picLocks noChangeAspect="1"/>
          </p:cNvPicPr>
          <p:nvPr/>
        </p:nvPicPr>
        <p:blipFill>
          <a:blip r:embed="rId2"/>
          <a:stretch>
            <a:fillRect/>
          </a:stretch>
        </p:blipFill>
        <p:spPr>
          <a:xfrm>
            <a:off x="9929046" y="279186"/>
            <a:ext cx="1788658" cy="697576"/>
          </a:xfrm>
          <a:prstGeom prst="rect">
            <a:avLst/>
          </a:prstGeom>
        </p:spPr>
      </p:pic>
      <p:sp>
        <p:nvSpPr>
          <p:cNvPr id="5" name="Rectangle 4">
            <a:extLst>
              <a:ext uri="{FF2B5EF4-FFF2-40B4-BE49-F238E27FC236}">
                <a16:creationId xmlns:a16="http://schemas.microsoft.com/office/drawing/2014/main" id="{61BB54BF-887C-3ED2-5B6B-B8833FD1AE88}"/>
              </a:ext>
            </a:extLst>
          </p:cNvPr>
          <p:cNvSpPr/>
          <p:nvPr/>
        </p:nvSpPr>
        <p:spPr>
          <a:xfrm>
            <a:off x="0" y="4183938"/>
            <a:ext cx="12192000" cy="2674062"/>
          </a:xfrm>
          <a:prstGeom prst="rect">
            <a:avLst/>
          </a:prstGeom>
          <a:solidFill>
            <a:srgbClr val="B315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5A1116CB-4B60-E802-7C72-7B2561DC4BA4}"/>
              </a:ext>
            </a:extLst>
          </p:cNvPr>
          <p:cNvSpPr txBox="1">
            <a:spLocks/>
          </p:cNvSpPr>
          <p:nvPr/>
        </p:nvSpPr>
        <p:spPr>
          <a:xfrm>
            <a:off x="838200" y="4710378"/>
            <a:ext cx="10515600" cy="162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ctr">
              <a:lnSpc>
                <a:spcPct val="170000"/>
              </a:lnSpc>
            </a:pPr>
            <a:r>
              <a:rPr lang="en-US" sz="4000" b="1">
                <a:latin typeface="Gotham Bold" pitchFamily="50" charset="0"/>
              </a:rPr>
              <a:t>Financial Sustainability Scenario</a:t>
            </a:r>
            <a:endParaRPr lang="en-US" sz="4000" b="1">
              <a:latin typeface="Gotham Light" pitchFamily="50" charset="0"/>
            </a:endParaRPr>
          </a:p>
        </p:txBody>
      </p:sp>
      <p:sp>
        <p:nvSpPr>
          <p:cNvPr id="2" name="TextBox 1">
            <a:extLst>
              <a:ext uri="{FF2B5EF4-FFF2-40B4-BE49-F238E27FC236}">
                <a16:creationId xmlns:a16="http://schemas.microsoft.com/office/drawing/2014/main" id="{8F223A89-DB7A-DFCE-C8B4-7FE2C9A48E1A}"/>
              </a:ext>
            </a:extLst>
          </p:cNvPr>
          <p:cNvSpPr txBox="1"/>
          <p:nvPr/>
        </p:nvSpPr>
        <p:spPr>
          <a:xfrm>
            <a:off x="11717704" y="6542421"/>
            <a:ext cx="379137" cy="276999"/>
          </a:xfrm>
          <a:prstGeom prst="rect">
            <a:avLst/>
          </a:prstGeom>
          <a:noFill/>
        </p:spPr>
        <p:txBody>
          <a:bodyPr wrap="square" rtlCol="0">
            <a:spAutoFit/>
          </a:bodyPr>
          <a:lstStyle/>
          <a:p>
            <a:r>
              <a:rPr lang="en-US" sz="1200">
                <a:solidFill>
                  <a:schemeClr val="bg1"/>
                </a:solidFill>
                <a:latin typeface="Gotham Medium" pitchFamily="50" charset="0"/>
                <a:ea typeface="+mn-lt"/>
                <a:cs typeface="+mn-lt"/>
              </a:rPr>
              <a:t>10</a:t>
            </a:r>
            <a:endParaRPr lang="en-US" sz="1200">
              <a:solidFill>
                <a:schemeClr val="bg1"/>
              </a:solidFill>
              <a:latin typeface="Gotham Medium" pitchFamily="50" charset="0"/>
            </a:endParaRPr>
          </a:p>
        </p:txBody>
      </p:sp>
    </p:spTree>
    <p:extLst>
      <p:ext uri="{BB962C8B-B14F-4D97-AF65-F5344CB8AC3E}">
        <p14:creationId xmlns:p14="http://schemas.microsoft.com/office/powerpoint/2010/main" val="2669133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8A176-6F04-8204-AD11-407F101C5E1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76B71E0-3E0D-6E87-5301-2C6CFEE7FC55}"/>
              </a:ext>
            </a:extLst>
          </p:cNvPr>
          <p:cNvSpPr>
            <a:spLocks noGrp="1"/>
          </p:cNvSpPr>
          <p:nvPr>
            <p:ph type="title"/>
          </p:nvPr>
        </p:nvSpPr>
        <p:spPr>
          <a:xfrm>
            <a:off x="381000" y="2709772"/>
            <a:ext cx="3352800" cy="1438456"/>
          </a:xfrm>
          <a:noFill/>
        </p:spPr>
        <p:txBody>
          <a:bodyPr anchor="ctr">
            <a:noAutofit/>
          </a:bodyPr>
          <a:lstStyle/>
          <a:p>
            <a:r>
              <a:rPr lang="en-US" sz="3200">
                <a:solidFill>
                  <a:srgbClr val="FFFFFF"/>
                </a:solidFill>
              </a:rPr>
              <a:t>Scenario: </a:t>
            </a:r>
            <a:br>
              <a:rPr lang="en-US" sz="3200">
                <a:solidFill>
                  <a:srgbClr val="FFFFFF"/>
                </a:solidFill>
              </a:rPr>
            </a:br>
            <a:r>
              <a:rPr lang="en-US" sz="3200">
                <a:solidFill>
                  <a:srgbClr val="FFFFFF"/>
                </a:solidFill>
              </a:rPr>
              <a:t>Rural Sustainability</a:t>
            </a:r>
            <a:endParaRPr lang="en-US" sz="3200">
              <a:solidFill>
                <a:schemeClr val="bg1"/>
              </a:solidFill>
            </a:endParaRPr>
          </a:p>
        </p:txBody>
      </p:sp>
      <p:sp>
        <p:nvSpPr>
          <p:cNvPr id="5" name="TextBox 4">
            <a:extLst>
              <a:ext uri="{FF2B5EF4-FFF2-40B4-BE49-F238E27FC236}">
                <a16:creationId xmlns:a16="http://schemas.microsoft.com/office/drawing/2014/main" id="{3606DDE9-8DA1-EC64-8F89-F2ECBA88D8A8}"/>
              </a:ext>
            </a:extLst>
          </p:cNvPr>
          <p:cNvSpPr txBox="1"/>
          <p:nvPr/>
        </p:nvSpPr>
        <p:spPr>
          <a:xfrm>
            <a:off x="11790017" y="6542421"/>
            <a:ext cx="306824"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tham Medium"/>
                <a:ea typeface="+mn-lt"/>
                <a:cs typeface="+mn-lt"/>
              </a:rPr>
              <a:t>11</a:t>
            </a:r>
            <a:endParaRPr kumimoji="0" lang="en-US" sz="1200" b="0" i="0" u="none" strike="noStrike" kern="1200" cap="none" spc="0" normalizeH="0" baseline="0" noProof="0">
              <a:ln>
                <a:noFill/>
              </a:ln>
              <a:solidFill>
                <a:prstClr val="black"/>
              </a:solidFill>
              <a:effectLst/>
              <a:uLnTx/>
              <a:uFillTx/>
              <a:latin typeface="Gotham Medium" pitchFamily="50" charset="0"/>
              <a:ea typeface="+mn-ea"/>
              <a:cs typeface="+mn-cs"/>
            </a:endParaRPr>
          </a:p>
        </p:txBody>
      </p:sp>
      <p:grpSp>
        <p:nvGrpSpPr>
          <p:cNvPr id="29" name="Group 28">
            <a:extLst>
              <a:ext uri="{FF2B5EF4-FFF2-40B4-BE49-F238E27FC236}">
                <a16:creationId xmlns:a16="http://schemas.microsoft.com/office/drawing/2014/main" id="{D118DFD1-2719-E2FF-B5B5-8BBB907C3EBC}"/>
              </a:ext>
            </a:extLst>
          </p:cNvPr>
          <p:cNvGrpSpPr/>
          <p:nvPr/>
        </p:nvGrpSpPr>
        <p:grpSpPr>
          <a:xfrm>
            <a:off x="4267200" y="1868287"/>
            <a:ext cx="7391400" cy="3124201"/>
            <a:chOff x="4267200" y="1730298"/>
            <a:chExt cx="7391400" cy="3124201"/>
          </a:xfrm>
        </p:grpSpPr>
        <p:sp>
          <p:nvSpPr>
            <p:cNvPr id="12" name="TextBox 11">
              <a:extLst>
                <a:ext uri="{FF2B5EF4-FFF2-40B4-BE49-F238E27FC236}">
                  <a16:creationId xmlns:a16="http://schemas.microsoft.com/office/drawing/2014/main" id="{C827F262-9C4E-BBF0-6724-92E3EADD4D80}"/>
                </a:ext>
              </a:extLst>
            </p:cNvPr>
            <p:cNvSpPr txBox="1"/>
            <p:nvPr/>
          </p:nvSpPr>
          <p:spPr>
            <a:xfrm>
              <a:off x="4267200" y="1730298"/>
              <a:ext cx="6400800" cy="461665"/>
            </a:xfrm>
            <a:prstGeom prst="rect">
              <a:avLst/>
            </a:prstGeom>
            <a:noFill/>
          </p:spPr>
          <p:txBody>
            <a:bodyPr wrap="square" lIns="91440" tIns="45720" rIns="91440" bIns="45720" rtlCol="0" anchor="t">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Gotham Medium"/>
                </a:rPr>
                <a:t>Reduced funding for rural clinics</a:t>
              </a:r>
            </a:p>
          </p:txBody>
        </p:sp>
        <p:sp>
          <p:nvSpPr>
            <p:cNvPr id="14" name="Rectangle: Rounded Corners 13">
              <a:extLst>
                <a:ext uri="{FF2B5EF4-FFF2-40B4-BE49-F238E27FC236}">
                  <a16:creationId xmlns:a16="http://schemas.microsoft.com/office/drawing/2014/main" id="{26952838-7C6C-857D-3D27-D4E0D18BF8D7}"/>
                </a:ext>
              </a:extLst>
            </p:cNvPr>
            <p:cNvSpPr/>
            <p:nvPr/>
          </p:nvSpPr>
          <p:spPr>
            <a:xfrm>
              <a:off x="4343400" y="2685656"/>
              <a:ext cx="7315200" cy="1025842"/>
            </a:xfrm>
            <a:prstGeom prst="roundRect">
              <a:avLst>
                <a:gd name="adj" fmla="val 10000"/>
              </a:avLst>
            </a:prstGeom>
            <a:solidFill>
              <a:sysClr val="window" lastClr="FFFFFF">
                <a:lumMod val="95000"/>
              </a:sys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16" name="Title 1">
              <a:extLst>
                <a:ext uri="{FF2B5EF4-FFF2-40B4-BE49-F238E27FC236}">
                  <a16:creationId xmlns:a16="http://schemas.microsoft.com/office/drawing/2014/main" id="{479515CA-F5CF-FFBD-DCE6-A9AD855ABE24}"/>
                </a:ext>
              </a:extLst>
            </p:cNvPr>
            <p:cNvSpPr txBox="1">
              <a:spLocks/>
            </p:cNvSpPr>
            <p:nvPr/>
          </p:nvSpPr>
          <p:spPr>
            <a:xfrm>
              <a:off x="5334000" y="2821272"/>
              <a:ext cx="6172200" cy="7619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Gotham Medium"/>
                  <a:ea typeface="+mj-ea"/>
                  <a:cs typeface="+mj-cs"/>
                </a:rPr>
                <a:t>Commitment to rural access</a:t>
              </a:r>
            </a:p>
          </p:txBody>
        </p:sp>
        <p:sp>
          <p:nvSpPr>
            <p:cNvPr id="18" name="Rectangle: Rounded Corners 17">
              <a:extLst>
                <a:ext uri="{FF2B5EF4-FFF2-40B4-BE49-F238E27FC236}">
                  <a16:creationId xmlns:a16="http://schemas.microsoft.com/office/drawing/2014/main" id="{A2A72AEA-C069-4BCB-7424-9CC50CF37E5F}"/>
                </a:ext>
              </a:extLst>
            </p:cNvPr>
            <p:cNvSpPr/>
            <p:nvPr/>
          </p:nvSpPr>
          <p:spPr>
            <a:xfrm>
              <a:off x="4343400" y="3828657"/>
              <a:ext cx="7315200" cy="1025842"/>
            </a:xfrm>
            <a:prstGeom prst="roundRect">
              <a:avLst>
                <a:gd name="adj" fmla="val 10000"/>
              </a:avLst>
            </a:prstGeom>
            <a:solidFill>
              <a:sysClr val="window" lastClr="FFFFFF">
                <a:lumMod val="95000"/>
              </a:sys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hueOff val="0"/>
                    <a:satOff val="0"/>
                    <a:lumOff val="0"/>
                    <a:alphaOff val="0"/>
                  </a:prstClr>
                </a:solidFill>
                <a:effectLst/>
                <a:uLnTx/>
                <a:uFillTx/>
                <a:latin typeface="Aptos"/>
                <a:ea typeface="+mn-ea"/>
                <a:cs typeface="+mn-cs"/>
              </a:endParaRPr>
            </a:p>
          </p:txBody>
        </p:sp>
        <p:sp>
          <p:nvSpPr>
            <p:cNvPr id="20" name="Title 1">
              <a:extLst>
                <a:ext uri="{FF2B5EF4-FFF2-40B4-BE49-F238E27FC236}">
                  <a16:creationId xmlns:a16="http://schemas.microsoft.com/office/drawing/2014/main" id="{633D26FC-292E-1A43-53A1-9CFEF8DC882A}"/>
                </a:ext>
              </a:extLst>
            </p:cNvPr>
            <p:cNvSpPr txBox="1">
              <a:spLocks/>
            </p:cNvSpPr>
            <p:nvPr/>
          </p:nvSpPr>
          <p:spPr>
            <a:xfrm>
              <a:off x="5334000" y="3964273"/>
              <a:ext cx="6172200" cy="7619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Gotham Medium"/>
                  <a:ea typeface="+mj-ea"/>
                  <a:cs typeface="+mj-cs"/>
                </a:rPr>
                <a:t>Current model loses money</a:t>
              </a:r>
            </a:p>
          </p:txBody>
        </p:sp>
        <p:grpSp>
          <p:nvGrpSpPr>
            <p:cNvPr id="24" name="Group 23">
              <a:extLst>
                <a:ext uri="{FF2B5EF4-FFF2-40B4-BE49-F238E27FC236}">
                  <a16:creationId xmlns:a16="http://schemas.microsoft.com/office/drawing/2014/main" id="{62A3C3BC-FF26-811C-D03D-812CB6537847}"/>
                </a:ext>
              </a:extLst>
            </p:cNvPr>
            <p:cNvGrpSpPr/>
            <p:nvPr/>
          </p:nvGrpSpPr>
          <p:grpSpPr>
            <a:xfrm>
              <a:off x="4572000" y="2949079"/>
              <a:ext cx="498995" cy="498995"/>
              <a:chOff x="4876800" y="457200"/>
              <a:chExt cx="685800" cy="685800"/>
            </a:xfrm>
          </p:grpSpPr>
          <p:sp>
            <p:nvSpPr>
              <p:cNvPr id="22" name="Oval 21">
                <a:extLst>
                  <a:ext uri="{FF2B5EF4-FFF2-40B4-BE49-F238E27FC236}">
                    <a16:creationId xmlns:a16="http://schemas.microsoft.com/office/drawing/2014/main" id="{5E753A2A-3FFE-B537-FFF5-729AA14401CE}"/>
                  </a:ext>
                </a:extLst>
              </p:cNvPr>
              <p:cNvSpPr/>
              <p:nvPr/>
            </p:nvSpPr>
            <p:spPr>
              <a:xfrm>
                <a:off x="4876800" y="457200"/>
                <a:ext cx="685800" cy="685800"/>
              </a:xfrm>
              <a:prstGeom prst="ellipse">
                <a:avLst/>
              </a:prstGeom>
              <a:solidFill>
                <a:srgbClr val="1570C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23" name="Arrow: Right 22">
                <a:extLst>
                  <a:ext uri="{FF2B5EF4-FFF2-40B4-BE49-F238E27FC236}">
                    <a16:creationId xmlns:a16="http://schemas.microsoft.com/office/drawing/2014/main" id="{50B6E463-BA62-9A44-88B2-F5451428AFA7}"/>
                  </a:ext>
                </a:extLst>
              </p:cNvPr>
              <p:cNvSpPr/>
              <p:nvPr/>
            </p:nvSpPr>
            <p:spPr>
              <a:xfrm>
                <a:off x="5029200" y="661511"/>
                <a:ext cx="381000" cy="277177"/>
              </a:xfrm>
              <a:prstGeom prst="rightArrow">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grpSp>
        <p:grpSp>
          <p:nvGrpSpPr>
            <p:cNvPr id="28" name="Group 27">
              <a:extLst>
                <a:ext uri="{FF2B5EF4-FFF2-40B4-BE49-F238E27FC236}">
                  <a16:creationId xmlns:a16="http://schemas.microsoft.com/office/drawing/2014/main" id="{68CE46DA-9C55-F1D6-7F1F-7C8A407860FB}"/>
                </a:ext>
              </a:extLst>
            </p:cNvPr>
            <p:cNvGrpSpPr/>
            <p:nvPr/>
          </p:nvGrpSpPr>
          <p:grpSpPr>
            <a:xfrm>
              <a:off x="4572000" y="4092080"/>
              <a:ext cx="498995" cy="498995"/>
              <a:chOff x="4876800" y="457200"/>
              <a:chExt cx="685800" cy="685800"/>
            </a:xfrm>
          </p:grpSpPr>
          <p:sp>
            <p:nvSpPr>
              <p:cNvPr id="26" name="Oval 25">
                <a:extLst>
                  <a:ext uri="{FF2B5EF4-FFF2-40B4-BE49-F238E27FC236}">
                    <a16:creationId xmlns:a16="http://schemas.microsoft.com/office/drawing/2014/main" id="{350DAA66-A741-CC25-735E-C2D0FD0188BB}"/>
                  </a:ext>
                </a:extLst>
              </p:cNvPr>
              <p:cNvSpPr/>
              <p:nvPr/>
            </p:nvSpPr>
            <p:spPr>
              <a:xfrm>
                <a:off x="4876800" y="457200"/>
                <a:ext cx="685800" cy="685800"/>
              </a:xfrm>
              <a:prstGeom prst="ellipse">
                <a:avLst/>
              </a:prstGeom>
              <a:solidFill>
                <a:srgbClr val="B315C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27" name="Arrow: Right 26">
                <a:extLst>
                  <a:ext uri="{FF2B5EF4-FFF2-40B4-BE49-F238E27FC236}">
                    <a16:creationId xmlns:a16="http://schemas.microsoft.com/office/drawing/2014/main" id="{1F15E83C-E5C5-8FFA-69F7-8C8F5AC42ACF}"/>
                  </a:ext>
                </a:extLst>
              </p:cNvPr>
              <p:cNvSpPr/>
              <p:nvPr/>
            </p:nvSpPr>
            <p:spPr>
              <a:xfrm>
                <a:off x="5029200" y="661511"/>
                <a:ext cx="381000" cy="277177"/>
              </a:xfrm>
              <a:prstGeom prst="rightArrow">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grpSp>
      </p:grpSp>
    </p:spTree>
    <p:extLst>
      <p:ext uri="{BB962C8B-B14F-4D97-AF65-F5344CB8AC3E}">
        <p14:creationId xmlns:p14="http://schemas.microsoft.com/office/powerpoint/2010/main" val="3268584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9CA34-B389-F195-85CA-7F55A48AAC6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6767866-0DBF-7D50-DA21-27E98849443D}"/>
              </a:ext>
            </a:extLst>
          </p:cNvPr>
          <p:cNvSpPr>
            <a:spLocks noGrp="1"/>
          </p:cNvSpPr>
          <p:nvPr>
            <p:ph type="title"/>
          </p:nvPr>
        </p:nvSpPr>
        <p:spPr>
          <a:xfrm>
            <a:off x="381000" y="2709772"/>
            <a:ext cx="3352800" cy="1438456"/>
          </a:xfrm>
          <a:noFill/>
        </p:spPr>
        <p:txBody>
          <a:bodyPr anchor="ctr">
            <a:noAutofit/>
          </a:bodyPr>
          <a:lstStyle/>
          <a:p>
            <a:r>
              <a:rPr lang="en-US" sz="3200">
                <a:solidFill>
                  <a:srgbClr val="FFFFFF"/>
                </a:solidFill>
              </a:rPr>
              <a:t>Leadership Analysis</a:t>
            </a:r>
            <a:endParaRPr lang="en-US" sz="3200">
              <a:solidFill>
                <a:schemeClr val="bg1"/>
              </a:solidFill>
            </a:endParaRPr>
          </a:p>
        </p:txBody>
      </p:sp>
      <p:sp>
        <p:nvSpPr>
          <p:cNvPr id="5" name="TextBox 4">
            <a:extLst>
              <a:ext uri="{FF2B5EF4-FFF2-40B4-BE49-F238E27FC236}">
                <a16:creationId xmlns:a16="http://schemas.microsoft.com/office/drawing/2014/main" id="{6F542930-E379-4EE0-C8DE-71E9BA8F2162}"/>
              </a:ext>
            </a:extLst>
          </p:cNvPr>
          <p:cNvSpPr txBox="1"/>
          <p:nvPr/>
        </p:nvSpPr>
        <p:spPr>
          <a:xfrm>
            <a:off x="11754678" y="6542421"/>
            <a:ext cx="342163"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tham Medium"/>
                <a:ea typeface="+mn-lt"/>
                <a:cs typeface="+mn-lt"/>
              </a:rPr>
              <a:t>12</a:t>
            </a:r>
            <a:endParaRPr kumimoji="0" lang="en-US" sz="1200" b="0" i="0" u="none" strike="noStrike" kern="1200" cap="none" spc="0" normalizeH="0" baseline="0" noProof="0">
              <a:ln>
                <a:noFill/>
              </a:ln>
              <a:solidFill>
                <a:prstClr val="black"/>
              </a:solidFill>
              <a:effectLst/>
              <a:uLnTx/>
              <a:uFillTx/>
              <a:latin typeface="Gotham Medium" pitchFamily="50" charset="0"/>
              <a:ea typeface="+mn-ea"/>
              <a:cs typeface="+mn-cs"/>
            </a:endParaRPr>
          </a:p>
        </p:txBody>
      </p:sp>
      <p:sp>
        <p:nvSpPr>
          <p:cNvPr id="12" name="TextBox 11">
            <a:extLst>
              <a:ext uri="{FF2B5EF4-FFF2-40B4-BE49-F238E27FC236}">
                <a16:creationId xmlns:a16="http://schemas.microsoft.com/office/drawing/2014/main" id="{0EF3F891-0883-4F1E-C721-CBC56276F271}"/>
              </a:ext>
            </a:extLst>
          </p:cNvPr>
          <p:cNvSpPr txBox="1"/>
          <p:nvPr/>
        </p:nvSpPr>
        <p:spPr>
          <a:xfrm>
            <a:off x="4267200" y="2122448"/>
            <a:ext cx="7181385" cy="461665"/>
          </a:xfrm>
          <a:prstGeom prst="rect">
            <a:avLst/>
          </a:prstGeom>
          <a:noFill/>
        </p:spPr>
        <p:txBody>
          <a:bodyPr wrap="square" lIns="91440" tIns="45720" rIns="91440" bIns="45720" rtlCol="0" anchor="t">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Gotham Medium"/>
              </a:rPr>
              <a:t>What does 'keeping clinics open' mean?</a:t>
            </a:r>
          </a:p>
        </p:txBody>
      </p:sp>
      <p:grpSp>
        <p:nvGrpSpPr>
          <p:cNvPr id="16" name="Group 15">
            <a:extLst>
              <a:ext uri="{FF2B5EF4-FFF2-40B4-BE49-F238E27FC236}">
                <a16:creationId xmlns:a16="http://schemas.microsoft.com/office/drawing/2014/main" id="{F6802970-0BA5-88F1-F8C2-4C3D4ACBE898}"/>
              </a:ext>
            </a:extLst>
          </p:cNvPr>
          <p:cNvGrpSpPr/>
          <p:nvPr/>
        </p:nvGrpSpPr>
        <p:grpSpPr>
          <a:xfrm>
            <a:off x="4343400" y="3077806"/>
            <a:ext cx="7315200" cy="1025842"/>
            <a:chOff x="4343400" y="2822258"/>
            <a:chExt cx="7315200" cy="1025842"/>
          </a:xfrm>
        </p:grpSpPr>
        <p:sp>
          <p:nvSpPr>
            <p:cNvPr id="14" name="Rectangle: Rounded Corners 13">
              <a:extLst>
                <a:ext uri="{FF2B5EF4-FFF2-40B4-BE49-F238E27FC236}">
                  <a16:creationId xmlns:a16="http://schemas.microsoft.com/office/drawing/2014/main" id="{F4B90B44-324B-44D4-AFD6-3EDE80C5F5CE}"/>
                </a:ext>
              </a:extLst>
            </p:cNvPr>
            <p:cNvSpPr/>
            <p:nvPr/>
          </p:nvSpPr>
          <p:spPr>
            <a:xfrm>
              <a:off x="4343400" y="2822258"/>
              <a:ext cx="7315200" cy="1025842"/>
            </a:xfrm>
            <a:prstGeom prst="roundRect">
              <a:avLst>
                <a:gd name="adj" fmla="val 10000"/>
              </a:avLst>
            </a:prstGeom>
            <a:solidFill>
              <a:sysClr val="window" lastClr="FFFFFF">
                <a:lumMod val="95000"/>
              </a:sys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15" name="Title 1">
              <a:extLst>
                <a:ext uri="{FF2B5EF4-FFF2-40B4-BE49-F238E27FC236}">
                  <a16:creationId xmlns:a16="http://schemas.microsoft.com/office/drawing/2014/main" id="{85D63858-BCD7-1281-5B55-EFAB057568B2}"/>
                </a:ext>
              </a:extLst>
            </p:cNvPr>
            <p:cNvSpPr txBox="1">
              <a:spLocks/>
            </p:cNvSpPr>
            <p:nvPr/>
          </p:nvSpPr>
          <p:spPr>
            <a:xfrm>
              <a:off x="4648200" y="2957874"/>
              <a:ext cx="6858000" cy="7619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Gotham Medium"/>
                  <a:ea typeface="+mj-ea"/>
                  <a:cs typeface="+mj-cs"/>
                </a:rPr>
                <a:t>What must remain local?</a:t>
              </a:r>
            </a:p>
          </p:txBody>
        </p:sp>
      </p:grpSp>
      <p:grpSp>
        <p:nvGrpSpPr>
          <p:cNvPr id="20" name="Group 19">
            <a:extLst>
              <a:ext uri="{FF2B5EF4-FFF2-40B4-BE49-F238E27FC236}">
                <a16:creationId xmlns:a16="http://schemas.microsoft.com/office/drawing/2014/main" id="{692706A4-F66F-7334-BFDB-1A8C528CFD7B}"/>
              </a:ext>
            </a:extLst>
          </p:cNvPr>
          <p:cNvGrpSpPr/>
          <p:nvPr/>
        </p:nvGrpSpPr>
        <p:grpSpPr>
          <a:xfrm>
            <a:off x="4343400" y="4220807"/>
            <a:ext cx="7315200" cy="1025842"/>
            <a:chOff x="4343400" y="3965259"/>
            <a:chExt cx="7315200" cy="1025842"/>
          </a:xfrm>
        </p:grpSpPr>
        <p:sp>
          <p:nvSpPr>
            <p:cNvPr id="18" name="Rectangle: Rounded Corners 17">
              <a:extLst>
                <a:ext uri="{FF2B5EF4-FFF2-40B4-BE49-F238E27FC236}">
                  <a16:creationId xmlns:a16="http://schemas.microsoft.com/office/drawing/2014/main" id="{70BB8739-DB00-4393-B110-33FE569E304A}"/>
                </a:ext>
              </a:extLst>
            </p:cNvPr>
            <p:cNvSpPr/>
            <p:nvPr/>
          </p:nvSpPr>
          <p:spPr>
            <a:xfrm>
              <a:off x="4343400" y="3965259"/>
              <a:ext cx="7315200" cy="1025842"/>
            </a:xfrm>
            <a:prstGeom prst="roundRect">
              <a:avLst>
                <a:gd name="adj" fmla="val 10000"/>
              </a:avLst>
            </a:prstGeom>
            <a:solidFill>
              <a:sysClr val="window" lastClr="FFFFFF">
                <a:lumMod val="95000"/>
              </a:sys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hueOff val="0"/>
                    <a:satOff val="0"/>
                    <a:lumOff val="0"/>
                    <a:alphaOff val="0"/>
                  </a:prstClr>
                </a:solidFill>
                <a:effectLst/>
                <a:uLnTx/>
                <a:uFillTx/>
                <a:latin typeface="Aptos"/>
                <a:ea typeface="+mn-ea"/>
                <a:cs typeface="+mn-cs"/>
              </a:endParaRPr>
            </a:p>
          </p:txBody>
        </p:sp>
        <p:sp>
          <p:nvSpPr>
            <p:cNvPr id="19" name="Title 1">
              <a:extLst>
                <a:ext uri="{FF2B5EF4-FFF2-40B4-BE49-F238E27FC236}">
                  <a16:creationId xmlns:a16="http://schemas.microsoft.com/office/drawing/2014/main" id="{795406C0-847D-07B4-D229-3426D8BEA63D}"/>
                </a:ext>
              </a:extLst>
            </p:cNvPr>
            <p:cNvSpPr txBox="1">
              <a:spLocks/>
            </p:cNvSpPr>
            <p:nvPr/>
          </p:nvSpPr>
          <p:spPr>
            <a:xfrm>
              <a:off x="4648200" y="4100875"/>
              <a:ext cx="6858000" cy="7619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Gotham Medium"/>
                  <a:ea typeface="+mj-ea"/>
                  <a:cs typeface="+mj-cs"/>
                </a:rPr>
                <a:t>What can be centralized or shared?</a:t>
              </a:r>
            </a:p>
          </p:txBody>
        </p:sp>
      </p:grpSp>
    </p:spTree>
    <p:extLst>
      <p:ext uri="{BB962C8B-B14F-4D97-AF65-F5344CB8AC3E}">
        <p14:creationId xmlns:p14="http://schemas.microsoft.com/office/powerpoint/2010/main" val="257159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BA148-5812-1364-F3FF-46C94DC2493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707528C-F90C-D71D-B295-E52EA9795097}"/>
              </a:ext>
            </a:extLst>
          </p:cNvPr>
          <p:cNvSpPr>
            <a:spLocks noGrp="1"/>
          </p:cNvSpPr>
          <p:nvPr>
            <p:ph type="title"/>
          </p:nvPr>
        </p:nvSpPr>
        <p:spPr>
          <a:xfrm>
            <a:off x="381000" y="2709772"/>
            <a:ext cx="3352800" cy="1438456"/>
          </a:xfrm>
          <a:noFill/>
        </p:spPr>
        <p:txBody>
          <a:bodyPr anchor="ctr">
            <a:noAutofit/>
          </a:bodyPr>
          <a:lstStyle/>
          <a:p>
            <a:r>
              <a:rPr lang="en-US" sz="3200">
                <a:solidFill>
                  <a:srgbClr val="FFFFFF"/>
                </a:solidFill>
              </a:rPr>
              <a:t>Decision Focus</a:t>
            </a:r>
            <a:endParaRPr lang="en-US" sz="3200">
              <a:solidFill>
                <a:schemeClr val="bg1"/>
              </a:solidFill>
            </a:endParaRPr>
          </a:p>
        </p:txBody>
      </p:sp>
      <p:sp>
        <p:nvSpPr>
          <p:cNvPr id="5" name="TextBox 4">
            <a:extLst>
              <a:ext uri="{FF2B5EF4-FFF2-40B4-BE49-F238E27FC236}">
                <a16:creationId xmlns:a16="http://schemas.microsoft.com/office/drawing/2014/main" id="{08EBC44B-49DF-CDD2-706A-3FD075BC28B0}"/>
              </a:ext>
            </a:extLst>
          </p:cNvPr>
          <p:cNvSpPr txBox="1"/>
          <p:nvPr/>
        </p:nvSpPr>
        <p:spPr>
          <a:xfrm>
            <a:off x="11754678" y="6542421"/>
            <a:ext cx="342163"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tham Medium"/>
                <a:ea typeface="+mn-lt"/>
                <a:cs typeface="+mn-lt"/>
              </a:rPr>
              <a:t>13</a:t>
            </a:r>
            <a:endParaRPr kumimoji="0" lang="en-US" sz="1200" b="0" i="0" u="none" strike="noStrike" kern="1200" cap="none" spc="0" normalizeH="0" baseline="0" noProof="0">
              <a:ln>
                <a:noFill/>
              </a:ln>
              <a:solidFill>
                <a:prstClr val="black"/>
              </a:solidFill>
              <a:effectLst/>
              <a:uLnTx/>
              <a:uFillTx/>
              <a:latin typeface="Gotham Medium" pitchFamily="50" charset="0"/>
              <a:ea typeface="+mn-ea"/>
              <a:cs typeface="+mn-cs"/>
            </a:endParaRPr>
          </a:p>
        </p:txBody>
      </p:sp>
      <p:grpSp>
        <p:nvGrpSpPr>
          <p:cNvPr id="40" name="Group 39">
            <a:extLst>
              <a:ext uri="{FF2B5EF4-FFF2-40B4-BE49-F238E27FC236}">
                <a16:creationId xmlns:a16="http://schemas.microsoft.com/office/drawing/2014/main" id="{2182774D-2D9D-43E0-B08F-D3554D61139E}"/>
              </a:ext>
            </a:extLst>
          </p:cNvPr>
          <p:cNvGrpSpPr/>
          <p:nvPr/>
        </p:nvGrpSpPr>
        <p:grpSpPr>
          <a:xfrm>
            <a:off x="4267200" y="1282848"/>
            <a:ext cx="7391400" cy="4294937"/>
            <a:chOff x="4267200" y="1432932"/>
            <a:chExt cx="7391400" cy="4294937"/>
          </a:xfrm>
        </p:grpSpPr>
        <p:sp>
          <p:nvSpPr>
            <p:cNvPr id="15" name="TextBox 14">
              <a:extLst>
                <a:ext uri="{FF2B5EF4-FFF2-40B4-BE49-F238E27FC236}">
                  <a16:creationId xmlns:a16="http://schemas.microsoft.com/office/drawing/2014/main" id="{6B34DE04-C387-0B53-D6B5-E1E7310FC7CE}"/>
                </a:ext>
              </a:extLst>
            </p:cNvPr>
            <p:cNvSpPr txBox="1"/>
            <p:nvPr/>
          </p:nvSpPr>
          <p:spPr>
            <a:xfrm>
              <a:off x="4267200" y="1432932"/>
              <a:ext cx="6400800" cy="461665"/>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Gotham Medium"/>
                </a:rPr>
                <a:t>Hub-and-spoke models</a:t>
              </a:r>
              <a:endParaRPr kumimoji="0" lang="en-US" sz="1800" b="0" i="0" u="none" strike="noStrike" kern="0" cap="none" spc="0" normalizeH="0" baseline="0" noProof="0">
                <a:ln>
                  <a:noFill/>
                </a:ln>
                <a:solidFill>
                  <a:sysClr val="windowText" lastClr="000000"/>
                </a:solidFill>
                <a:effectLst/>
                <a:uLnTx/>
                <a:uFillTx/>
              </a:endParaRPr>
            </a:p>
          </p:txBody>
        </p:sp>
        <p:sp>
          <p:nvSpPr>
            <p:cNvPr id="17" name="Rectangle: Rounded Corners 16">
              <a:extLst>
                <a:ext uri="{FF2B5EF4-FFF2-40B4-BE49-F238E27FC236}">
                  <a16:creationId xmlns:a16="http://schemas.microsoft.com/office/drawing/2014/main" id="{F1673EEA-E8F2-1D93-4807-7954AD487FC8}"/>
                </a:ext>
              </a:extLst>
            </p:cNvPr>
            <p:cNvSpPr/>
            <p:nvPr/>
          </p:nvSpPr>
          <p:spPr>
            <a:xfrm>
              <a:off x="4343400" y="2388289"/>
              <a:ext cx="7315200" cy="1025842"/>
            </a:xfrm>
            <a:prstGeom prst="roundRect">
              <a:avLst>
                <a:gd name="adj" fmla="val 10000"/>
              </a:avLst>
            </a:prstGeom>
            <a:solidFill>
              <a:sysClr val="window" lastClr="FFFFFF">
                <a:lumMod val="95000"/>
              </a:sys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19" name="Title 1">
              <a:extLst>
                <a:ext uri="{FF2B5EF4-FFF2-40B4-BE49-F238E27FC236}">
                  <a16:creationId xmlns:a16="http://schemas.microsoft.com/office/drawing/2014/main" id="{610AF744-F18A-D11F-9510-7A13B0FED72E}"/>
                </a:ext>
              </a:extLst>
            </p:cNvPr>
            <p:cNvSpPr txBox="1">
              <a:spLocks/>
            </p:cNvSpPr>
            <p:nvPr/>
          </p:nvSpPr>
          <p:spPr>
            <a:xfrm>
              <a:off x="5334000" y="2523906"/>
              <a:ext cx="6172200" cy="7619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Gotham Medium"/>
                  <a:ea typeface="+mj-ea"/>
                  <a:cs typeface="+mj-cs"/>
                </a:rPr>
                <a:t>Shared services and centralization</a:t>
              </a:r>
            </a:p>
          </p:txBody>
        </p:sp>
        <p:sp>
          <p:nvSpPr>
            <p:cNvPr id="21" name="Rectangle: Rounded Corners 20">
              <a:extLst>
                <a:ext uri="{FF2B5EF4-FFF2-40B4-BE49-F238E27FC236}">
                  <a16:creationId xmlns:a16="http://schemas.microsoft.com/office/drawing/2014/main" id="{BAC02D24-4CF8-4D4C-E4D8-813732E7D30B}"/>
                </a:ext>
              </a:extLst>
            </p:cNvPr>
            <p:cNvSpPr/>
            <p:nvPr/>
          </p:nvSpPr>
          <p:spPr>
            <a:xfrm>
              <a:off x="4343400" y="3531291"/>
              <a:ext cx="7315200" cy="1025842"/>
            </a:xfrm>
            <a:prstGeom prst="roundRect">
              <a:avLst>
                <a:gd name="adj" fmla="val 10000"/>
              </a:avLst>
            </a:prstGeom>
            <a:solidFill>
              <a:sysClr val="window" lastClr="FFFFFF">
                <a:lumMod val="95000"/>
              </a:sys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hueOff val="0"/>
                    <a:satOff val="0"/>
                    <a:lumOff val="0"/>
                    <a:alphaOff val="0"/>
                  </a:prstClr>
                </a:solidFill>
                <a:effectLst/>
                <a:uLnTx/>
                <a:uFillTx/>
                <a:latin typeface="Aptos"/>
                <a:ea typeface="+mn-ea"/>
                <a:cs typeface="+mn-cs"/>
              </a:endParaRPr>
            </a:p>
          </p:txBody>
        </p:sp>
        <p:sp>
          <p:nvSpPr>
            <p:cNvPr id="23" name="Title 1">
              <a:extLst>
                <a:ext uri="{FF2B5EF4-FFF2-40B4-BE49-F238E27FC236}">
                  <a16:creationId xmlns:a16="http://schemas.microsoft.com/office/drawing/2014/main" id="{D921D76E-7CE2-7B98-FFBF-E3CD69D4F5F6}"/>
                </a:ext>
              </a:extLst>
            </p:cNvPr>
            <p:cNvSpPr txBox="1">
              <a:spLocks/>
            </p:cNvSpPr>
            <p:nvPr/>
          </p:nvSpPr>
          <p:spPr>
            <a:xfrm>
              <a:off x="5334000" y="3666908"/>
              <a:ext cx="6172200" cy="7619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Gotham Medium"/>
                  <a:ea typeface="+mj-ea"/>
                  <a:cs typeface="+mj-cs"/>
                </a:rPr>
                <a:t>Virtual care and regional staffing</a:t>
              </a:r>
            </a:p>
          </p:txBody>
        </p:sp>
        <p:grpSp>
          <p:nvGrpSpPr>
            <p:cNvPr id="27" name="Group 26">
              <a:extLst>
                <a:ext uri="{FF2B5EF4-FFF2-40B4-BE49-F238E27FC236}">
                  <a16:creationId xmlns:a16="http://schemas.microsoft.com/office/drawing/2014/main" id="{0CAFABC5-9E53-8BB5-1167-83726132E1F6}"/>
                </a:ext>
              </a:extLst>
            </p:cNvPr>
            <p:cNvGrpSpPr/>
            <p:nvPr/>
          </p:nvGrpSpPr>
          <p:grpSpPr>
            <a:xfrm>
              <a:off x="4572000" y="2651712"/>
              <a:ext cx="498995" cy="498995"/>
              <a:chOff x="4876800" y="457200"/>
              <a:chExt cx="685800" cy="685800"/>
            </a:xfrm>
          </p:grpSpPr>
          <p:sp>
            <p:nvSpPr>
              <p:cNvPr id="25" name="Oval 24">
                <a:extLst>
                  <a:ext uri="{FF2B5EF4-FFF2-40B4-BE49-F238E27FC236}">
                    <a16:creationId xmlns:a16="http://schemas.microsoft.com/office/drawing/2014/main" id="{9C29CEC5-CF66-52C7-FA76-613454F87518}"/>
                  </a:ext>
                </a:extLst>
              </p:cNvPr>
              <p:cNvSpPr/>
              <p:nvPr/>
            </p:nvSpPr>
            <p:spPr>
              <a:xfrm>
                <a:off x="4876800" y="457200"/>
                <a:ext cx="685800" cy="685800"/>
              </a:xfrm>
              <a:prstGeom prst="ellipse">
                <a:avLst/>
              </a:prstGeom>
              <a:solidFill>
                <a:srgbClr val="1570C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26" name="Arrow: Right 25">
                <a:extLst>
                  <a:ext uri="{FF2B5EF4-FFF2-40B4-BE49-F238E27FC236}">
                    <a16:creationId xmlns:a16="http://schemas.microsoft.com/office/drawing/2014/main" id="{AF782FDD-C82E-735B-DD80-797FDE41816D}"/>
                  </a:ext>
                </a:extLst>
              </p:cNvPr>
              <p:cNvSpPr/>
              <p:nvPr/>
            </p:nvSpPr>
            <p:spPr>
              <a:xfrm>
                <a:off x="5029200" y="661511"/>
                <a:ext cx="381000" cy="277177"/>
              </a:xfrm>
              <a:prstGeom prst="rightArrow">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grpSp>
        <p:grpSp>
          <p:nvGrpSpPr>
            <p:cNvPr id="31" name="Group 30">
              <a:extLst>
                <a:ext uri="{FF2B5EF4-FFF2-40B4-BE49-F238E27FC236}">
                  <a16:creationId xmlns:a16="http://schemas.microsoft.com/office/drawing/2014/main" id="{19E980BE-B528-B0C2-87BB-5FE71B14A47B}"/>
                </a:ext>
              </a:extLst>
            </p:cNvPr>
            <p:cNvGrpSpPr/>
            <p:nvPr/>
          </p:nvGrpSpPr>
          <p:grpSpPr>
            <a:xfrm>
              <a:off x="4572000" y="3794713"/>
              <a:ext cx="498995" cy="498995"/>
              <a:chOff x="4876800" y="457200"/>
              <a:chExt cx="685800" cy="685800"/>
            </a:xfrm>
          </p:grpSpPr>
          <p:sp>
            <p:nvSpPr>
              <p:cNvPr id="29" name="Oval 28">
                <a:extLst>
                  <a:ext uri="{FF2B5EF4-FFF2-40B4-BE49-F238E27FC236}">
                    <a16:creationId xmlns:a16="http://schemas.microsoft.com/office/drawing/2014/main" id="{85A9498A-3DA8-0E34-E090-75159A523005}"/>
                  </a:ext>
                </a:extLst>
              </p:cNvPr>
              <p:cNvSpPr/>
              <p:nvPr/>
            </p:nvSpPr>
            <p:spPr>
              <a:xfrm>
                <a:off x="4876800" y="457200"/>
                <a:ext cx="685800" cy="685800"/>
              </a:xfrm>
              <a:prstGeom prst="ellipse">
                <a:avLst/>
              </a:prstGeom>
              <a:solidFill>
                <a:srgbClr val="B315C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30" name="Arrow: Right 29">
                <a:extLst>
                  <a:ext uri="{FF2B5EF4-FFF2-40B4-BE49-F238E27FC236}">
                    <a16:creationId xmlns:a16="http://schemas.microsoft.com/office/drawing/2014/main" id="{5438F4A9-622E-B8B8-8295-5512D8BF26AD}"/>
                  </a:ext>
                </a:extLst>
              </p:cNvPr>
              <p:cNvSpPr/>
              <p:nvPr/>
            </p:nvSpPr>
            <p:spPr>
              <a:xfrm>
                <a:off x="5029200" y="661511"/>
                <a:ext cx="381000" cy="277177"/>
              </a:xfrm>
              <a:prstGeom prst="rightArrow">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grpSp>
        <p:sp>
          <p:nvSpPr>
            <p:cNvPr id="33" name="Rectangle: Rounded Corners 32">
              <a:extLst>
                <a:ext uri="{FF2B5EF4-FFF2-40B4-BE49-F238E27FC236}">
                  <a16:creationId xmlns:a16="http://schemas.microsoft.com/office/drawing/2014/main" id="{38D220D3-DD14-3D07-C1C5-681C84A65F3A}"/>
                </a:ext>
              </a:extLst>
            </p:cNvPr>
            <p:cNvSpPr/>
            <p:nvPr/>
          </p:nvSpPr>
          <p:spPr>
            <a:xfrm>
              <a:off x="4343400" y="4702027"/>
              <a:ext cx="7315200" cy="1025842"/>
            </a:xfrm>
            <a:prstGeom prst="roundRect">
              <a:avLst>
                <a:gd name="adj" fmla="val 10000"/>
              </a:avLst>
            </a:prstGeom>
            <a:solidFill>
              <a:sysClr val="window" lastClr="FFFFFF">
                <a:lumMod val="95000"/>
              </a:sys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hueOff val="0"/>
                    <a:satOff val="0"/>
                    <a:lumOff val="0"/>
                    <a:alphaOff val="0"/>
                  </a:prstClr>
                </a:solidFill>
                <a:effectLst/>
                <a:uLnTx/>
                <a:uFillTx/>
                <a:latin typeface="Aptos"/>
                <a:ea typeface="+mn-ea"/>
                <a:cs typeface="+mn-cs"/>
              </a:endParaRPr>
            </a:p>
          </p:txBody>
        </p:sp>
        <p:sp>
          <p:nvSpPr>
            <p:cNvPr id="35" name="Title 1">
              <a:extLst>
                <a:ext uri="{FF2B5EF4-FFF2-40B4-BE49-F238E27FC236}">
                  <a16:creationId xmlns:a16="http://schemas.microsoft.com/office/drawing/2014/main" id="{5AD5EA35-075C-47F8-F857-0DCE5FE5DD86}"/>
                </a:ext>
              </a:extLst>
            </p:cNvPr>
            <p:cNvSpPr txBox="1">
              <a:spLocks/>
            </p:cNvSpPr>
            <p:nvPr/>
          </p:nvSpPr>
          <p:spPr>
            <a:xfrm>
              <a:off x="5334000" y="4837643"/>
              <a:ext cx="6172200" cy="7619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Gotham Medium"/>
                  <a:ea typeface="+mj-ea"/>
                  <a:cs typeface="+mj-cs"/>
                </a:rPr>
                <a:t>Redefined onsite scope</a:t>
              </a:r>
            </a:p>
          </p:txBody>
        </p:sp>
        <p:grpSp>
          <p:nvGrpSpPr>
            <p:cNvPr id="39" name="Group 38">
              <a:extLst>
                <a:ext uri="{FF2B5EF4-FFF2-40B4-BE49-F238E27FC236}">
                  <a16:creationId xmlns:a16="http://schemas.microsoft.com/office/drawing/2014/main" id="{C558CAC8-B4B2-D519-C4E6-7ED964F82BC8}"/>
                </a:ext>
              </a:extLst>
            </p:cNvPr>
            <p:cNvGrpSpPr/>
            <p:nvPr/>
          </p:nvGrpSpPr>
          <p:grpSpPr>
            <a:xfrm>
              <a:off x="4572000" y="4965452"/>
              <a:ext cx="498995" cy="498995"/>
              <a:chOff x="4876800" y="457200"/>
              <a:chExt cx="685800" cy="685800"/>
            </a:xfrm>
          </p:grpSpPr>
          <p:sp>
            <p:nvSpPr>
              <p:cNvPr id="37" name="Oval 36">
                <a:extLst>
                  <a:ext uri="{FF2B5EF4-FFF2-40B4-BE49-F238E27FC236}">
                    <a16:creationId xmlns:a16="http://schemas.microsoft.com/office/drawing/2014/main" id="{6DEE3251-64E5-8811-1EB7-8C387C96C8B6}"/>
                  </a:ext>
                </a:extLst>
              </p:cNvPr>
              <p:cNvSpPr/>
              <p:nvPr/>
            </p:nvSpPr>
            <p:spPr>
              <a:xfrm>
                <a:off x="4876800" y="457200"/>
                <a:ext cx="685800" cy="685800"/>
              </a:xfrm>
              <a:prstGeom prst="ellipse">
                <a:avLst/>
              </a:prstGeom>
              <a:solidFill>
                <a:schemeClr val="accent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sp>
            <p:nvSpPr>
              <p:cNvPr id="38" name="Arrow: Right 37">
                <a:extLst>
                  <a:ext uri="{FF2B5EF4-FFF2-40B4-BE49-F238E27FC236}">
                    <a16:creationId xmlns:a16="http://schemas.microsoft.com/office/drawing/2014/main" id="{8A265759-C157-AB28-8027-2E548C6B4A09}"/>
                  </a:ext>
                </a:extLst>
              </p:cNvPr>
              <p:cNvSpPr/>
              <p:nvPr/>
            </p:nvSpPr>
            <p:spPr>
              <a:xfrm>
                <a:off x="5029200" y="661511"/>
                <a:ext cx="381000" cy="277177"/>
              </a:xfrm>
              <a:prstGeom prst="rightArrow">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a:ea typeface="+mn-ea"/>
                  <a:cs typeface="+mn-cs"/>
                </a:endParaRPr>
              </a:p>
            </p:txBody>
          </p:sp>
        </p:grpSp>
      </p:grpSp>
    </p:spTree>
    <p:extLst>
      <p:ext uri="{BB962C8B-B14F-4D97-AF65-F5344CB8AC3E}">
        <p14:creationId xmlns:p14="http://schemas.microsoft.com/office/powerpoint/2010/main" val="214860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3C63B-5D5C-6E4E-68A0-5E27099EDEF9}"/>
              </a:ext>
            </a:extLst>
          </p:cNvPr>
          <p:cNvSpPr>
            <a:spLocks noGrp="1"/>
          </p:cNvSpPr>
          <p:nvPr>
            <p:ph type="title"/>
          </p:nvPr>
        </p:nvSpPr>
        <p:spPr/>
        <p:txBody>
          <a:bodyPr/>
          <a:lstStyle/>
          <a:p>
            <a:r>
              <a:rPr lang="en-US"/>
              <a:t>Q+A</a:t>
            </a:r>
          </a:p>
        </p:txBody>
      </p:sp>
    </p:spTree>
    <p:extLst>
      <p:ext uri="{BB962C8B-B14F-4D97-AF65-F5344CB8AC3E}">
        <p14:creationId xmlns:p14="http://schemas.microsoft.com/office/powerpoint/2010/main" val="3582936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1FF2F-8155-BDCC-16F3-D466156F55A5}"/>
            </a:ext>
          </a:extLst>
        </p:cNvPr>
        <p:cNvGrpSpPr/>
        <p:nvPr/>
      </p:nvGrpSpPr>
      <p:grpSpPr>
        <a:xfrm>
          <a:off x="0" y="0"/>
          <a:ext cx="0" cy="0"/>
          <a:chOff x="0" y="0"/>
          <a:chExt cx="0" cy="0"/>
        </a:xfrm>
      </p:grpSpPr>
      <p:pic>
        <p:nvPicPr>
          <p:cNvPr id="4" name="Picture 3" descr="A blue and green text on a black background&#10;&#10;AI-generated content may be incorrect.">
            <a:extLst>
              <a:ext uri="{FF2B5EF4-FFF2-40B4-BE49-F238E27FC236}">
                <a16:creationId xmlns:a16="http://schemas.microsoft.com/office/drawing/2014/main" id="{8E58E0F9-5FB5-FD0F-0986-4B7CA0B0F92A}"/>
              </a:ext>
            </a:extLst>
          </p:cNvPr>
          <p:cNvPicPr>
            <a:picLocks noChangeAspect="1"/>
          </p:cNvPicPr>
          <p:nvPr/>
        </p:nvPicPr>
        <p:blipFill>
          <a:blip r:embed="rId2"/>
          <a:stretch>
            <a:fillRect/>
          </a:stretch>
        </p:blipFill>
        <p:spPr>
          <a:xfrm>
            <a:off x="9929046" y="279186"/>
            <a:ext cx="1788658" cy="697576"/>
          </a:xfrm>
          <a:prstGeom prst="rect">
            <a:avLst/>
          </a:prstGeom>
        </p:spPr>
      </p:pic>
      <p:sp>
        <p:nvSpPr>
          <p:cNvPr id="5" name="Rectangle 4">
            <a:extLst>
              <a:ext uri="{FF2B5EF4-FFF2-40B4-BE49-F238E27FC236}">
                <a16:creationId xmlns:a16="http://schemas.microsoft.com/office/drawing/2014/main" id="{5B6E86BC-98A4-E07A-3CD1-85FD453C7088}"/>
              </a:ext>
            </a:extLst>
          </p:cNvPr>
          <p:cNvSpPr/>
          <p:nvPr/>
        </p:nvSpPr>
        <p:spPr>
          <a:xfrm>
            <a:off x="0" y="4183938"/>
            <a:ext cx="12192000" cy="267406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1C7623F8-0054-0C2A-F212-55C0F471D587}"/>
              </a:ext>
            </a:extLst>
          </p:cNvPr>
          <p:cNvSpPr txBox="1">
            <a:spLocks/>
          </p:cNvSpPr>
          <p:nvPr/>
        </p:nvSpPr>
        <p:spPr>
          <a:xfrm>
            <a:off x="838200" y="4948437"/>
            <a:ext cx="10515600" cy="114506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ctr">
              <a:lnSpc>
                <a:spcPct val="150000"/>
              </a:lnSpc>
            </a:pPr>
            <a:r>
              <a:rPr lang="en-US" sz="4700">
                <a:latin typeface="Gotham Bold" pitchFamily="50" charset="0"/>
              </a:rPr>
              <a:t>Live Session:</a:t>
            </a:r>
          </a:p>
          <a:p>
            <a:pPr algn="ctr">
              <a:lnSpc>
                <a:spcPct val="150000"/>
              </a:lnSpc>
            </a:pPr>
            <a:r>
              <a:rPr lang="en-US" sz="2800" b="1">
                <a:latin typeface="Gotham Light" pitchFamily="50" charset="0"/>
              </a:rPr>
              <a:t>The Value of Budgeting and Forecasting</a:t>
            </a:r>
          </a:p>
        </p:txBody>
      </p:sp>
      <p:sp>
        <p:nvSpPr>
          <p:cNvPr id="2" name="TextBox 1">
            <a:extLst>
              <a:ext uri="{FF2B5EF4-FFF2-40B4-BE49-F238E27FC236}">
                <a16:creationId xmlns:a16="http://schemas.microsoft.com/office/drawing/2014/main" id="{9F6A4BE6-6F81-E787-AB46-276D3DFAE33D}"/>
              </a:ext>
            </a:extLst>
          </p:cNvPr>
          <p:cNvSpPr txBox="1"/>
          <p:nvPr/>
        </p:nvSpPr>
        <p:spPr>
          <a:xfrm>
            <a:off x="11851516" y="6542421"/>
            <a:ext cx="245326" cy="276999"/>
          </a:xfrm>
          <a:prstGeom prst="rect">
            <a:avLst/>
          </a:prstGeom>
          <a:noFill/>
        </p:spPr>
        <p:txBody>
          <a:bodyPr wrap="square" rtlCol="0">
            <a:spAutoFit/>
          </a:bodyPr>
          <a:lstStyle/>
          <a:p>
            <a:r>
              <a:rPr lang="en-US" sz="1200">
                <a:solidFill>
                  <a:schemeClr val="bg1"/>
                </a:solidFill>
                <a:latin typeface="Gotham Medium" pitchFamily="50" charset="0"/>
                <a:ea typeface="+mn-lt"/>
                <a:cs typeface="+mn-lt"/>
              </a:rPr>
              <a:t>1</a:t>
            </a:r>
            <a:endParaRPr lang="en-US" sz="1200">
              <a:solidFill>
                <a:schemeClr val="bg1"/>
              </a:solidFill>
              <a:latin typeface="Gotham Medium" pitchFamily="50" charset="0"/>
            </a:endParaRPr>
          </a:p>
        </p:txBody>
      </p:sp>
      <p:sp>
        <p:nvSpPr>
          <p:cNvPr id="14" name="Title 1">
            <a:extLst>
              <a:ext uri="{FF2B5EF4-FFF2-40B4-BE49-F238E27FC236}">
                <a16:creationId xmlns:a16="http://schemas.microsoft.com/office/drawing/2014/main" id="{42BD2491-0390-5F38-C696-A0172201836C}"/>
              </a:ext>
            </a:extLst>
          </p:cNvPr>
          <p:cNvSpPr txBox="1">
            <a:spLocks/>
          </p:cNvSpPr>
          <p:nvPr/>
        </p:nvSpPr>
        <p:spPr>
          <a:xfrm>
            <a:off x="6555654" y="2500481"/>
            <a:ext cx="2743199" cy="55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400" b="1" dirty="0"/>
              <a:t>Raymond Wolfe, JD</a:t>
            </a:r>
            <a:endParaRPr lang="en-CA" sz="2400" b="1" dirty="0"/>
          </a:p>
        </p:txBody>
      </p:sp>
      <p:sp>
        <p:nvSpPr>
          <p:cNvPr id="15" name="Title 1">
            <a:extLst>
              <a:ext uri="{FF2B5EF4-FFF2-40B4-BE49-F238E27FC236}">
                <a16:creationId xmlns:a16="http://schemas.microsoft.com/office/drawing/2014/main" id="{D2E63202-7812-233C-48CD-26CB6AD4BA1E}"/>
              </a:ext>
            </a:extLst>
          </p:cNvPr>
          <p:cNvSpPr txBox="1">
            <a:spLocks/>
          </p:cNvSpPr>
          <p:nvPr/>
        </p:nvSpPr>
        <p:spPr>
          <a:xfrm>
            <a:off x="6096000" y="3051819"/>
            <a:ext cx="3662508" cy="836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1600" b="1">
                <a:latin typeface="Gotham Light" pitchFamily="50" charset="0"/>
              </a:rPr>
              <a:t>Senior Associate</a:t>
            </a:r>
          </a:p>
          <a:p>
            <a:pPr algn="ctr">
              <a:defRPr/>
            </a:pPr>
            <a:r>
              <a:rPr lang="en-US" sz="1600" b="1">
                <a:latin typeface="Gotham Light" pitchFamily="50" charset="0"/>
              </a:rPr>
              <a:t>Formerly Chief Operating Officer, Pittsburgh Mercy Health System</a:t>
            </a:r>
            <a:endParaRPr lang="en-CA" sz="1600" b="1">
              <a:latin typeface="Gotham Light" pitchFamily="50" charset="0"/>
            </a:endParaRPr>
          </a:p>
        </p:txBody>
      </p:sp>
      <p:grpSp>
        <p:nvGrpSpPr>
          <p:cNvPr id="16" name="Group 15">
            <a:extLst>
              <a:ext uri="{FF2B5EF4-FFF2-40B4-BE49-F238E27FC236}">
                <a16:creationId xmlns:a16="http://schemas.microsoft.com/office/drawing/2014/main" id="{02245861-5DB3-09CB-9418-31C2BC904C85}"/>
              </a:ext>
            </a:extLst>
          </p:cNvPr>
          <p:cNvGrpSpPr/>
          <p:nvPr/>
        </p:nvGrpSpPr>
        <p:grpSpPr>
          <a:xfrm>
            <a:off x="2201948" y="279186"/>
            <a:ext cx="2315461" cy="2221295"/>
            <a:chOff x="3553282" y="1032528"/>
            <a:chExt cx="3662508" cy="3662508"/>
          </a:xfrm>
        </p:grpSpPr>
        <p:sp>
          <p:nvSpPr>
            <p:cNvPr id="17" name="Oval 16">
              <a:extLst>
                <a:ext uri="{FF2B5EF4-FFF2-40B4-BE49-F238E27FC236}">
                  <a16:creationId xmlns:a16="http://schemas.microsoft.com/office/drawing/2014/main" id="{9628D669-1A00-324C-F929-543EBBDD0541}"/>
                </a:ext>
              </a:extLst>
            </p:cNvPr>
            <p:cNvSpPr/>
            <p:nvPr/>
          </p:nvSpPr>
          <p:spPr>
            <a:xfrm>
              <a:off x="3553282" y="1032528"/>
              <a:ext cx="3662508" cy="36625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a:ea typeface="+mn-ea"/>
                <a:cs typeface="+mn-cs"/>
              </a:endParaRPr>
            </a:p>
          </p:txBody>
        </p:sp>
        <p:pic>
          <p:nvPicPr>
            <p:cNvPr id="18" name="Picture 17">
              <a:extLst>
                <a:ext uri="{FF2B5EF4-FFF2-40B4-BE49-F238E27FC236}">
                  <a16:creationId xmlns:a16="http://schemas.microsoft.com/office/drawing/2014/main" id="{DA22A96E-4805-DEAE-E8B0-9FF8EAAC0D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55437" y="1234684"/>
              <a:ext cx="3262571" cy="3262571"/>
            </a:xfrm>
            <a:prstGeom prst="rect">
              <a:avLst/>
            </a:prstGeom>
          </p:spPr>
        </p:pic>
      </p:grpSp>
      <p:sp>
        <p:nvSpPr>
          <p:cNvPr id="20" name="Title 1">
            <a:extLst>
              <a:ext uri="{FF2B5EF4-FFF2-40B4-BE49-F238E27FC236}">
                <a16:creationId xmlns:a16="http://schemas.microsoft.com/office/drawing/2014/main" id="{C69FD395-3A18-DD60-6DAF-D9E0873CEDEB}"/>
              </a:ext>
            </a:extLst>
          </p:cNvPr>
          <p:cNvSpPr txBox="1">
            <a:spLocks/>
          </p:cNvSpPr>
          <p:nvPr/>
        </p:nvSpPr>
        <p:spPr>
          <a:xfrm>
            <a:off x="1233238" y="3051213"/>
            <a:ext cx="4252879" cy="12511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effectLst/>
                <a:uLnTx/>
                <a:uFillTx/>
                <a:latin typeface="Gotham Light" pitchFamily="50" charset="0"/>
                <a:ea typeface="+mj-ea"/>
                <a:cs typeface="+mj-cs"/>
              </a:rPr>
              <a:t>Senior Associate</a:t>
            </a:r>
            <a:endParaRPr lang="en-US" sz="1600" b="1" i="0" u="none" strike="noStrike" kern="1200" cap="none" spc="0" normalizeH="0" baseline="0" noProof="0">
              <a:ln>
                <a:noFill/>
              </a:ln>
              <a:effectLst/>
              <a:uLnTx/>
              <a:uFillTx/>
              <a:latin typeface="Gotham Light" pitchFamily="50" charset="0"/>
            </a:endParaRPr>
          </a:p>
          <a:p>
            <a:pPr algn="ctr">
              <a:lnSpc>
                <a:spcPct val="100000"/>
              </a:lnSpc>
              <a:defRPr/>
            </a:pPr>
            <a:r>
              <a:rPr lang="en-US" sz="1600" b="1">
                <a:latin typeface="Gotham Light"/>
              </a:rPr>
              <a:t>Formerly VP of Strategic Development</a:t>
            </a:r>
          </a:p>
          <a:p>
            <a:pPr algn="ctr">
              <a:lnSpc>
                <a:spcPct val="100000"/>
              </a:lnSpc>
              <a:defRPr/>
            </a:pPr>
            <a:r>
              <a:rPr lang="en-US" sz="1600" b="1">
                <a:latin typeface="Gotham Light"/>
              </a:rPr>
              <a:t>Tampa Family Health Centers</a:t>
            </a:r>
            <a:endParaRPr lang="en-US" sz="1600" b="1">
              <a:latin typeface="Gotham Light" pitchFamily="50" charset="0"/>
            </a:endParaRPr>
          </a:p>
        </p:txBody>
      </p:sp>
      <p:sp>
        <p:nvSpPr>
          <p:cNvPr id="21" name="Title 1">
            <a:extLst>
              <a:ext uri="{FF2B5EF4-FFF2-40B4-BE49-F238E27FC236}">
                <a16:creationId xmlns:a16="http://schemas.microsoft.com/office/drawing/2014/main" id="{19DB73A3-3865-EC9B-9A96-1F0830776A44}"/>
              </a:ext>
            </a:extLst>
          </p:cNvPr>
          <p:cNvSpPr txBox="1">
            <a:spLocks/>
          </p:cNvSpPr>
          <p:nvPr/>
        </p:nvSpPr>
        <p:spPr>
          <a:xfrm>
            <a:off x="1490487" y="2500481"/>
            <a:ext cx="3991003" cy="55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400" b="1"/>
              <a:t>Deanne Cornette, MHA, GPC</a:t>
            </a:r>
            <a:endParaRPr lang="en-CA" sz="2400" b="1"/>
          </a:p>
        </p:txBody>
      </p:sp>
      <p:grpSp>
        <p:nvGrpSpPr>
          <p:cNvPr id="22" name="Group 21">
            <a:extLst>
              <a:ext uri="{FF2B5EF4-FFF2-40B4-BE49-F238E27FC236}">
                <a16:creationId xmlns:a16="http://schemas.microsoft.com/office/drawing/2014/main" id="{803E3FE6-E6FB-40EE-A450-F624135B9701}"/>
              </a:ext>
            </a:extLst>
          </p:cNvPr>
          <p:cNvGrpSpPr/>
          <p:nvPr/>
        </p:nvGrpSpPr>
        <p:grpSpPr>
          <a:xfrm>
            <a:off x="6803311" y="359055"/>
            <a:ext cx="2067790" cy="2221295"/>
            <a:chOff x="3553282" y="1032528"/>
            <a:chExt cx="3662508" cy="3662508"/>
          </a:xfrm>
        </p:grpSpPr>
        <p:sp>
          <p:nvSpPr>
            <p:cNvPr id="23" name="Oval 22">
              <a:extLst>
                <a:ext uri="{FF2B5EF4-FFF2-40B4-BE49-F238E27FC236}">
                  <a16:creationId xmlns:a16="http://schemas.microsoft.com/office/drawing/2014/main" id="{9E00A16C-DB25-F1A0-86E8-6484DD767A09}"/>
                </a:ext>
              </a:extLst>
            </p:cNvPr>
            <p:cNvSpPr/>
            <p:nvPr/>
          </p:nvSpPr>
          <p:spPr>
            <a:xfrm>
              <a:off x="3553282" y="1032528"/>
              <a:ext cx="3662508" cy="36625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a:ea typeface="+mn-ea"/>
                <a:cs typeface="+mn-cs"/>
              </a:endParaRPr>
            </a:p>
          </p:txBody>
        </p:sp>
        <p:pic>
          <p:nvPicPr>
            <p:cNvPr id="24" name="Picture 23">
              <a:extLst>
                <a:ext uri="{FF2B5EF4-FFF2-40B4-BE49-F238E27FC236}">
                  <a16:creationId xmlns:a16="http://schemas.microsoft.com/office/drawing/2014/main" id="{0D04E283-9405-D57B-8A76-977FE08F64B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55437" y="1234684"/>
              <a:ext cx="3262571" cy="3262571"/>
            </a:xfrm>
            <a:prstGeom prst="rect">
              <a:avLst/>
            </a:prstGeom>
          </p:spPr>
        </p:pic>
      </p:grpSp>
    </p:spTree>
    <p:extLst>
      <p:ext uri="{BB962C8B-B14F-4D97-AF65-F5344CB8AC3E}">
        <p14:creationId xmlns:p14="http://schemas.microsoft.com/office/powerpoint/2010/main" val="2044734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51DF1-665C-3293-54B2-DD98A6A28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22A1B-CFA4-EDD1-C06B-6C9FBD95F2FA}"/>
              </a:ext>
            </a:extLst>
          </p:cNvPr>
          <p:cNvSpPr>
            <a:spLocks noGrp="1"/>
          </p:cNvSpPr>
          <p:nvPr>
            <p:ph type="title" idx="4294967295"/>
          </p:nvPr>
        </p:nvSpPr>
        <p:spPr>
          <a:xfrm>
            <a:off x="593889" y="19399"/>
            <a:ext cx="9305184" cy="1356864"/>
          </a:xfrm>
        </p:spPr>
        <p:txBody>
          <a:bodyPr>
            <a:noAutofit/>
          </a:bodyPr>
          <a:lstStyle/>
          <a:p>
            <a:pPr lvl="0">
              <a:defRPr/>
            </a:pPr>
            <a:r>
              <a:rPr lang="en-US" sz="2800" b="1">
                <a:solidFill>
                  <a:schemeClr val="accent3"/>
                </a:solidFill>
              </a:rPr>
              <a:t>POLL</a:t>
            </a:r>
            <a:r>
              <a:rPr lang="en-US" sz="2800" b="1"/>
              <a:t> #1</a:t>
            </a:r>
            <a:endParaRPr lang="en-CA" sz="2800" b="1"/>
          </a:p>
        </p:txBody>
      </p:sp>
      <p:sp>
        <p:nvSpPr>
          <p:cNvPr id="3" name="TextBox 2">
            <a:extLst>
              <a:ext uri="{FF2B5EF4-FFF2-40B4-BE49-F238E27FC236}">
                <a16:creationId xmlns:a16="http://schemas.microsoft.com/office/drawing/2014/main" id="{64FFBCE9-B832-1E1C-F7CF-BFA2690CB0EE}"/>
              </a:ext>
            </a:extLst>
          </p:cNvPr>
          <p:cNvSpPr txBox="1"/>
          <p:nvPr/>
        </p:nvSpPr>
        <p:spPr>
          <a:xfrm>
            <a:off x="11851861" y="6542421"/>
            <a:ext cx="2449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otham Medium" pitchFamily="50" charset="0"/>
                <a:ea typeface="+mn-lt"/>
                <a:cs typeface="+mn-lt"/>
              </a:rPr>
              <a:t>1</a:t>
            </a:r>
            <a:endParaRPr kumimoji="0" lang="en-US" sz="1200" b="0" i="0" u="none" strike="noStrike" kern="1200" cap="none" spc="0" normalizeH="0" baseline="0" noProof="0">
              <a:ln>
                <a:noFill/>
              </a:ln>
              <a:solidFill>
                <a:prstClr val="black"/>
              </a:solidFill>
              <a:effectLst/>
              <a:uLnTx/>
              <a:uFillTx/>
              <a:latin typeface="Gotham Medium" pitchFamily="50" charset="0"/>
              <a:ea typeface="+mn-lt"/>
              <a:cs typeface="+mn-lt"/>
            </a:endParaRPr>
          </a:p>
        </p:txBody>
      </p:sp>
      <p:sp>
        <p:nvSpPr>
          <p:cNvPr id="5" name="TextBox 4">
            <a:extLst>
              <a:ext uri="{FF2B5EF4-FFF2-40B4-BE49-F238E27FC236}">
                <a16:creationId xmlns:a16="http://schemas.microsoft.com/office/drawing/2014/main" id="{C69BFF62-1AD9-B991-1887-F4EEF5E4BD5E}"/>
              </a:ext>
            </a:extLst>
          </p:cNvPr>
          <p:cNvSpPr txBox="1"/>
          <p:nvPr/>
        </p:nvSpPr>
        <p:spPr>
          <a:xfrm>
            <a:off x="987717" y="1722381"/>
            <a:ext cx="8911355" cy="2523768"/>
          </a:xfrm>
          <a:prstGeom prst="rect">
            <a:avLst/>
          </a:prstGeom>
          <a:noFill/>
        </p:spPr>
        <p:txBody>
          <a:bodyPr wrap="square" rtlCol="0">
            <a:spAutoFit/>
          </a:bodyPr>
          <a:lstStyle/>
          <a:p>
            <a:pPr lvl="0">
              <a:spcBef>
                <a:spcPts val="600"/>
              </a:spcBef>
              <a:spcAft>
                <a:spcPts val="600"/>
              </a:spcAft>
              <a:buClr>
                <a:srgbClr val="0070C0"/>
              </a:buClr>
              <a:defRPr/>
            </a:pPr>
            <a:r>
              <a:rPr lang="en-US" sz="2400" b="1" i="1">
                <a:solidFill>
                  <a:schemeClr val="accent3"/>
                </a:solidFill>
              </a:rPr>
              <a:t>How would you describe your organization’s current budgeting approach?</a:t>
            </a:r>
          </a:p>
          <a:p>
            <a:pPr lvl="0">
              <a:spcBef>
                <a:spcPts val="600"/>
              </a:spcBef>
              <a:spcAft>
                <a:spcPts val="600"/>
              </a:spcAft>
              <a:buClr>
                <a:srgbClr val="0070C0"/>
              </a:buClr>
              <a:defRPr/>
            </a:pPr>
            <a:br>
              <a:rPr lang="en-US" sz="2000"/>
            </a:br>
            <a:r>
              <a:rPr lang="en-US" sz="2000"/>
              <a:t>A. Primarily an annual static budget with limited updates during the year</a:t>
            </a:r>
            <a:br>
              <a:rPr lang="en-US" sz="2000"/>
            </a:br>
            <a:r>
              <a:rPr lang="en-US" sz="2000"/>
              <a:t>B. Annual budget with occasional forecast revisions</a:t>
            </a:r>
            <a:br>
              <a:rPr lang="en-US" sz="2000"/>
            </a:br>
            <a:r>
              <a:rPr lang="en-US" sz="2000"/>
              <a:t>C. Rolling forecast updated quarterly or more frequently</a:t>
            </a:r>
            <a:br>
              <a:rPr lang="en-US" sz="2000"/>
            </a:br>
            <a:r>
              <a:rPr lang="en-US" sz="2000"/>
              <a:t>D. Fully driver-based or scenario-based financial planning model</a:t>
            </a:r>
            <a:endParaRPr kumimoji="0" lang="en-US" sz="2000" b="0" u="none" strike="noStrike" kern="1200" cap="none" spc="0" normalizeH="0" baseline="0" noProof="0">
              <a:ln>
                <a:noFill/>
              </a:ln>
              <a:solidFill>
                <a:prstClr val="black"/>
              </a:solidFill>
              <a:effectLst/>
              <a:uLnTx/>
              <a:uFillTx/>
              <a:latin typeface="Gotham Light" pitchFamily="50" charset="0"/>
            </a:endParaRPr>
          </a:p>
        </p:txBody>
      </p:sp>
    </p:spTree>
    <p:extLst>
      <p:ext uri="{BB962C8B-B14F-4D97-AF65-F5344CB8AC3E}">
        <p14:creationId xmlns:p14="http://schemas.microsoft.com/office/powerpoint/2010/main" val="2497719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35B68-56F3-8CA4-741A-0763FAA34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04290-6B56-9461-1051-9D95ACD97716}"/>
              </a:ext>
            </a:extLst>
          </p:cNvPr>
          <p:cNvSpPr>
            <a:spLocks noGrp="1"/>
          </p:cNvSpPr>
          <p:nvPr>
            <p:ph type="title" idx="4294967295"/>
          </p:nvPr>
        </p:nvSpPr>
        <p:spPr>
          <a:xfrm>
            <a:off x="593889" y="19399"/>
            <a:ext cx="9305184" cy="1356864"/>
          </a:xfrm>
        </p:spPr>
        <p:txBody>
          <a:bodyPr>
            <a:noAutofit/>
          </a:bodyPr>
          <a:lstStyle/>
          <a:p>
            <a:pPr lvl="0">
              <a:defRPr/>
            </a:pPr>
            <a:r>
              <a:rPr lang="en-US" sz="2800" b="1">
                <a:solidFill>
                  <a:schemeClr val="accent3"/>
                </a:solidFill>
              </a:rPr>
              <a:t>Poll </a:t>
            </a:r>
            <a:r>
              <a:rPr lang="en-US" sz="2800" b="1"/>
              <a:t>#2</a:t>
            </a:r>
            <a:endParaRPr lang="en-CA" sz="2800" b="1"/>
          </a:p>
        </p:txBody>
      </p:sp>
      <p:sp>
        <p:nvSpPr>
          <p:cNvPr id="3" name="TextBox 2">
            <a:extLst>
              <a:ext uri="{FF2B5EF4-FFF2-40B4-BE49-F238E27FC236}">
                <a16:creationId xmlns:a16="http://schemas.microsoft.com/office/drawing/2014/main" id="{E6114CD8-1E65-21EE-21B4-8468A451B7DF}"/>
              </a:ext>
            </a:extLst>
          </p:cNvPr>
          <p:cNvSpPr txBox="1"/>
          <p:nvPr/>
        </p:nvSpPr>
        <p:spPr>
          <a:xfrm>
            <a:off x="11851861" y="6542421"/>
            <a:ext cx="2449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tham Medium" pitchFamily="50" charset="0"/>
                <a:ea typeface="+mn-lt"/>
                <a:cs typeface="+mn-lt"/>
              </a:rPr>
              <a:t>2</a:t>
            </a:r>
          </a:p>
        </p:txBody>
      </p:sp>
      <p:sp>
        <p:nvSpPr>
          <p:cNvPr id="5" name="TextBox 4">
            <a:extLst>
              <a:ext uri="{FF2B5EF4-FFF2-40B4-BE49-F238E27FC236}">
                <a16:creationId xmlns:a16="http://schemas.microsoft.com/office/drawing/2014/main" id="{2F2DBF08-9332-0FB5-FD8C-AFD0D5293764}"/>
              </a:ext>
            </a:extLst>
          </p:cNvPr>
          <p:cNvSpPr txBox="1"/>
          <p:nvPr/>
        </p:nvSpPr>
        <p:spPr>
          <a:xfrm>
            <a:off x="987718" y="1722381"/>
            <a:ext cx="8911355" cy="2893100"/>
          </a:xfrm>
          <a:prstGeom prst="rect">
            <a:avLst/>
          </a:prstGeom>
          <a:noFill/>
        </p:spPr>
        <p:txBody>
          <a:bodyPr wrap="square" rtlCol="0">
            <a:spAutoFit/>
          </a:bodyPr>
          <a:lstStyle/>
          <a:p>
            <a:pPr lvl="0">
              <a:spcBef>
                <a:spcPts val="600"/>
              </a:spcBef>
              <a:spcAft>
                <a:spcPts val="600"/>
              </a:spcAft>
              <a:buClr>
                <a:srgbClr val="0070C0"/>
              </a:buClr>
              <a:defRPr/>
            </a:pPr>
            <a:r>
              <a:rPr lang="en-US" sz="2400" b="1" i="1">
                <a:solidFill>
                  <a:schemeClr val="accent3"/>
                </a:solidFill>
              </a:rPr>
              <a:t>How would you describe the collaboration between your finance and clinical leadership teams in budgeting and forecasting decisions?</a:t>
            </a:r>
          </a:p>
          <a:p>
            <a:pPr lvl="0">
              <a:spcBef>
                <a:spcPts val="600"/>
              </a:spcBef>
              <a:spcAft>
                <a:spcPts val="600"/>
              </a:spcAft>
              <a:buClr>
                <a:srgbClr val="0070C0"/>
              </a:buClr>
              <a:defRPr/>
            </a:pPr>
            <a:br>
              <a:rPr lang="en-US" sz="2000" b="1">
                <a:solidFill>
                  <a:schemeClr val="accent3"/>
                </a:solidFill>
              </a:rPr>
            </a:br>
            <a:r>
              <a:rPr lang="en-US" sz="2000"/>
              <a:t>A. Finance largely develops budgets independently</a:t>
            </a:r>
            <a:br>
              <a:rPr lang="en-US" sz="2000"/>
            </a:br>
            <a:r>
              <a:rPr lang="en-US" sz="2000"/>
              <a:t>B. Finance consults clinical leadership periodically</a:t>
            </a:r>
            <a:br>
              <a:rPr lang="en-US" sz="2000"/>
            </a:br>
            <a:r>
              <a:rPr lang="en-US" sz="2000"/>
              <a:t>C. Finance and clinical leaders jointly review forecasts and variances</a:t>
            </a:r>
            <a:br>
              <a:rPr lang="en-US" sz="2000"/>
            </a:br>
            <a:r>
              <a:rPr lang="en-US" sz="2000"/>
              <a:t>D. Integrated planning model with shared KPIs and scenario planning</a:t>
            </a:r>
            <a:endParaRPr kumimoji="0" lang="en-US" sz="2000" b="0" u="none" strike="noStrike" kern="1200" cap="none" spc="0" normalizeH="0" baseline="0" noProof="0">
              <a:ln>
                <a:noFill/>
              </a:ln>
              <a:solidFill>
                <a:prstClr val="black"/>
              </a:solidFill>
              <a:effectLst/>
              <a:uLnTx/>
              <a:uFillTx/>
              <a:latin typeface="Gotham Light" pitchFamily="50" charset="0"/>
            </a:endParaRPr>
          </a:p>
        </p:txBody>
      </p:sp>
    </p:spTree>
    <p:extLst>
      <p:ext uri="{BB962C8B-B14F-4D97-AF65-F5344CB8AC3E}">
        <p14:creationId xmlns:p14="http://schemas.microsoft.com/office/powerpoint/2010/main" val="3197953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DAAB-0F64-3D70-304E-53DC7D811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48C34-6E06-DC47-2E82-4EEC26C9B0B4}"/>
              </a:ext>
            </a:extLst>
          </p:cNvPr>
          <p:cNvSpPr>
            <a:spLocks noGrp="1"/>
          </p:cNvSpPr>
          <p:nvPr>
            <p:ph type="title" idx="4294967295"/>
          </p:nvPr>
        </p:nvSpPr>
        <p:spPr>
          <a:xfrm>
            <a:off x="593889" y="19399"/>
            <a:ext cx="9305184" cy="1356864"/>
          </a:xfrm>
        </p:spPr>
        <p:txBody>
          <a:bodyPr>
            <a:noAutofit/>
          </a:bodyPr>
          <a:lstStyle/>
          <a:p>
            <a:pPr lvl="0">
              <a:defRPr/>
            </a:pPr>
            <a:r>
              <a:rPr lang="en-US" sz="2800" b="1">
                <a:solidFill>
                  <a:schemeClr val="accent3"/>
                </a:solidFill>
              </a:rPr>
              <a:t>CCBHC </a:t>
            </a:r>
            <a:r>
              <a:rPr lang="en-US" sz="2800" b="1"/>
              <a:t>Prospective Payment</a:t>
            </a:r>
            <a:endParaRPr lang="en-CA" sz="2800" b="1"/>
          </a:p>
        </p:txBody>
      </p:sp>
      <p:sp>
        <p:nvSpPr>
          <p:cNvPr id="3" name="TextBox 2">
            <a:extLst>
              <a:ext uri="{FF2B5EF4-FFF2-40B4-BE49-F238E27FC236}">
                <a16:creationId xmlns:a16="http://schemas.microsoft.com/office/drawing/2014/main" id="{5C07E163-5806-1CB2-8E02-893BEABB0B83}"/>
              </a:ext>
            </a:extLst>
          </p:cNvPr>
          <p:cNvSpPr txBox="1"/>
          <p:nvPr/>
        </p:nvSpPr>
        <p:spPr>
          <a:xfrm>
            <a:off x="11851861" y="6542421"/>
            <a:ext cx="2449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tham Medium" pitchFamily="50" charset="0"/>
                <a:ea typeface="+mn-lt"/>
                <a:cs typeface="+mn-lt"/>
              </a:rPr>
              <a:t>3</a:t>
            </a:r>
          </a:p>
        </p:txBody>
      </p:sp>
      <p:sp>
        <p:nvSpPr>
          <p:cNvPr id="5" name="TextBox 4">
            <a:extLst>
              <a:ext uri="{FF2B5EF4-FFF2-40B4-BE49-F238E27FC236}">
                <a16:creationId xmlns:a16="http://schemas.microsoft.com/office/drawing/2014/main" id="{34207FB2-4AD7-D12D-402F-B373A701A08C}"/>
              </a:ext>
            </a:extLst>
          </p:cNvPr>
          <p:cNvSpPr txBox="1"/>
          <p:nvPr/>
        </p:nvSpPr>
        <p:spPr>
          <a:xfrm>
            <a:off x="987719" y="1930791"/>
            <a:ext cx="5152456" cy="3785652"/>
          </a:xfrm>
          <a:prstGeom prst="rect">
            <a:avLst/>
          </a:prstGeom>
          <a:noFill/>
        </p:spPr>
        <p:txBody>
          <a:bodyPr wrap="square" rtlCol="0">
            <a:spAutoFit/>
          </a:bodyPr>
          <a:lstStyle/>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2000" b="0" i="1" u="none" strike="noStrike" kern="1200" cap="none" spc="0" normalizeH="0" baseline="0" noProof="0">
                <a:ln>
                  <a:noFill/>
                </a:ln>
                <a:solidFill>
                  <a:prstClr val="black"/>
                </a:solidFill>
                <a:effectLst/>
                <a:uLnTx/>
                <a:uFillTx/>
                <a:latin typeface="Gotham Light" pitchFamily="50" charset="0"/>
              </a:rPr>
              <a:t>CCBHC providers often find revenue increases under the prospective payment model, but it requires a stricter approach and financial discipline to be successful.</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Gotham Medium" pitchFamily="50" charset="0"/>
            </a:endParaRP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Gotham Medium" pitchFamily="50" charset="0"/>
              </a:rPr>
              <a:t>PPS will pay you for new programs and services, salary increases, and improvements of many sorts BEFORE you introduce them. </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endParaRPr lang="en-US" sz="2000">
              <a:solidFill>
                <a:prstClr val="black"/>
              </a:solidFill>
              <a:latin typeface="Gotham Medium" pitchFamily="50" charset="0"/>
            </a:endParaRPr>
          </a:p>
          <a:p>
            <a:pPr marR="0" lvl="0" algn="l" defTabSz="914400" rtl="0" eaLnBrk="1" fontAlgn="auto" latinLnBrk="0" hangingPunct="1">
              <a:spcBef>
                <a:spcPts val="600"/>
              </a:spcBef>
              <a:spcAft>
                <a:spcPts val="600"/>
              </a:spcAft>
              <a:buClr>
                <a:srgbClr val="0070C0"/>
              </a:buClr>
              <a:buSzTx/>
              <a:tabLst/>
              <a:defRPr/>
            </a:pPr>
            <a:r>
              <a:rPr kumimoji="0" lang="en-US" sz="2000" b="1" i="0" u="none" strike="noStrike" kern="1200" cap="none" spc="0" normalizeH="0" baseline="0" noProof="0">
                <a:ln>
                  <a:noFill/>
                </a:ln>
                <a:solidFill>
                  <a:schemeClr val="accent3"/>
                </a:solidFill>
                <a:effectLst/>
                <a:uLnTx/>
                <a:uFillTx/>
                <a:latin typeface="Gotham Medium" pitchFamily="50" charset="0"/>
              </a:rPr>
              <a:t>But It </a:t>
            </a:r>
            <a:r>
              <a:rPr lang="en-US" sz="2000" b="1">
                <a:solidFill>
                  <a:schemeClr val="accent3"/>
                </a:solidFill>
                <a:latin typeface="Gotham Medium" pitchFamily="50" charset="0"/>
              </a:rPr>
              <a:t>H</a:t>
            </a:r>
            <a:r>
              <a:rPr kumimoji="0" lang="en-US" sz="2000" b="1" i="0" u="none" strike="noStrike" kern="1200" cap="none" spc="0" normalizeH="0" baseline="0" noProof="0">
                <a:ln>
                  <a:noFill/>
                </a:ln>
                <a:solidFill>
                  <a:schemeClr val="accent3"/>
                </a:solidFill>
                <a:effectLst/>
                <a:uLnTx/>
                <a:uFillTx/>
                <a:latin typeface="Gotham Medium" pitchFamily="50" charset="0"/>
              </a:rPr>
              <a:t>as </a:t>
            </a:r>
            <a:r>
              <a:rPr lang="en-US" sz="2000" b="1">
                <a:solidFill>
                  <a:schemeClr val="accent3"/>
                </a:solidFill>
                <a:latin typeface="Gotham Medium" pitchFamily="50" charset="0"/>
              </a:rPr>
              <a:t>T</a:t>
            </a:r>
            <a:r>
              <a:rPr kumimoji="0" lang="en-US" sz="2000" b="1" i="0" u="none" strike="noStrike" kern="1200" cap="none" spc="0" normalizeH="0" baseline="0" noProof="0">
                <a:ln>
                  <a:noFill/>
                </a:ln>
                <a:solidFill>
                  <a:schemeClr val="accent3"/>
                </a:solidFill>
                <a:effectLst/>
                <a:uLnTx/>
                <a:uFillTx/>
                <a:latin typeface="Gotham Medium" pitchFamily="50" charset="0"/>
              </a:rPr>
              <a:t>o </a:t>
            </a:r>
            <a:r>
              <a:rPr lang="en-US" sz="2000" b="1">
                <a:solidFill>
                  <a:schemeClr val="accent3"/>
                </a:solidFill>
                <a:latin typeface="Gotham Medium" pitchFamily="50" charset="0"/>
              </a:rPr>
              <a:t>B</a:t>
            </a:r>
            <a:r>
              <a:rPr kumimoji="0" lang="en-US" sz="2000" b="1" i="0" u="none" strike="noStrike" kern="1200" cap="none" spc="0" normalizeH="0" baseline="0" noProof="0">
                <a:ln>
                  <a:noFill/>
                </a:ln>
                <a:solidFill>
                  <a:schemeClr val="accent3"/>
                </a:solidFill>
                <a:effectLst/>
                <a:uLnTx/>
                <a:uFillTx/>
                <a:latin typeface="Gotham Medium" pitchFamily="50" charset="0"/>
              </a:rPr>
              <a:t>e </a:t>
            </a:r>
            <a:r>
              <a:rPr lang="en-US" sz="2000" b="1">
                <a:solidFill>
                  <a:schemeClr val="accent3"/>
                </a:solidFill>
                <a:latin typeface="Gotham Medium" pitchFamily="50" charset="0"/>
              </a:rPr>
              <a:t>I</a:t>
            </a:r>
            <a:r>
              <a:rPr kumimoji="0" lang="en-US" sz="2000" b="1" i="0" u="none" strike="noStrike" kern="1200" cap="none" spc="0" normalizeH="0" baseline="0" noProof="0">
                <a:ln>
                  <a:noFill/>
                </a:ln>
                <a:solidFill>
                  <a:schemeClr val="accent3"/>
                </a:solidFill>
                <a:effectLst/>
                <a:uLnTx/>
                <a:uFillTx/>
                <a:latin typeface="Gotham Medium" pitchFamily="50" charset="0"/>
              </a:rPr>
              <a:t>n </a:t>
            </a:r>
            <a:r>
              <a:rPr lang="en-US" sz="2000" b="1">
                <a:solidFill>
                  <a:schemeClr val="accent3"/>
                </a:solidFill>
                <a:latin typeface="Gotham Medium" pitchFamily="50" charset="0"/>
              </a:rPr>
              <a:t>T</a:t>
            </a:r>
            <a:r>
              <a:rPr kumimoji="0" lang="en-US" sz="2000" b="1" i="0" u="none" strike="noStrike" kern="1200" cap="none" spc="0" normalizeH="0" baseline="0" noProof="0">
                <a:ln>
                  <a:noFill/>
                </a:ln>
                <a:solidFill>
                  <a:schemeClr val="accent3"/>
                </a:solidFill>
                <a:effectLst/>
                <a:uLnTx/>
                <a:uFillTx/>
                <a:latin typeface="Gotham Medium" pitchFamily="50" charset="0"/>
              </a:rPr>
              <a:t>he Budget!</a:t>
            </a:r>
          </a:p>
        </p:txBody>
      </p:sp>
      <p:pic>
        <p:nvPicPr>
          <p:cNvPr id="6" name="Content Placeholder 5" descr="Stacks of gold coins">
            <a:extLst>
              <a:ext uri="{FF2B5EF4-FFF2-40B4-BE49-F238E27FC236}">
                <a16:creationId xmlns:a16="http://schemas.microsoft.com/office/drawing/2014/main" id="{B458CB12-1D51-11A6-68D1-F2E93FCF2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4870" y="2091713"/>
            <a:ext cx="4364127" cy="3639062"/>
          </a:xfrm>
          <a:prstGeom prst="rect">
            <a:avLst/>
          </a:prstGeom>
        </p:spPr>
      </p:pic>
    </p:spTree>
    <p:extLst>
      <p:ext uri="{BB962C8B-B14F-4D97-AF65-F5344CB8AC3E}">
        <p14:creationId xmlns:p14="http://schemas.microsoft.com/office/powerpoint/2010/main" val="1496271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F8466-A4AE-F82C-074D-F394AFC51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A0CF5-E8DF-1956-7244-7377BF89A273}"/>
              </a:ext>
            </a:extLst>
          </p:cNvPr>
          <p:cNvSpPr>
            <a:spLocks noGrp="1"/>
          </p:cNvSpPr>
          <p:nvPr>
            <p:ph type="title" idx="4294967295"/>
          </p:nvPr>
        </p:nvSpPr>
        <p:spPr>
          <a:xfrm>
            <a:off x="593889" y="19399"/>
            <a:ext cx="9305184" cy="1356864"/>
          </a:xfrm>
        </p:spPr>
        <p:txBody>
          <a:bodyPr>
            <a:noAutofit/>
          </a:bodyPr>
          <a:lstStyle/>
          <a:p>
            <a:pPr lvl="0">
              <a:defRPr/>
            </a:pPr>
            <a:r>
              <a:rPr lang="en-US" sz="2800" b="1">
                <a:solidFill>
                  <a:schemeClr val="accent3"/>
                </a:solidFill>
              </a:rPr>
              <a:t>Two Sides To The Coin </a:t>
            </a:r>
            <a:r>
              <a:rPr lang="en-US" sz="2800" b="1"/>
              <a:t>- With Opportunity Comes Risk </a:t>
            </a:r>
            <a:endParaRPr lang="en-CA" sz="2800" b="1"/>
          </a:p>
        </p:txBody>
      </p:sp>
      <p:sp>
        <p:nvSpPr>
          <p:cNvPr id="3" name="TextBox 2">
            <a:extLst>
              <a:ext uri="{FF2B5EF4-FFF2-40B4-BE49-F238E27FC236}">
                <a16:creationId xmlns:a16="http://schemas.microsoft.com/office/drawing/2014/main" id="{03C76BDB-5776-64EB-8FB2-3DF6034DEBDB}"/>
              </a:ext>
            </a:extLst>
          </p:cNvPr>
          <p:cNvSpPr txBox="1"/>
          <p:nvPr/>
        </p:nvSpPr>
        <p:spPr>
          <a:xfrm>
            <a:off x="11851861" y="6542421"/>
            <a:ext cx="2449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otham Medium" pitchFamily="50" charset="0"/>
                <a:ea typeface="+mn-lt"/>
                <a:cs typeface="+mn-lt"/>
              </a:rPr>
              <a:t>4</a:t>
            </a:r>
            <a:endParaRPr kumimoji="0" lang="en-US" sz="1200" b="0" i="0" u="none" strike="noStrike" kern="1200" cap="none" spc="0" normalizeH="0" baseline="0" noProof="0">
              <a:ln>
                <a:noFill/>
              </a:ln>
              <a:solidFill>
                <a:prstClr val="black"/>
              </a:solidFill>
              <a:effectLst/>
              <a:uLnTx/>
              <a:uFillTx/>
              <a:latin typeface="Gotham Medium" pitchFamily="50" charset="0"/>
              <a:ea typeface="+mn-lt"/>
              <a:cs typeface="+mn-lt"/>
            </a:endParaRPr>
          </a:p>
        </p:txBody>
      </p:sp>
      <p:sp>
        <p:nvSpPr>
          <p:cNvPr id="5" name="TextBox 4">
            <a:extLst>
              <a:ext uri="{FF2B5EF4-FFF2-40B4-BE49-F238E27FC236}">
                <a16:creationId xmlns:a16="http://schemas.microsoft.com/office/drawing/2014/main" id="{4871F4F6-E782-1EDD-085E-260CF0014E59}"/>
              </a:ext>
            </a:extLst>
          </p:cNvPr>
          <p:cNvSpPr txBox="1"/>
          <p:nvPr/>
        </p:nvSpPr>
        <p:spPr>
          <a:xfrm>
            <a:off x="987718" y="2326194"/>
            <a:ext cx="4768143" cy="3170099"/>
          </a:xfrm>
          <a:prstGeom prst="rect">
            <a:avLst/>
          </a:prstGeom>
          <a:noFill/>
        </p:spPr>
        <p:txBody>
          <a:bodyPr wrap="square" rtlCol="0">
            <a:spAutoFit/>
          </a:bodyPr>
          <a:lstStyle/>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2000" b="0" u="none" strike="noStrike" kern="1200" cap="none" spc="0" normalizeH="0" baseline="0" noProof="0">
                <a:ln>
                  <a:noFill/>
                </a:ln>
                <a:solidFill>
                  <a:prstClr val="black"/>
                </a:solidFill>
                <a:effectLst/>
                <a:uLnTx/>
                <a:uFillTx/>
                <a:latin typeface="Gotham Light" pitchFamily="50" charset="0"/>
              </a:rPr>
              <a:t>You are paid a single rate based on the financial forecasts you provided 2 years ago. </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2000" b="0" u="none" strike="noStrike" kern="1200" cap="none" spc="0" normalizeH="0" baseline="0" noProof="0">
                <a:ln>
                  <a:noFill/>
                </a:ln>
                <a:solidFill>
                  <a:prstClr val="black"/>
                </a:solidFill>
                <a:effectLst/>
                <a:uLnTx/>
                <a:uFillTx/>
                <a:latin typeface="Gotham Light" pitchFamily="50" charset="0"/>
              </a:rPr>
              <a:t>While there may be inflation adjustments, if something is left out the result will be under-payment or no payment at all. </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2000" b="0" u="none" strike="noStrike" kern="1200" cap="none" spc="0" normalizeH="0" baseline="0" noProof="0">
                <a:ln>
                  <a:noFill/>
                </a:ln>
                <a:solidFill>
                  <a:prstClr val="black"/>
                </a:solidFill>
                <a:effectLst/>
                <a:uLnTx/>
                <a:uFillTx/>
                <a:latin typeface="Gotham Light" pitchFamily="50" charset="0"/>
              </a:rPr>
              <a:t>No adjustments allowed until the next cost report cycle. </a:t>
            </a:r>
          </a:p>
        </p:txBody>
      </p:sp>
      <p:pic>
        <p:nvPicPr>
          <p:cNvPr id="4" name="Content Placeholder 7">
            <a:extLst>
              <a:ext uri="{FF2B5EF4-FFF2-40B4-BE49-F238E27FC236}">
                <a16:creationId xmlns:a16="http://schemas.microsoft.com/office/drawing/2014/main" id="{5CD94DCD-14A3-F340-8E13-841FB57F03CA}"/>
              </a:ext>
            </a:extLst>
          </p:cNvPr>
          <p:cNvPicPr>
            <a:picLocks noChangeAspect="1"/>
          </p:cNvPicPr>
          <p:nvPr/>
        </p:nvPicPr>
        <p:blipFill>
          <a:blip r:embed="rId3"/>
          <a:stretch>
            <a:fillRect/>
          </a:stretch>
        </p:blipFill>
        <p:spPr>
          <a:xfrm>
            <a:off x="6779045" y="2272442"/>
            <a:ext cx="4773779" cy="3223851"/>
          </a:xfrm>
          <a:prstGeom prst="rect">
            <a:avLst/>
          </a:prstGeom>
        </p:spPr>
      </p:pic>
    </p:spTree>
    <p:extLst>
      <p:ext uri="{BB962C8B-B14F-4D97-AF65-F5344CB8AC3E}">
        <p14:creationId xmlns:p14="http://schemas.microsoft.com/office/powerpoint/2010/main" val="234813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5E7EA-6FED-48BA-BB1E-FD8C4E3BA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327D37-8467-FA91-53AA-DAD2114A758F}"/>
              </a:ext>
            </a:extLst>
          </p:cNvPr>
          <p:cNvSpPr>
            <a:spLocks noGrp="1"/>
          </p:cNvSpPr>
          <p:nvPr>
            <p:ph type="title" idx="4294967295"/>
          </p:nvPr>
        </p:nvSpPr>
        <p:spPr>
          <a:xfrm>
            <a:off x="593889" y="19399"/>
            <a:ext cx="9305184" cy="1356864"/>
          </a:xfrm>
        </p:spPr>
        <p:txBody>
          <a:bodyPr>
            <a:noAutofit/>
          </a:bodyPr>
          <a:lstStyle/>
          <a:p>
            <a:pPr lvl="0">
              <a:defRPr/>
            </a:pPr>
            <a:r>
              <a:rPr lang="en-US" sz="2800" b="1">
                <a:solidFill>
                  <a:schemeClr val="accent3"/>
                </a:solidFill>
              </a:rPr>
              <a:t>The Evolution </a:t>
            </a:r>
            <a:r>
              <a:rPr lang="en-US" sz="2800" b="1"/>
              <a:t>of Budgeting</a:t>
            </a:r>
            <a:endParaRPr lang="en-CA" sz="2800" b="1"/>
          </a:p>
        </p:txBody>
      </p:sp>
      <p:sp>
        <p:nvSpPr>
          <p:cNvPr id="3" name="TextBox 2">
            <a:extLst>
              <a:ext uri="{FF2B5EF4-FFF2-40B4-BE49-F238E27FC236}">
                <a16:creationId xmlns:a16="http://schemas.microsoft.com/office/drawing/2014/main" id="{07AAAEA2-0561-5A1F-10B3-205FD081B03A}"/>
              </a:ext>
            </a:extLst>
          </p:cNvPr>
          <p:cNvSpPr txBox="1"/>
          <p:nvPr/>
        </p:nvSpPr>
        <p:spPr>
          <a:xfrm>
            <a:off x="11851861" y="6542421"/>
            <a:ext cx="2449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tham Medium" pitchFamily="50" charset="0"/>
                <a:ea typeface="+mn-lt"/>
                <a:cs typeface="+mn-lt"/>
              </a:rPr>
              <a:t>5</a:t>
            </a:r>
          </a:p>
        </p:txBody>
      </p:sp>
      <p:sp>
        <p:nvSpPr>
          <p:cNvPr id="5" name="TextBox 4">
            <a:extLst>
              <a:ext uri="{FF2B5EF4-FFF2-40B4-BE49-F238E27FC236}">
                <a16:creationId xmlns:a16="http://schemas.microsoft.com/office/drawing/2014/main" id="{A1A356B0-96C5-C579-0A24-E10B04E9F8DD}"/>
              </a:ext>
            </a:extLst>
          </p:cNvPr>
          <p:cNvSpPr txBox="1"/>
          <p:nvPr/>
        </p:nvSpPr>
        <p:spPr>
          <a:xfrm>
            <a:off x="987718" y="2057971"/>
            <a:ext cx="5479343" cy="2708434"/>
          </a:xfrm>
          <a:prstGeom prst="rect">
            <a:avLst/>
          </a:prstGeom>
          <a:noFill/>
        </p:spPr>
        <p:txBody>
          <a:bodyPr wrap="square" rtlCol="0">
            <a:spAutoFit/>
          </a:bodyPr>
          <a:lstStyle/>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2000" b="0" u="none" strike="noStrike" kern="1200" cap="none" spc="0" normalizeH="0" baseline="0" noProof="0">
                <a:ln>
                  <a:noFill/>
                </a:ln>
                <a:solidFill>
                  <a:prstClr val="black"/>
                </a:solidFill>
                <a:effectLst/>
                <a:uLnTx/>
                <a:uFillTx/>
                <a:latin typeface="Gotham Light" pitchFamily="50" charset="0"/>
              </a:rPr>
              <a:t>From Static to Rolling Forecasts </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2000" b="0" u="none" strike="noStrike" kern="1200" cap="none" spc="0" normalizeH="0" baseline="0" noProof="0">
                <a:ln>
                  <a:noFill/>
                </a:ln>
                <a:solidFill>
                  <a:prstClr val="black"/>
                </a:solidFill>
                <a:effectLst/>
                <a:uLnTx/>
                <a:uFillTx/>
                <a:latin typeface="Gotham Light" pitchFamily="50" charset="0"/>
              </a:rPr>
              <a:t>Scenario Planning as </a:t>
            </a:r>
            <a:r>
              <a:rPr lang="en-US" sz="2000">
                <a:solidFill>
                  <a:prstClr val="black"/>
                </a:solidFill>
                <a:latin typeface="Gotham Light" pitchFamily="50" charset="0"/>
              </a:rPr>
              <a:t>a</a:t>
            </a:r>
            <a:r>
              <a:rPr kumimoji="0" lang="en-US" sz="2000" b="0" u="none" strike="noStrike" kern="1200" cap="none" spc="0" normalizeH="0" baseline="0" noProof="0">
                <a:ln>
                  <a:noFill/>
                </a:ln>
                <a:solidFill>
                  <a:prstClr val="black"/>
                </a:solidFill>
                <a:effectLst/>
                <a:uLnTx/>
                <a:uFillTx/>
                <a:latin typeface="Gotham Light" pitchFamily="50" charset="0"/>
              </a:rPr>
              <a:t> Core Discipline </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2000" b="0" u="none" strike="noStrike" kern="1200" cap="none" spc="0" normalizeH="0" baseline="0" noProof="0">
                <a:ln>
                  <a:noFill/>
                </a:ln>
                <a:solidFill>
                  <a:prstClr val="black"/>
                </a:solidFill>
                <a:effectLst/>
                <a:uLnTx/>
                <a:uFillTx/>
                <a:latin typeface="Gotham Light" pitchFamily="50" charset="0"/>
              </a:rPr>
              <a:t>Driver-based budgeting models where appropriate </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2000" b="0" u="none" strike="noStrike" kern="1200" cap="none" spc="0" normalizeH="0" baseline="0" noProof="0">
                <a:ln>
                  <a:noFill/>
                </a:ln>
                <a:solidFill>
                  <a:prstClr val="black"/>
                </a:solidFill>
                <a:effectLst/>
                <a:uLnTx/>
                <a:uFillTx/>
                <a:latin typeface="Gotham Light" pitchFamily="50" charset="0"/>
              </a:rPr>
              <a:t>Most Importantly: Supporting Dynamic Communication and Cross-Learning Between Clinical and Financial Teams</a:t>
            </a:r>
          </a:p>
        </p:txBody>
      </p:sp>
      <p:pic>
        <p:nvPicPr>
          <p:cNvPr id="4" name="Content Placeholder 7">
            <a:extLst>
              <a:ext uri="{FF2B5EF4-FFF2-40B4-BE49-F238E27FC236}">
                <a16:creationId xmlns:a16="http://schemas.microsoft.com/office/drawing/2014/main" id="{8F91DE5E-8A45-89BA-D844-58BD5F3244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85043" y="1636338"/>
            <a:ext cx="3621686" cy="3621686"/>
          </a:xfrm>
          <a:prstGeom prst="rect">
            <a:avLst/>
          </a:prstGeom>
        </p:spPr>
      </p:pic>
      <p:sp>
        <p:nvSpPr>
          <p:cNvPr id="6" name="Rectangle: Rounded Corners 5">
            <a:extLst>
              <a:ext uri="{FF2B5EF4-FFF2-40B4-BE49-F238E27FC236}">
                <a16:creationId xmlns:a16="http://schemas.microsoft.com/office/drawing/2014/main" id="{549C1964-A24E-3758-1F7B-A1423315B9A0}"/>
              </a:ext>
            </a:extLst>
          </p:cNvPr>
          <p:cNvSpPr/>
          <p:nvPr/>
        </p:nvSpPr>
        <p:spPr>
          <a:xfrm>
            <a:off x="1104456" y="5448113"/>
            <a:ext cx="10402273" cy="11891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3"/>
              </a:solidFill>
            </a:endParaRPr>
          </a:p>
        </p:txBody>
      </p:sp>
      <p:sp>
        <p:nvSpPr>
          <p:cNvPr id="7" name="TextBox 6">
            <a:extLst>
              <a:ext uri="{FF2B5EF4-FFF2-40B4-BE49-F238E27FC236}">
                <a16:creationId xmlns:a16="http://schemas.microsoft.com/office/drawing/2014/main" id="{498E96FC-D3F8-6D4F-03AA-A26C1F1C0836}"/>
              </a:ext>
            </a:extLst>
          </p:cNvPr>
          <p:cNvSpPr txBox="1"/>
          <p:nvPr/>
        </p:nvSpPr>
        <p:spPr>
          <a:xfrm>
            <a:off x="1293917" y="5627199"/>
            <a:ext cx="100994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chemeClr val="bg1"/>
                </a:solidFill>
                <a:effectLst/>
                <a:uLnTx/>
                <a:uFillTx/>
                <a:latin typeface="Gotham Medium" pitchFamily="50" charset="0"/>
              </a:rPr>
              <a:t>The through-line across all of this is a philosophical shift: Budgeting is no longer treated as an annual exercise that’s set in stone for a year, but as a living document designed to accommodate the unknown.</a:t>
            </a:r>
          </a:p>
        </p:txBody>
      </p:sp>
    </p:spTree>
    <p:extLst>
      <p:ext uri="{BB962C8B-B14F-4D97-AF65-F5344CB8AC3E}">
        <p14:creationId xmlns:p14="http://schemas.microsoft.com/office/powerpoint/2010/main" val="4094515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D5E4E-1226-3E31-6E14-298072A28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CED55-508A-89F9-5E15-5E22CA1AC21D}"/>
              </a:ext>
            </a:extLst>
          </p:cNvPr>
          <p:cNvSpPr>
            <a:spLocks noGrp="1"/>
          </p:cNvSpPr>
          <p:nvPr>
            <p:ph type="title" idx="4294967295"/>
          </p:nvPr>
        </p:nvSpPr>
        <p:spPr>
          <a:xfrm>
            <a:off x="593889" y="19399"/>
            <a:ext cx="9305184" cy="1356864"/>
          </a:xfrm>
        </p:spPr>
        <p:txBody>
          <a:bodyPr>
            <a:noAutofit/>
          </a:bodyPr>
          <a:lstStyle/>
          <a:p>
            <a:pPr lvl="0">
              <a:defRPr/>
            </a:pPr>
            <a:r>
              <a:rPr lang="en-US" sz="2800" b="1">
                <a:solidFill>
                  <a:schemeClr val="accent3"/>
                </a:solidFill>
              </a:rPr>
              <a:t>CCBHC </a:t>
            </a:r>
            <a:r>
              <a:rPr lang="en-US" sz="2800" b="1"/>
              <a:t>Magnifies The Need For Financial Planning and Analytics (FP&amp;A)</a:t>
            </a:r>
            <a:endParaRPr lang="en-CA" sz="2800" b="1"/>
          </a:p>
        </p:txBody>
      </p:sp>
      <p:sp>
        <p:nvSpPr>
          <p:cNvPr id="3" name="TextBox 2">
            <a:extLst>
              <a:ext uri="{FF2B5EF4-FFF2-40B4-BE49-F238E27FC236}">
                <a16:creationId xmlns:a16="http://schemas.microsoft.com/office/drawing/2014/main" id="{6BDE4072-C6E2-5F30-A44A-5664F4AA5136}"/>
              </a:ext>
            </a:extLst>
          </p:cNvPr>
          <p:cNvSpPr txBox="1"/>
          <p:nvPr/>
        </p:nvSpPr>
        <p:spPr>
          <a:xfrm>
            <a:off x="11851861" y="6542421"/>
            <a:ext cx="2449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tham Medium" pitchFamily="50" charset="0"/>
                <a:ea typeface="+mn-lt"/>
                <a:cs typeface="+mn-lt"/>
              </a:rPr>
              <a:t>6</a:t>
            </a:r>
          </a:p>
        </p:txBody>
      </p:sp>
      <p:sp>
        <p:nvSpPr>
          <p:cNvPr id="5" name="TextBox 4">
            <a:extLst>
              <a:ext uri="{FF2B5EF4-FFF2-40B4-BE49-F238E27FC236}">
                <a16:creationId xmlns:a16="http://schemas.microsoft.com/office/drawing/2014/main" id="{77DC0335-BEBA-E5D6-2371-9D9E991AE2D9}"/>
              </a:ext>
            </a:extLst>
          </p:cNvPr>
          <p:cNvSpPr txBox="1"/>
          <p:nvPr/>
        </p:nvSpPr>
        <p:spPr>
          <a:xfrm>
            <a:off x="859613" y="1539899"/>
            <a:ext cx="6261221" cy="4154984"/>
          </a:xfrm>
          <a:prstGeom prst="rect">
            <a:avLst/>
          </a:prstGeom>
          <a:noFill/>
        </p:spPr>
        <p:txBody>
          <a:bodyPr wrap="square" rtlCol="0">
            <a:spAutoFit/>
          </a:bodyPr>
          <a:lstStyle/>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1600" b="0" u="none" strike="noStrike" kern="1200" cap="none" spc="0" normalizeH="0" baseline="0" noProof="0">
                <a:ln>
                  <a:noFill/>
                </a:ln>
                <a:solidFill>
                  <a:prstClr val="black"/>
                </a:solidFill>
                <a:effectLst/>
                <a:uLnTx/>
                <a:uFillTx/>
                <a:latin typeface="Gotham Light" pitchFamily="50" charset="0"/>
              </a:rPr>
              <a:t>Rather than presenting evidence of a financial crisis that occurred 60 days ago to a group of leaders who have no planned response, Financial Planning &amp; Analytics models help organizations anticipate change and intervene early.</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1600" b="0" u="none" strike="noStrike" kern="1200" cap="none" spc="0" normalizeH="0" baseline="0" noProof="0">
                <a:ln>
                  <a:noFill/>
                </a:ln>
                <a:solidFill>
                  <a:prstClr val="black"/>
                </a:solidFill>
                <a:effectLst/>
                <a:uLnTx/>
                <a:uFillTx/>
                <a:latin typeface="Gotham Light" pitchFamily="50" charset="0"/>
              </a:rPr>
              <a:t>Financial sustainability depends less on cost-cutting and more on disciplined forecasting, informed portfolio decisions, and leadership teams that can navigate uncertainty with speed and clarity.</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1600" b="0" u="none" strike="noStrike" kern="1200" cap="none" spc="0" normalizeH="0" baseline="0" noProof="0">
                <a:ln>
                  <a:noFill/>
                </a:ln>
                <a:solidFill>
                  <a:prstClr val="black"/>
                </a:solidFill>
                <a:effectLst/>
                <a:uLnTx/>
                <a:uFillTx/>
                <a:latin typeface="Gotham Light" pitchFamily="50" charset="0"/>
              </a:rPr>
              <a:t>Organizational goals are codified into budgets, forecasts, and measurable financial targets that are operationally grounded. </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1600" b="0" u="none" strike="noStrike" kern="1200" cap="none" spc="0" normalizeH="0" baseline="0" noProof="0">
                <a:ln>
                  <a:noFill/>
                </a:ln>
                <a:solidFill>
                  <a:prstClr val="black"/>
                </a:solidFill>
                <a:effectLst/>
                <a:uLnTx/>
                <a:uFillTx/>
                <a:latin typeface="Gotham Light" pitchFamily="50" charset="0"/>
              </a:rPr>
              <a:t>Based on each organization’s financial profile, key indicators can be selected and monitored for specific risks.</a:t>
            </a:r>
          </a:p>
          <a:p>
            <a:pPr marL="285750" marR="0" lvl="0" indent="-285750" algn="l" defTabSz="914400" rtl="0" eaLnBrk="1" fontAlgn="auto" latinLnBrk="0" hangingPunct="1">
              <a:spcBef>
                <a:spcPts val="600"/>
              </a:spcBef>
              <a:spcAft>
                <a:spcPts val="600"/>
              </a:spcAft>
              <a:buClr>
                <a:srgbClr val="0070C0"/>
              </a:buClr>
              <a:buSzTx/>
              <a:buFont typeface="Arial" panose="020B0604020202020204" pitchFamily="34" charset="0"/>
              <a:buChar char="•"/>
              <a:tabLst/>
              <a:defRPr/>
            </a:pPr>
            <a:r>
              <a:rPr kumimoji="0" lang="en-US" sz="1600" b="0" u="none" strike="noStrike" kern="1200" cap="none" spc="0" normalizeH="0" baseline="0" noProof="0">
                <a:ln>
                  <a:noFill/>
                </a:ln>
                <a:solidFill>
                  <a:prstClr val="black"/>
                </a:solidFill>
                <a:effectLst/>
                <a:uLnTx/>
                <a:uFillTx/>
                <a:latin typeface="Gotham Light" pitchFamily="50" charset="0"/>
              </a:rPr>
              <a:t>Through variance analysis, scenario modeling, and trend monitoring, FP&amp;A identifies risks before they escalate to a crisis, giving leaders time to adjust course. It utilizes early warning KPI and tracks trends. </a:t>
            </a:r>
          </a:p>
        </p:txBody>
      </p:sp>
      <p:pic>
        <p:nvPicPr>
          <p:cNvPr id="7" name="Picture 6" descr="Magnifying glass showing decling performance">
            <a:extLst>
              <a:ext uri="{FF2B5EF4-FFF2-40B4-BE49-F238E27FC236}">
                <a16:creationId xmlns:a16="http://schemas.microsoft.com/office/drawing/2014/main" id="{5109D02D-3E88-3A33-C9FD-6895C0071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5597" y="2513495"/>
            <a:ext cx="4072723" cy="2864678"/>
          </a:xfrm>
          <a:prstGeom prst="rect">
            <a:avLst/>
          </a:prstGeom>
        </p:spPr>
      </p:pic>
    </p:spTree>
    <p:extLst>
      <p:ext uri="{BB962C8B-B14F-4D97-AF65-F5344CB8AC3E}">
        <p14:creationId xmlns:p14="http://schemas.microsoft.com/office/powerpoint/2010/main" val="235570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D0B08-F61F-8CE8-15B8-5B782843979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44C7B81-ED9B-B156-1D09-E2365D1AF49B}"/>
              </a:ext>
            </a:extLst>
          </p:cNvPr>
          <p:cNvSpPr>
            <a:spLocks noGrp="1"/>
          </p:cNvSpPr>
          <p:nvPr>
            <p:ph type="title"/>
          </p:nvPr>
        </p:nvSpPr>
        <p:spPr>
          <a:xfrm>
            <a:off x="228599" y="2709772"/>
            <a:ext cx="3526183" cy="1438456"/>
          </a:xfrm>
          <a:noFill/>
        </p:spPr>
        <p:txBody>
          <a:bodyPr anchor="ctr">
            <a:noAutofit/>
          </a:bodyPr>
          <a:lstStyle/>
          <a:p>
            <a:r>
              <a:rPr lang="en-US" sz="3200">
                <a:solidFill>
                  <a:srgbClr val="FFFFFF"/>
                </a:solidFill>
              </a:rPr>
              <a:t>7 Foundational Elements Of FP&amp;A</a:t>
            </a:r>
            <a:endParaRPr lang="en-US" sz="3200">
              <a:solidFill>
                <a:schemeClr val="bg1"/>
              </a:solidFill>
            </a:endParaRPr>
          </a:p>
        </p:txBody>
      </p:sp>
      <p:sp>
        <p:nvSpPr>
          <p:cNvPr id="13" name="TextBox 12">
            <a:extLst>
              <a:ext uri="{FF2B5EF4-FFF2-40B4-BE49-F238E27FC236}">
                <a16:creationId xmlns:a16="http://schemas.microsoft.com/office/drawing/2014/main" id="{ABF84DEE-6D7E-6BC1-BE9C-9CD8956C173E}"/>
              </a:ext>
            </a:extLst>
          </p:cNvPr>
          <p:cNvSpPr txBox="1"/>
          <p:nvPr/>
        </p:nvSpPr>
        <p:spPr>
          <a:xfrm>
            <a:off x="11891617" y="6542421"/>
            <a:ext cx="2052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otham Medium" pitchFamily="50" charset="0"/>
                <a:ea typeface="+mn-lt"/>
                <a:cs typeface="+mn-lt"/>
              </a:rPr>
              <a:t>7</a:t>
            </a:r>
            <a:endParaRPr kumimoji="0" lang="en-US" sz="1200" b="0" i="0" u="none" strike="noStrike" kern="1200" cap="none" spc="0" normalizeH="0" baseline="0" noProof="0">
              <a:ln>
                <a:noFill/>
              </a:ln>
              <a:solidFill>
                <a:prstClr val="black"/>
              </a:solidFill>
              <a:effectLst/>
              <a:uLnTx/>
              <a:uFillTx/>
              <a:latin typeface="Gotham Medium" pitchFamily="50" charset="0"/>
              <a:ea typeface="+mn-ea"/>
              <a:cs typeface="+mn-cs"/>
            </a:endParaRPr>
          </a:p>
        </p:txBody>
      </p:sp>
      <p:sp>
        <p:nvSpPr>
          <p:cNvPr id="2" name="TextBox 1">
            <a:extLst>
              <a:ext uri="{FF2B5EF4-FFF2-40B4-BE49-F238E27FC236}">
                <a16:creationId xmlns:a16="http://schemas.microsoft.com/office/drawing/2014/main" id="{ADB0B640-4B9E-44C3-4094-F6CA02718D6C}"/>
              </a:ext>
            </a:extLst>
          </p:cNvPr>
          <p:cNvSpPr txBox="1"/>
          <p:nvPr/>
        </p:nvSpPr>
        <p:spPr>
          <a:xfrm>
            <a:off x="4627648" y="1296942"/>
            <a:ext cx="6853152" cy="4893647"/>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600"/>
              </a:spcAft>
              <a:buClr>
                <a:srgbClr val="0070C0"/>
              </a:buClr>
              <a:buSzTx/>
              <a:buFont typeface="+mj-lt"/>
              <a:buAutoNum type="arabicPeriod"/>
              <a:tabLst/>
              <a:defRPr/>
            </a:pPr>
            <a:r>
              <a:rPr kumimoji="0" lang="en-US" b="0" u="none" strike="noStrike" kern="1200" cap="none" spc="0" normalizeH="0" baseline="0" noProof="0">
                <a:ln>
                  <a:noFill/>
                </a:ln>
                <a:solidFill>
                  <a:prstClr val="black"/>
                </a:solidFill>
                <a:effectLst/>
                <a:uLnTx/>
                <a:uFillTx/>
                <a:latin typeface="Gotham Light" pitchFamily="50" charset="0"/>
              </a:rPr>
              <a:t>CCBHC mandates a clearly distinct service line definition and budgeting process with a mirrored leadership hierarchy. Granular, site-based detail is developed for each service line. </a:t>
            </a:r>
          </a:p>
          <a:p>
            <a:pPr marL="342900" marR="0" lvl="0" indent="-342900" algn="l" defTabSz="914400" rtl="0" eaLnBrk="1" fontAlgn="auto" latinLnBrk="0" hangingPunct="1">
              <a:spcBef>
                <a:spcPts val="600"/>
              </a:spcBef>
              <a:spcAft>
                <a:spcPts val="600"/>
              </a:spcAft>
              <a:buClr>
                <a:srgbClr val="0070C0"/>
              </a:buClr>
              <a:buSzTx/>
              <a:buFont typeface="+mj-lt"/>
              <a:buAutoNum type="arabicPeriod"/>
              <a:tabLst/>
              <a:defRPr/>
            </a:pPr>
            <a:r>
              <a:rPr kumimoji="0" lang="en-US" b="0" u="none" strike="noStrike" kern="1200" cap="none" spc="0" normalizeH="0" baseline="0" noProof="0">
                <a:ln>
                  <a:noFill/>
                </a:ln>
                <a:solidFill>
                  <a:prstClr val="black"/>
                </a:solidFill>
                <a:effectLst/>
                <a:uLnTx/>
                <a:uFillTx/>
                <a:latin typeface="Gotham Light" pitchFamily="50" charset="0"/>
              </a:rPr>
              <a:t>Trained, dedicated  finance department staffing with sound communication skills.</a:t>
            </a:r>
          </a:p>
          <a:p>
            <a:pPr marL="342900" marR="0" lvl="0" indent="-342900" algn="l" defTabSz="914400" rtl="0" eaLnBrk="1" fontAlgn="auto" latinLnBrk="0" hangingPunct="1">
              <a:spcBef>
                <a:spcPts val="600"/>
              </a:spcBef>
              <a:spcAft>
                <a:spcPts val="600"/>
              </a:spcAft>
              <a:buClr>
                <a:srgbClr val="0070C0"/>
              </a:buClr>
              <a:buSzTx/>
              <a:buFont typeface="+mj-lt"/>
              <a:buAutoNum type="arabicPeriod"/>
              <a:tabLst/>
              <a:defRPr/>
            </a:pPr>
            <a:r>
              <a:rPr kumimoji="0" lang="en-US" b="0" u="none" strike="noStrike" kern="1200" cap="none" spc="0" normalizeH="0" baseline="0" noProof="0">
                <a:ln>
                  <a:noFill/>
                </a:ln>
                <a:solidFill>
                  <a:prstClr val="black"/>
                </a:solidFill>
                <a:effectLst/>
                <a:uLnTx/>
                <a:uFillTx/>
                <a:latin typeface="Gotham Light" pitchFamily="50" charset="0"/>
              </a:rPr>
              <a:t>A strong data set for cost accounting, capacity limits, and productivity standards.</a:t>
            </a:r>
          </a:p>
          <a:p>
            <a:pPr marL="342900" marR="0" lvl="0" indent="-342900" algn="l" defTabSz="914400" rtl="0" eaLnBrk="1" fontAlgn="auto" latinLnBrk="0" hangingPunct="1">
              <a:spcBef>
                <a:spcPts val="600"/>
              </a:spcBef>
              <a:spcAft>
                <a:spcPts val="600"/>
              </a:spcAft>
              <a:buClr>
                <a:srgbClr val="0070C0"/>
              </a:buClr>
              <a:buSzTx/>
              <a:buFont typeface="+mj-lt"/>
              <a:buAutoNum type="arabicPeriod"/>
              <a:tabLst/>
              <a:defRPr/>
            </a:pPr>
            <a:r>
              <a:rPr kumimoji="0" lang="en-US" b="0" u="none" strike="noStrike" kern="1200" cap="none" spc="0" normalizeH="0" baseline="0" noProof="0">
                <a:ln>
                  <a:noFill/>
                </a:ln>
                <a:solidFill>
                  <a:prstClr val="black"/>
                </a:solidFill>
                <a:effectLst/>
                <a:uLnTx/>
                <a:uFillTx/>
                <a:latin typeface="Gotham Light" pitchFamily="50" charset="0"/>
              </a:rPr>
              <a:t>A forecasting model that projects forward based on historical trends or recent changes. </a:t>
            </a:r>
          </a:p>
          <a:p>
            <a:pPr marL="342900" marR="0" lvl="0" indent="-342900" algn="l" defTabSz="914400" rtl="0" eaLnBrk="1" fontAlgn="auto" latinLnBrk="0" hangingPunct="1">
              <a:spcBef>
                <a:spcPts val="600"/>
              </a:spcBef>
              <a:spcAft>
                <a:spcPts val="600"/>
              </a:spcAft>
              <a:buClr>
                <a:srgbClr val="0070C0"/>
              </a:buClr>
              <a:buSzTx/>
              <a:buFont typeface="+mj-lt"/>
              <a:buAutoNum type="arabicPeriod"/>
              <a:tabLst/>
              <a:defRPr/>
            </a:pPr>
            <a:r>
              <a:rPr kumimoji="0" lang="en-US" b="0" u="none" strike="noStrike" kern="1200" cap="none" spc="0" normalizeH="0" baseline="0" noProof="0">
                <a:ln>
                  <a:noFill/>
                </a:ln>
                <a:solidFill>
                  <a:prstClr val="black"/>
                </a:solidFill>
                <a:effectLst/>
                <a:uLnTx/>
                <a:uFillTx/>
                <a:latin typeface="Gotham Light" pitchFamily="50" charset="0"/>
              </a:rPr>
              <a:t>Scenario planning for most likely high-risk events.</a:t>
            </a:r>
          </a:p>
          <a:p>
            <a:pPr marL="342900" marR="0" lvl="0" indent="-342900" algn="l" defTabSz="914400" rtl="0" eaLnBrk="1" fontAlgn="auto" latinLnBrk="0" hangingPunct="1">
              <a:spcBef>
                <a:spcPts val="600"/>
              </a:spcBef>
              <a:spcAft>
                <a:spcPts val="600"/>
              </a:spcAft>
              <a:buClr>
                <a:srgbClr val="0070C0"/>
              </a:buClr>
              <a:buSzTx/>
              <a:buFont typeface="+mj-lt"/>
              <a:buAutoNum type="arabicPeriod"/>
              <a:tabLst/>
              <a:defRPr/>
            </a:pPr>
            <a:r>
              <a:rPr kumimoji="0" lang="en-US" b="0" u="none" strike="noStrike" kern="1200" cap="none" spc="0" normalizeH="0" baseline="0" noProof="0">
                <a:ln>
                  <a:noFill/>
                </a:ln>
                <a:solidFill>
                  <a:prstClr val="black"/>
                </a:solidFill>
                <a:effectLst/>
                <a:uLnTx/>
                <a:uFillTx/>
                <a:latin typeface="Gotham Light" pitchFamily="50" charset="0"/>
              </a:rPr>
              <a:t>A rapid accounting cycle close, and </a:t>
            </a:r>
          </a:p>
          <a:p>
            <a:pPr marL="342900" marR="0" lvl="0" indent="-342900" algn="l" defTabSz="914400" rtl="0" eaLnBrk="1" fontAlgn="auto" latinLnBrk="0" hangingPunct="1">
              <a:spcBef>
                <a:spcPts val="600"/>
              </a:spcBef>
              <a:spcAft>
                <a:spcPts val="600"/>
              </a:spcAft>
              <a:buClr>
                <a:srgbClr val="0070C0"/>
              </a:buClr>
              <a:buSzTx/>
              <a:buFont typeface="+mj-lt"/>
              <a:buAutoNum type="arabicPeriod"/>
              <a:tabLst/>
              <a:defRPr/>
            </a:pPr>
            <a:r>
              <a:rPr kumimoji="0" lang="en-US" b="0" u="none" strike="noStrike" kern="1200" cap="none" spc="0" normalizeH="0" baseline="0" noProof="0">
                <a:ln>
                  <a:noFill/>
                </a:ln>
                <a:solidFill>
                  <a:prstClr val="black"/>
                </a:solidFill>
                <a:effectLst/>
                <a:uLnTx/>
                <a:uFillTx/>
                <a:latin typeface="Gotham Light" pitchFamily="50" charset="0"/>
              </a:rPr>
              <a:t>Cross-departmental communication and planning, incorporating an integrated CQI model. </a:t>
            </a:r>
          </a:p>
        </p:txBody>
      </p:sp>
    </p:spTree>
    <p:extLst>
      <p:ext uri="{BB962C8B-B14F-4D97-AF65-F5344CB8AC3E}">
        <p14:creationId xmlns:p14="http://schemas.microsoft.com/office/powerpoint/2010/main" val="410060988"/>
      </p:ext>
    </p:extLst>
  </p:cSld>
  <p:clrMapOvr>
    <a:masterClrMapping/>
  </p:clrMapOvr>
</p:sld>
</file>

<file path=ppt/theme/theme1.xml><?xml version="1.0" encoding="utf-8"?>
<a:theme xmlns:a="http://schemas.openxmlformats.org/drawingml/2006/main" name="Slide Layouts 032524">
  <a:themeElements>
    <a:clrScheme name="OPEN MINDS PPT Theme">
      <a:dk1>
        <a:srgbClr val="324152"/>
      </a:dk1>
      <a:lt1>
        <a:sysClr val="window" lastClr="FFFFFF"/>
      </a:lt1>
      <a:dk2>
        <a:srgbClr val="2E4D5B"/>
      </a:dk2>
      <a:lt2>
        <a:srgbClr val="E5E5E5"/>
      </a:lt2>
      <a:accent1>
        <a:srgbClr val="00A69B"/>
      </a:accent1>
      <a:accent2>
        <a:srgbClr val="118986"/>
      </a:accent2>
      <a:accent3>
        <a:srgbClr val="256871"/>
      </a:accent3>
      <a:accent4>
        <a:srgbClr val="2E4D5B"/>
      </a:accent4>
      <a:accent5>
        <a:srgbClr val="F36B21"/>
      </a:accent5>
      <a:accent6>
        <a:srgbClr val="E5FFFD"/>
      </a:accent6>
      <a:hlink>
        <a:srgbClr val="00A69B"/>
      </a:hlink>
      <a:folHlink>
        <a:srgbClr val="2568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Intro Slides 032524">
  <a:themeElements>
    <a:clrScheme name="OPEN MINDS PPT Theme">
      <a:dk1>
        <a:srgbClr val="324152"/>
      </a:dk1>
      <a:lt1>
        <a:sysClr val="window" lastClr="FFFFFF"/>
      </a:lt1>
      <a:dk2>
        <a:srgbClr val="2E4D5B"/>
      </a:dk2>
      <a:lt2>
        <a:srgbClr val="E5E5E5"/>
      </a:lt2>
      <a:accent1>
        <a:srgbClr val="00A69B"/>
      </a:accent1>
      <a:accent2>
        <a:srgbClr val="118986"/>
      </a:accent2>
      <a:accent3>
        <a:srgbClr val="256871"/>
      </a:accent3>
      <a:accent4>
        <a:srgbClr val="2E4D5B"/>
      </a:accent4>
      <a:accent5>
        <a:srgbClr val="F36B21"/>
      </a:accent5>
      <a:accent6>
        <a:srgbClr val="E5FFFD"/>
      </a:accent6>
      <a:hlink>
        <a:srgbClr val="00A69B"/>
      </a:hlink>
      <a:folHlink>
        <a:srgbClr val="2568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Section Slides 032524">
  <a:themeElements>
    <a:clrScheme name="OPEN MINDS PPT Theme">
      <a:dk1>
        <a:srgbClr val="324152"/>
      </a:dk1>
      <a:lt1>
        <a:sysClr val="window" lastClr="FFFFFF"/>
      </a:lt1>
      <a:dk2>
        <a:srgbClr val="2E4D5B"/>
      </a:dk2>
      <a:lt2>
        <a:srgbClr val="E5E5E5"/>
      </a:lt2>
      <a:accent1>
        <a:srgbClr val="00A69B"/>
      </a:accent1>
      <a:accent2>
        <a:srgbClr val="118986"/>
      </a:accent2>
      <a:accent3>
        <a:srgbClr val="256871"/>
      </a:accent3>
      <a:accent4>
        <a:srgbClr val="2E4D5B"/>
      </a:accent4>
      <a:accent5>
        <a:srgbClr val="F36B21"/>
      </a:accent5>
      <a:accent6>
        <a:srgbClr val="E5FFFD"/>
      </a:accent6>
      <a:hlink>
        <a:srgbClr val="00A69B"/>
      </a:hlink>
      <a:folHlink>
        <a:srgbClr val="2568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1_Cover Slides 032524">
  <a:themeElements>
    <a:clrScheme name="OPEN MINDS PPT Theme">
      <a:dk1>
        <a:srgbClr val="324152"/>
      </a:dk1>
      <a:lt1>
        <a:sysClr val="window" lastClr="FFFFFF"/>
      </a:lt1>
      <a:dk2>
        <a:srgbClr val="2E4D5B"/>
      </a:dk2>
      <a:lt2>
        <a:srgbClr val="E5E5E5"/>
      </a:lt2>
      <a:accent1>
        <a:srgbClr val="00A69B"/>
      </a:accent1>
      <a:accent2>
        <a:srgbClr val="118986"/>
      </a:accent2>
      <a:accent3>
        <a:srgbClr val="256871"/>
      </a:accent3>
      <a:accent4>
        <a:srgbClr val="2E4D5B"/>
      </a:accent4>
      <a:accent5>
        <a:srgbClr val="F36B21"/>
      </a:accent5>
      <a:accent6>
        <a:srgbClr val="E5FFFD"/>
      </a:accent6>
      <a:hlink>
        <a:srgbClr val="00A69B"/>
      </a:hlink>
      <a:folHlink>
        <a:srgbClr val="2568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Closing Slide 032524">
  <a:themeElements>
    <a:clrScheme name="OPEN MINDS PPT Theme">
      <a:dk1>
        <a:srgbClr val="324152"/>
      </a:dk1>
      <a:lt1>
        <a:sysClr val="window" lastClr="FFFFFF"/>
      </a:lt1>
      <a:dk2>
        <a:srgbClr val="2E4D5B"/>
      </a:dk2>
      <a:lt2>
        <a:srgbClr val="E5E5E5"/>
      </a:lt2>
      <a:accent1>
        <a:srgbClr val="00A69B"/>
      </a:accent1>
      <a:accent2>
        <a:srgbClr val="118986"/>
      </a:accent2>
      <a:accent3>
        <a:srgbClr val="256871"/>
      </a:accent3>
      <a:accent4>
        <a:srgbClr val="2E4D5B"/>
      </a:accent4>
      <a:accent5>
        <a:srgbClr val="F36B21"/>
      </a:accent5>
      <a:accent6>
        <a:srgbClr val="E5FFFD"/>
      </a:accent6>
      <a:hlink>
        <a:srgbClr val="00A69B"/>
      </a:hlink>
      <a:folHlink>
        <a:srgbClr val="2568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Intro Slides 032524">
  <a:themeElements>
    <a:clrScheme name="OPEN MINDS PPT Theme">
      <a:dk1>
        <a:srgbClr val="324152"/>
      </a:dk1>
      <a:lt1>
        <a:sysClr val="window" lastClr="FFFFFF"/>
      </a:lt1>
      <a:dk2>
        <a:srgbClr val="2E4D5B"/>
      </a:dk2>
      <a:lt2>
        <a:srgbClr val="E5E5E5"/>
      </a:lt2>
      <a:accent1>
        <a:srgbClr val="00A69B"/>
      </a:accent1>
      <a:accent2>
        <a:srgbClr val="118986"/>
      </a:accent2>
      <a:accent3>
        <a:srgbClr val="256871"/>
      </a:accent3>
      <a:accent4>
        <a:srgbClr val="2E4D5B"/>
      </a:accent4>
      <a:accent5>
        <a:srgbClr val="F36B21"/>
      </a:accent5>
      <a:accent6>
        <a:srgbClr val="E5FFFD"/>
      </a:accent6>
      <a:hlink>
        <a:srgbClr val="00A69B"/>
      </a:hlink>
      <a:folHlink>
        <a:srgbClr val="2568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1_Slide Layouts 032524">
  <a:themeElements>
    <a:clrScheme name="OPEN MINDS PPT Theme">
      <a:dk1>
        <a:srgbClr val="324152"/>
      </a:dk1>
      <a:lt1>
        <a:sysClr val="window" lastClr="FFFFFF"/>
      </a:lt1>
      <a:dk2>
        <a:srgbClr val="2E4D5B"/>
      </a:dk2>
      <a:lt2>
        <a:srgbClr val="E5E5E5"/>
      </a:lt2>
      <a:accent1>
        <a:srgbClr val="00A69B"/>
      </a:accent1>
      <a:accent2>
        <a:srgbClr val="118986"/>
      </a:accent2>
      <a:accent3>
        <a:srgbClr val="256871"/>
      </a:accent3>
      <a:accent4>
        <a:srgbClr val="2E4D5B"/>
      </a:accent4>
      <a:accent5>
        <a:srgbClr val="F36B21"/>
      </a:accent5>
      <a:accent6>
        <a:srgbClr val="E5FFFD"/>
      </a:accent6>
      <a:hlink>
        <a:srgbClr val="00A69B"/>
      </a:hlink>
      <a:folHlink>
        <a:srgbClr val="2568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8.xml><?xml version="1.0" encoding="utf-8"?>
<a:theme xmlns:a="http://schemas.openxmlformats.org/drawingml/2006/main" name="2_Office Theme">
  <a:themeElements>
    <a:clrScheme name="AdvaNCe Health">
      <a:dk1>
        <a:sysClr val="windowText" lastClr="000000"/>
      </a:dk1>
      <a:lt1>
        <a:sysClr val="window" lastClr="FFFFFF"/>
      </a:lt1>
      <a:dk2>
        <a:srgbClr val="0E2841"/>
      </a:dk2>
      <a:lt2>
        <a:srgbClr val="F6F6F6"/>
      </a:lt2>
      <a:accent1>
        <a:srgbClr val="15C7B3"/>
      </a:accent1>
      <a:accent2>
        <a:srgbClr val="B315C7"/>
      </a:accent2>
      <a:accent3>
        <a:srgbClr val="1570C7"/>
      </a:accent3>
      <a:accent4>
        <a:srgbClr val="A0C715"/>
      </a:accent4>
      <a:accent5>
        <a:srgbClr val="A02B93"/>
      </a:accent5>
      <a:accent6>
        <a:srgbClr val="4EA72E"/>
      </a:accent6>
      <a:hlink>
        <a:srgbClr val="467886"/>
      </a:hlink>
      <a:folHlink>
        <a:srgbClr val="96607D"/>
      </a:folHlink>
    </a:clrScheme>
    <a:fontScheme name="Custom 1">
      <a:majorFont>
        <a:latin typeface="Gotham"/>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d24d13-bdde-446d-a588-1c7dd628bc11" xsi:nil="true"/>
    <_Flow_SignoffStatus xmlns="64ba948b-714e-491e-9811-832c4801be59" xsi:nil="true"/>
    <lcf76f155ced4ddcb4097134ff3c332f xmlns="64ba948b-714e-491e-9811-832c4801be59">
      <Terms xmlns="http://schemas.microsoft.com/office/infopath/2007/PartnerControls"/>
    </lcf76f155ced4ddcb4097134ff3c332f>
    <SharedWithUsers xmlns="9dd24d13-bdde-446d-a588-1c7dd628bc11">
      <UserInfo>
        <DisplayName>Emily Sharrah, Editorial Assistant, OPEN MINDS</DisplayName>
        <AccountId>83</AccountId>
        <AccountType/>
      </UserInfo>
    </SharedWithUsers>
    <Notes xmlns="64ba948b-714e-491e-9811-832c4801be5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723FA06E242D42AFFE9D26EB76C65E" ma:contentTypeVersion="20" ma:contentTypeDescription="Create a new document." ma:contentTypeScope="" ma:versionID="93e92c79ac2dc67e82d39a834582a435">
  <xsd:schema xmlns:xsd="http://www.w3.org/2001/XMLSchema" xmlns:xs="http://www.w3.org/2001/XMLSchema" xmlns:p="http://schemas.microsoft.com/office/2006/metadata/properties" xmlns:ns2="64ba948b-714e-491e-9811-832c4801be59" xmlns:ns3="9dd24d13-bdde-446d-a588-1c7dd628bc11" targetNamespace="http://schemas.microsoft.com/office/2006/metadata/properties" ma:root="true" ma:fieldsID="80069abdf882c03c8eecf7907e5ce440" ns2:_="" ns3:_="">
    <xsd:import namespace="64ba948b-714e-491e-9811-832c4801be59"/>
    <xsd:import namespace="9dd24d13-bdde-446d-a588-1c7dd628bc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_Flow_SignoffStatus" minOccurs="0"/>
                <xsd:element ref="ns2:MediaServiceObjectDetectorVersions" minOccurs="0"/>
                <xsd:element ref="ns2:MediaServiceLocation" minOccurs="0"/>
                <xsd:element ref="ns2:MediaServiceSearchProperties"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ba948b-714e-491e-9811-832c4801be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b74f86-468b-4744-8db4-91ccef1586a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Notes" ma:index="24" nillable="true" ma:displayName="Notes" ma:format="Dropdown" ma:internalName="Notes">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d24d13-bdde-446d-a588-1c7dd628bc1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e9ddd24-f493-40ef-9b74-69ee631c5c16}" ma:internalName="TaxCatchAll" ma:showField="CatchAllData" ma:web="9dd24d13-bdde-446d-a588-1c7dd628bc1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84BA70-25C4-4BB6-965C-5C8334AFF352}">
  <ds:schemaRefs>
    <ds:schemaRef ds:uri="http://schemas.microsoft.com/sharepoint/v3/contenttype/forms"/>
  </ds:schemaRefs>
</ds:datastoreItem>
</file>

<file path=customXml/itemProps2.xml><?xml version="1.0" encoding="utf-8"?>
<ds:datastoreItem xmlns:ds="http://schemas.openxmlformats.org/officeDocument/2006/customXml" ds:itemID="{E58C3E93-9267-490D-8B2C-2AAD6E7277D1}">
  <ds:schemaRefs>
    <ds:schemaRef ds:uri="http://purl.org/dc/dcmitype/"/>
    <ds:schemaRef ds:uri="http://schemas.microsoft.com/office/2006/documentManagement/types"/>
    <ds:schemaRef ds:uri="http://schemas.openxmlformats.org/package/2006/metadata/core-properties"/>
    <ds:schemaRef ds:uri="http://purl.org/dc/terms/"/>
    <ds:schemaRef ds:uri="http://purl.org/dc/elements/1.1/"/>
    <ds:schemaRef ds:uri="http://schemas.microsoft.com/office/infopath/2007/PartnerControls"/>
    <ds:schemaRef ds:uri="9dd24d13-bdde-446d-a588-1c7dd628bc11"/>
    <ds:schemaRef ds:uri="64ba948b-714e-491e-9811-832c4801be5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1B161CE-A2B0-4EE7-A4F9-0C6929F108A1}">
  <ds:schemaRefs>
    <ds:schemaRef ds:uri="64ba948b-714e-491e-9811-832c4801be59"/>
    <ds:schemaRef ds:uri="9dd24d13-bdde-446d-a588-1c7dd628bc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Business-Development_Overview_030618_1230pm_btc</Template>
  <TotalTime>0</TotalTime>
  <Words>815</Words>
  <Application>Microsoft Macintosh PowerPoint</Application>
  <PresentationFormat>Widescreen</PresentationFormat>
  <Paragraphs>102</Paragraphs>
  <Slides>16</Slides>
  <Notes>13</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16</vt:i4>
      </vt:variant>
    </vt:vector>
  </HeadingPairs>
  <TitlesOfParts>
    <vt:vector size="34" baseType="lpstr">
      <vt:lpstr>Aptos</vt:lpstr>
      <vt:lpstr>Arial</vt:lpstr>
      <vt:lpstr>Calibri</vt:lpstr>
      <vt:lpstr>Courier New</vt:lpstr>
      <vt:lpstr>Gotham</vt:lpstr>
      <vt:lpstr>Gotham Bold</vt:lpstr>
      <vt:lpstr>Gotham Light</vt:lpstr>
      <vt:lpstr>Gotham Medium</vt:lpstr>
      <vt:lpstr>Wingdings</vt:lpstr>
      <vt:lpstr>Slide Layouts 032524</vt:lpstr>
      <vt:lpstr>4_Intro Slides 032524</vt:lpstr>
      <vt:lpstr>Section Slides 032524</vt:lpstr>
      <vt:lpstr>1_Cover Slides 032524</vt:lpstr>
      <vt:lpstr>Closing Slide 032524</vt:lpstr>
      <vt:lpstr>Intro Slides 032524</vt:lpstr>
      <vt:lpstr>1_Slide Layouts 032524</vt:lpstr>
      <vt:lpstr>2_Office Theme</vt:lpstr>
      <vt:lpstr>Office Theme</vt:lpstr>
      <vt:lpstr>PowerPoint Presentation</vt:lpstr>
      <vt:lpstr>PowerPoint Presentation</vt:lpstr>
      <vt:lpstr>POLL #1</vt:lpstr>
      <vt:lpstr>Poll #2</vt:lpstr>
      <vt:lpstr>CCBHC Prospective Payment</vt:lpstr>
      <vt:lpstr>Two Sides To The Coin - With Opportunity Comes Risk </vt:lpstr>
      <vt:lpstr>The Evolution of Budgeting</vt:lpstr>
      <vt:lpstr>CCBHC Magnifies The Need For Financial Planning and Analytics (FP&amp;A)</vt:lpstr>
      <vt:lpstr>7 Foundational Elements Of FP&amp;A</vt:lpstr>
      <vt:lpstr>Forecasting Models </vt:lpstr>
      <vt:lpstr>Scenario Development</vt:lpstr>
      <vt:lpstr>PowerPoint Presentation</vt:lpstr>
      <vt:lpstr>Scenario:  Rural Sustainability</vt:lpstr>
      <vt:lpstr>Leadership Analysis</vt:lpstr>
      <vt:lpstr>Decision Focus</vt:lpstr>
      <vt:lpstr>Q+A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MINDS</dc:title>
  <dc:creator>Tim Snyder</dc:creator>
  <cp:lastModifiedBy>Rachel Steinmetz</cp:lastModifiedBy>
  <cp:revision>1</cp:revision>
  <cp:lastPrinted>2019-06-18T14:10:51Z</cp:lastPrinted>
  <dcterms:created xsi:type="dcterms:W3CDTF">2018-03-12T13:29:11Z</dcterms:created>
  <dcterms:modified xsi:type="dcterms:W3CDTF">2026-03-17T16:01:38Z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0x0101008D723FA06E242D42AFFE9D26EB76C65E</vt:lpwstr>
  </property>
  <property fmtid="{D5CDD505-2E9C-101B-9397-08002B2CF9AE}" pid="3" name="MediaServiceImageTags">
    <vt:lpwstr/>
  </property>
</Properties>
</file>