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7" r:id="rId5"/>
    <p:sldMasterId id="2147483718" r:id="rId6"/>
    <p:sldMasterId id="2147483762" r:id="rId7"/>
  </p:sldMasterIdLst>
  <p:notesMasterIdLst>
    <p:notesMasterId r:id="rId19"/>
  </p:notesMasterIdLst>
  <p:sldIdLst>
    <p:sldId id="2145727288" r:id="rId8"/>
    <p:sldId id="2147483629" r:id="rId9"/>
    <p:sldId id="2147375474" r:id="rId10"/>
    <p:sldId id="2147375582" r:id="rId11"/>
    <p:sldId id="2147483630" r:id="rId12"/>
    <p:sldId id="2147375573" r:id="rId13"/>
    <p:sldId id="2147375576" r:id="rId14"/>
    <p:sldId id="2147483631" r:id="rId15"/>
    <p:sldId id="2147375619" r:id="rId16"/>
    <p:sldId id="2147483632" r:id="rId17"/>
    <p:sldId id="2147375612" r:id="rId18"/>
  </p:sldIdLst>
  <p:sldSz cx="12192000" cy="6858000"/>
  <p:notesSz cx="7102475" cy="9388475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Default Section" id="{E2290A26-C132-4338-8A74-C2245DBAAA6A}">
          <p14:sldIdLst>
            <p14:sldId id="2145727288"/>
            <p14:sldId id="2147483629"/>
            <p14:sldId id="2147375474"/>
            <p14:sldId id="2147375582"/>
            <p14:sldId id="2147483630"/>
            <p14:sldId id="2147375573"/>
            <p14:sldId id="2147375576"/>
            <p14:sldId id="2147483631"/>
            <p14:sldId id="2147375619"/>
            <p14:sldId id="2147483632"/>
            <p14:sldId id="21473756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3AFD23-62EE-EA35-128D-72A885B51D49}" name="Dee DeWitt" initials="DD" userId="S::kdewitt@openminds.com::53d44c38-baca-434c-9df0-20ba683720d9" providerId="AD"/>
  <p188:author id="{FC447433-0678-B659-AEAC-F213E82C9647}" name="Ryan Rhoads" initials="RR" userId="b4273204c4148f9d" providerId="Windows Live"/>
  <p188:author id="{DAE13C4C-924F-D08C-24D0-4F93C899863A}" name="Kim Bond, Executive Vice President, OPEN MINDS" initials="KB" userId="S::kbond@openminds.com::a1090522-a787-4f1b-b797-efafeffe6289" providerId="AD"/>
  <p188:author id="{C6C24167-727F-4C27-6B47-498E5E2EC52B}" name="Rohit Singh, Consultant, OPEN MINDS" initials="RS" userId="S::rsingh@openminds.com::b2752248-33d7-43b2-83c9-702b02088f4d" providerId="AD"/>
  <p188:author id="{53EB626A-3ADF-0D3F-342B-9F58B52A3BEC}" name="Michael Allen, Executive Vice President, OPEN MINDS" initials="" userId="S::mallen@openminds.com::07533905-fb98-471d-b811-44401701d6b8" providerId="AD"/>
  <p188:author id="{D30FEB73-7975-3E92-A0AF-933E75917992}" name="Sharon Hicks" initials="SH" userId="086147495a3b32f7" providerId="Windows Live"/>
  <p188:author id="{A2912586-7379-DD51-A305-1D0B0968BDAB}" name="Christy Dye, Senior Associate, OPEN MINDS" initials="CM" userId="S::cdye@openminds.com::5fe034d7-9287-44c6-8ca5-f659b90e6a9c" providerId="AD"/>
  <p188:author id="{BDE8E6B9-B34A-ECF3-913D-8D22C0B04E1A}" name="Deanne Cornette, Senior Associate, OPEN MINDS" initials="DC" userId="S::dcornette@openminds.com::3faa6cba-b2b4-4fe1-8f9d-caa179b5e3c3" providerId="AD"/>
  <p188:author id="{B4B1D0C7-4141-E6AB-1AB0-10192D2022CB}" name="Ryan Rhoads, Senior Associate, OPEN MINDS" initials="RR" userId="S::rrhoads@openminds.com::4c411101-c9c7-4234-ae7a-414cde24cd29" providerId="AD"/>
  <p188:author id="{E6E022E7-DF42-4316-791E-8BA0A75984D2}" name="Rachel Steinmetz, Executive Vice President &amp; Chief Creative Officer, OPEN MINDS" initials="RSEVP&amp;CCOOM" userId="S::rsteinmetz@openminds.com::bd5de8db-1201-409f-94b5-1c43b010ad9d" providerId="AD"/>
  <p188:author id="{261873F4-1EC9-D0D0-816C-2938E88D337F}" name="Stacy Bowles, Senior Consultant, OPEN MINDS" initials="SB" userId="S::sbowles@openminds.com::2452e691-24e7-498a-b5db-8c87b1cb4270" providerId="AD"/>
  <p188:author id="{45009AF9-A2F3-B3DB-4E12-69F2EA0B5524}" name="Christina Dye" initials="CD" userId="fecf995c0eca8157" providerId="Windows Live"/>
  <p188:author id="{589D81FC-FCC3-277F-D8A1-B4F737FB5C5C}" name="Kim Bond" initials="KB" userId="Kim Bon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DA9AEF"/>
    <a:srgbClr val="F7E4FB"/>
    <a:srgbClr val="B315C7"/>
    <a:srgbClr val="A0C715"/>
    <a:srgbClr val="15C7B3"/>
    <a:srgbClr val="314152"/>
    <a:srgbClr val="00B7AA"/>
    <a:srgbClr val="08EA84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4FDFB2-2902-46E6-AA31-E26D5EDE0D03}" v="3" dt="2026-04-01T16:42:52.65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02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Dye" userId="fecf995c0eca8157" providerId="LiveId" clId="{AFB07EAB-5BB6-4921-A757-E48CC4773ECD}"/>
    <pc:docChg chg="undo redo custSel modSld">
      <pc:chgData name="Christina Dye" userId="fecf995c0eca8157" providerId="LiveId" clId="{AFB07EAB-5BB6-4921-A757-E48CC4773ECD}" dt="2026-04-01T16:58:36.823" v="777" actId="20577"/>
      <pc:docMkLst>
        <pc:docMk/>
      </pc:docMkLst>
      <pc:sldChg chg="modSp mod">
        <pc:chgData name="Christina Dye" userId="fecf995c0eca8157" providerId="LiveId" clId="{AFB07EAB-5BB6-4921-A757-E48CC4773ECD}" dt="2026-04-01T16:33:21.250" v="38" actId="20577"/>
        <pc:sldMkLst>
          <pc:docMk/>
          <pc:sldMk cId="2044734738" sldId="2147375474"/>
        </pc:sldMkLst>
        <pc:spChg chg="mod">
          <ac:chgData name="Christina Dye" userId="fecf995c0eca8157" providerId="LiveId" clId="{AFB07EAB-5BB6-4921-A757-E48CC4773ECD}" dt="2026-04-01T16:33:21.250" v="38" actId="20577"/>
          <ac:spMkLst>
            <pc:docMk/>
            <pc:sldMk cId="2044734738" sldId="2147375474"/>
            <ac:spMk id="7" creationId="{1C7623F8-0054-0C2A-F212-55C0F471D587}"/>
          </ac:spMkLst>
        </pc:spChg>
      </pc:sldChg>
      <pc:sldChg chg="modSp mod">
        <pc:chgData name="Christina Dye" userId="fecf995c0eca8157" providerId="LiveId" clId="{AFB07EAB-5BB6-4921-A757-E48CC4773ECD}" dt="2026-04-01T16:35:40.170" v="65" actId="20577"/>
        <pc:sldMkLst>
          <pc:docMk/>
          <pc:sldMk cId="3039584934" sldId="2147483630"/>
        </pc:sldMkLst>
        <pc:spChg chg="mod">
          <ac:chgData name="Christina Dye" userId="fecf995c0eca8157" providerId="LiveId" clId="{AFB07EAB-5BB6-4921-A757-E48CC4773ECD}" dt="2026-04-01T16:35:40.170" v="65" actId="20577"/>
          <ac:spMkLst>
            <pc:docMk/>
            <pc:sldMk cId="3039584934" sldId="2147483630"/>
            <ac:spMk id="5" creationId="{CDA23D90-3A9F-9FFE-9A9C-7D5FF2B511A1}"/>
          </ac:spMkLst>
        </pc:spChg>
      </pc:sldChg>
      <pc:sldChg chg="addSp modSp mod">
        <pc:chgData name="Christina Dye" userId="fecf995c0eca8157" providerId="LiveId" clId="{AFB07EAB-5BB6-4921-A757-E48CC4773ECD}" dt="2026-04-01T16:58:36.823" v="777" actId="20577"/>
        <pc:sldMkLst>
          <pc:docMk/>
          <pc:sldMk cId="2422192368" sldId="2147483631"/>
        </pc:sldMkLst>
        <pc:spChg chg="mod">
          <ac:chgData name="Christina Dye" userId="fecf995c0eca8157" providerId="LiveId" clId="{AFB07EAB-5BB6-4921-A757-E48CC4773ECD}" dt="2026-04-01T16:42:56.706" v="189" actId="20577"/>
          <ac:spMkLst>
            <pc:docMk/>
            <pc:sldMk cId="2422192368" sldId="2147483631"/>
            <ac:spMk id="2" creationId="{10BE5543-0692-FACB-725D-97A693E27C9F}"/>
          </ac:spMkLst>
        </pc:spChg>
        <pc:spChg chg="add">
          <ac:chgData name="Christina Dye" userId="fecf995c0eca8157" providerId="LiveId" clId="{AFB07EAB-5BB6-4921-A757-E48CC4773ECD}" dt="2026-04-01T16:42:48.884" v="187"/>
          <ac:spMkLst>
            <pc:docMk/>
            <pc:sldMk cId="2422192368" sldId="2147483631"/>
            <ac:spMk id="5" creationId="{FC6EFBEB-8B61-CF5C-075A-4F2483703935}"/>
          </ac:spMkLst>
        </pc:spChg>
        <pc:spChg chg="mod">
          <ac:chgData name="Christina Dye" userId="fecf995c0eca8157" providerId="LiveId" clId="{AFB07EAB-5BB6-4921-A757-E48CC4773ECD}" dt="2026-04-01T16:58:36.823" v="777" actId="20577"/>
          <ac:spMkLst>
            <pc:docMk/>
            <pc:sldMk cId="2422192368" sldId="2147483631"/>
            <ac:spMk id="7" creationId="{B5CC1EBB-C6A9-A5AC-7528-02245A34F1F7}"/>
          </ac:spMkLst>
        </pc:spChg>
      </pc:sldChg>
      <pc:sldChg chg="modSp mod">
        <pc:chgData name="Christina Dye" userId="fecf995c0eca8157" providerId="LiveId" clId="{AFB07EAB-5BB6-4921-A757-E48CC4773ECD}" dt="2026-04-01T16:40:48.942" v="160" actId="20577"/>
        <pc:sldMkLst>
          <pc:docMk/>
          <pc:sldMk cId="3444697098" sldId="2147483632"/>
        </pc:sldMkLst>
        <pc:spChg chg="mod">
          <ac:chgData name="Christina Dye" userId="fecf995c0eca8157" providerId="LiveId" clId="{AFB07EAB-5BB6-4921-A757-E48CC4773ECD}" dt="2026-04-01T16:40:48.942" v="160" actId="20577"/>
          <ac:spMkLst>
            <pc:docMk/>
            <pc:sldMk cId="3444697098" sldId="2147483632"/>
            <ac:spMk id="7" creationId="{B4E825F7-25F4-F22C-1599-2DE3285314A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CEB9CD-E186-4556-A1E4-5BC6E0249676}" type="doc">
      <dgm:prSet loTypeId="urn:microsoft.com/office/officeart/2005/8/layout/chart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CA"/>
        </a:p>
      </dgm:t>
    </dgm:pt>
    <dgm:pt modelId="{CCBAA618-1281-4907-B72C-9FF504A365FB}">
      <dgm:prSet phldrT="[Text]"/>
      <dgm:spPr/>
      <dgm:t>
        <a:bodyPr/>
        <a:lstStyle/>
        <a:p>
          <a:pPr algn="l">
            <a:buNone/>
          </a:pPr>
          <a:r>
            <a:rPr lang="en-US" b="1" dirty="0">
              <a:latin typeface="Gotham Medium" pitchFamily="50" charset="0"/>
            </a:rPr>
            <a:t>DO</a:t>
          </a:r>
          <a:br>
            <a:rPr lang="en-US" dirty="0"/>
          </a:br>
          <a:r>
            <a:rPr lang="en-US" dirty="0">
              <a:latin typeface="Gotham Light" pitchFamily="50" charset="0"/>
            </a:rPr>
            <a:t>Run the test for </a:t>
          </a:r>
          <a:r>
            <a:rPr lang="en-US" b="1" dirty="0">
              <a:latin typeface="Gotham Medium" pitchFamily="50" charset="0"/>
            </a:rPr>
            <a:t>2 weeks</a:t>
          </a:r>
          <a:br>
            <a:rPr lang="en-US" dirty="0">
              <a:latin typeface="Gotham Light" pitchFamily="50" charset="0"/>
            </a:rPr>
          </a:br>
          <a:r>
            <a:rPr lang="en-US" dirty="0">
              <a:latin typeface="Gotham Light" pitchFamily="50" charset="0"/>
            </a:rPr>
            <a:t>• Apply the new    workflow</a:t>
          </a:r>
          <a:br>
            <a:rPr lang="en-US" dirty="0">
              <a:latin typeface="Gotham Light" pitchFamily="50" charset="0"/>
            </a:rPr>
          </a:br>
          <a:r>
            <a:rPr lang="en-US" dirty="0">
              <a:latin typeface="Gotham Light" pitchFamily="50" charset="0"/>
            </a:rPr>
            <a:t>• Track the measure</a:t>
          </a:r>
        </a:p>
      </dgm:t>
    </dgm:pt>
    <dgm:pt modelId="{C9AD6097-7FF4-4896-B9E8-B7A96104152E}" type="parTrans" cxnId="{F461ABEE-7EBB-4FBF-8A4B-219107254FCF}">
      <dgm:prSet/>
      <dgm:spPr/>
      <dgm:t>
        <a:bodyPr/>
        <a:lstStyle/>
        <a:p>
          <a:endParaRPr lang="en-US"/>
        </a:p>
      </dgm:t>
    </dgm:pt>
    <dgm:pt modelId="{AF9569F1-EB2B-4288-96F5-C1C40407FC5D}" type="sibTrans" cxnId="{F461ABEE-7EBB-4FBF-8A4B-219107254FCF}">
      <dgm:prSet/>
      <dgm:spPr/>
      <dgm:t>
        <a:bodyPr/>
        <a:lstStyle/>
        <a:p>
          <a:endParaRPr lang="en-US"/>
        </a:p>
      </dgm:t>
    </dgm:pt>
    <dgm:pt modelId="{7E04F635-E848-4A4E-9FF3-490ABFAB042A}">
      <dgm:prSet phldrT="[Text]"/>
      <dgm:spPr>
        <a:solidFill>
          <a:schemeClr val="accent1"/>
        </a:solidFill>
      </dgm:spPr>
      <dgm:t>
        <a:bodyPr/>
        <a:lstStyle/>
        <a:p>
          <a:pPr algn="l">
            <a:buNone/>
          </a:pPr>
          <a:r>
            <a:rPr lang="en-US" b="1" dirty="0">
              <a:latin typeface="Gotham Medium" pitchFamily="50" charset="0"/>
            </a:rPr>
            <a:t>STUDY</a:t>
          </a:r>
          <a:br>
            <a:rPr lang="en-US" dirty="0"/>
          </a:br>
          <a:r>
            <a:rPr lang="en-US" dirty="0">
              <a:latin typeface="Gotham Light" pitchFamily="50" charset="0"/>
            </a:rPr>
            <a:t>Review results</a:t>
          </a:r>
          <a:br>
            <a:rPr lang="en-US" dirty="0">
              <a:latin typeface="Gotham Light" pitchFamily="50" charset="0"/>
            </a:rPr>
          </a:br>
          <a:r>
            <a:rPr lang="en-US" dirty="0">
              <a:latin typeface="Gotham Light" pitchFamily="50" charset="0"/>
            </a:rPr>
            <a:t>• Did the process improve?</a:t>
          </a:r>
          <a:br>
            <a:rPr lang="en-US" dirty="0">
              <a:latin typeface="Gotham Light" pitchFamily="50" charset="0"/>
            </a:rPr>
          </a:br>
          <a:r>
            <a:rPr lang="en-US" dirty="0">
              <a:latin typeface="Gotham Light" pitchFamily="50" charset="0"/>
            </a:rPr>
            <a:t>• What barriers appeared?</a:t>
          </a:r>
        </a:p>
      </dgm:t>
    </dgm:pt>
    <dgm:pt modelId="{82B9A4AC-450C-42CC-803B-F0E3A459C8F8}" type="parTrans" cxnId="{C4EDF880-A22A-479C-83AC-DA1F169B4D0F}">
      <dgm:prSet/>
      <dgm:spPr/>
      <dgm:t>
        <a:bodyPr/>
        <a:lstStyle/>
        <a:p>
          <a:endParaRPr lang="en-US"/>
        </a:p>
      </dgm:t>
    </dgm:pt>
    <dgm:pt modelId="{F5ABC7E5-8745-4A2F-82D7-861761210693}" type="sibTrans" cxnId="{C4EDF880-A22A-479C-83AC-DA1F169B4D0F}">
      <dgm:prSet/>
      <dgm:spPr/>
      <dgm:t>
        <a:bodyPr/>
        <a:lstStyle/>
        <a:p>
          <a:endParaRPr lang="en-US"/>
        </a:p>
      </dgm:t>
    </dgm:pt>
    <dgm:pt modelId="{1BE1CDB3-EC56-41A8-8A2F-22A68F36F89D}">
      <dgm:prSet phldrT="[Text]"/>
      <dgm:spPr/>
      <dgm:t>
        <a:bodyPr/>
        <a:lstStyle/>
        <a:p>
          <a:pPr algn="l">
            <a:buNone/>
          </a:pPr>
          <a:r>
            <a:rPr lang="en-US" b="1" dirty="0"/>
            <a:t>PLAN</a:t>
          </a:r>
          <a:br>
            <a:rPr lang="en-US" dirty="0"/>
          </a:br>
          <a:r>
            <a:rPr lang="en-US" dirty="0">
              <a:latin typeface="Gotham Light" pitchFamily="50" charset="0"/>
            </a:rPr>
            <a:t>Define the change you will test</a:t>
          </a:r>
          <a:br>
            <a:rPr lang="en-US" dirty="0">
              <a:latin typeface="Gotham Light" pitchFamily="50" charset="0"/>
            </a:rPr>
          </a:br>
          <a:r>
            <a:rPr lang="en-US" dirty="0">
              <a:latin typeface="Gotham Light" pitchFamily="50" charset="0"/>
            </a:rPr>
            <a:t>• What workflow step will change?</a:t>
          </a:r>
          <a:br>
            <a:rPr lang="en-US" dirty="0">
              <a:latin typeface="Gotham Light" pitchFamily="50" charset="0"/>
            </a:rPr>
          </a:br>
          <a:r>
            <a:rPr lang="en-US" dirty="0">
              <a:latin typeface="Gotham Light" pitchFamily="50" charset="0"/>
            </a:rPr>
            <a:t>• Who is responsible?</a:t>
          </a:r>
        </a:p>
      </dgm:t>
    </dgm:pt>
    <dgm:pt modelId="{1B2AE083-40BC-4739-9387-F674A3D4B33F}" type="parTrans" cxnId="{4C673033-DA3E-4497-80B4-5D11E20064A6}">
      <dgm:prSet/>
      <dgm:spPr/>
      <dgm:t>
        <a:bodyPr/>
        <a:lstStyle/>
        <a:p>
          <a:endParaRPr lang="en-US"/>
        </a:p>
      </dgm:t>
    </dgm:pt>
    <dgm:pt modelId="{1694FF06-0018-4EA7-997A-76C1E054B88B}" type="sibTrans" cxnId="{4C673033-DA3E-4497-80B4-5D11E20064A6}">
      <dgm:prSet/>
      <dgm:spPr/>
      <dgm:t>
        <a:bodyPr/>
        <a:lstStyle/>
        <a:p>
          <a:endParaRPr lang="en-US"/>
        </a:p>
      </dgm:t>
    </dgm:pt>
    <dgm:pt modelId="{5BDC04D6-4ED8-44EC-ABC0-CA98D31CED9E}">
      <dgm:prSet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en-US" dirty="0"/>
        </a:p>
      </dgm:t>
    </dgm:pt>
    <dgm:pt modelId="{945F868D-3526-4D40-BB74-0B3E4985F5E1}" type="parTrans" cxnId="{D00F8294-D840-45EF-9BE4-1AEA2206BD2D}">
      <dgm:prSet/>
      <dgm:spPr/>
      <dgm:t>
        <a:bodyPr/>
        <a:lstStyle/>
        <a:p>
          <a:endParaRPr lang="en-US"/>
        </a:p>
      </dgm:t>
    </dgm:pt>
    <dgm:pt modelId="{D6EFEC6F-97A9-4A70-BBB1-EED026111E3B}" type="sibTrans" cxnId="{D00F8294-D840-45EF-9BE4-1AEA2206BD2D}">
      <dgm:prSet/>
      <dgm:spPr/>
      <dgm:t>
        <a:bodyPr/>
        <a:lstStyle/>
        <a:p>
          <a:endParaRPr lang="en-US"/>
        </a:p>
      </dgm:t>
    </dgm:pt>
    <dgm:pt modelId="{3A6B031C-6BD3-4BB1-84BD-0EE2E137FC43}" type="pres">
      <dgm:prSet presAssocID="{2CCEB9CD-E186-4556-A1E4-5BC6E0249676}" presName="compositeShape" presStyleCnt="0">
        <dgm:presLayoutVars>
          <dgm:chMax val="7"/>
          <dgm:dir/>
          <dgm:resizeHandles val="exact"/>
        </dgm:presLayoutVars>
      </dgm:prSet>
      <dgm:spPr/>
    </dgm:pt>
    <dgm:pt modelId="{23F65231-F28E-4AE1-B19A-449946A2DCFA}" type="pres">
      <dgm:prSet presAssocID="{2CCEB9CD-E186-4556-A1E4-5BC6E0249676}" presName="wedge1" presStyleLbl="node1" presStyleIdx="0" presStyleCnt="4"/>
      <dgm:spPr/>
    </dgm:pt>
    <dgm:pt modelId="{8329D1D6-2B6D-48C0-A7A3-ABFF06D86887}" type="pres">
      <dgm:prSet presAssocID="{2CCEB9CD-E186-4556-A1E4-5BC6E024967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51E1629-0D9A-46E1-9AD8-275D967FBEA5}" type="pres">
      <dgm:prSet presAssocID="{2CCEB9CD-E186-4556-A1E4-5BC6E0249676}" presName="wedge2" presStyleLbl="node1" presStyleIdx="1" presStyleCnt="4"/>
      <dgm:spPr/>
    </dgm:pt>
    <dgm:pt modelId="{87AC6199-104D-43FC-BA41-2BDAFE0E97FB}" type="pres">
      <dgm:prSet presAssocID="{2CCEB9CD-E186-4556-A1E4-5BC6E024967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28AE1BE-163D-40FF-8807-34C387056863}" type="pres">
      <dgm:prSet presAssocID="{2CCEB9CD-E186-4556-A1E4-5BC6E0249676}" presName="wedge3" presStyleLbl="node1" presStyleIdx="2" presStyleCnt="4"/>
      <dgm:spPr/>
    </dgm:pt>
    <dgm:pt modelId="{7F16F549-5A54-4819-AF9C-F57434F2B741}" type="pres">
      <dgm:prSet presAssocID="{2CCEB9CD-E186-4556-A1E4-5BC6E024967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6EE69CA-579A-4E76-AA43-7ED254F5613A}" type="pres">
      <dgm:prSet presAssocID="{2CCEB9CD-E186-4556-A1E4-5BC6E0249676}" presName="wedge4" presStyleLbl="node1" presStyleIdx="3" presStyleCnt="4"/>
      <dgm:spPr/>
    </dgm:pt>
    <dgm:pt modelId="{3368EF5D-ECDD-4636-895E-AF7E9A8E0BEF}" type="pres">
      <dgm:prSet presAssocID="{2CCEB9CD-E186-4556-A1E4-5BC6E024967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C673033-DA3E-4497-80B4-5D11E20064A6}" srcId="{2CCEB9CD-E186-4556-A1E4-5BC6E0249676}" destId="{1BE1CDB3-EC56-41A8-8A2F-22A68F36F89D}" srcOrd="3" destOrd="0" parTransId="{1B2AE083-40BC-4739-9387-F674A3D4B33F}" sibTransId="{1694FF06-0018-4EA7-997A-76C1E054B88B}"/>
    <dgm:cxn modelId="{6B3F9271-4151-4553-A68C-E00EA1A5288A}" type="presOf" srcId="{1BE1CDB3-EC56-41A8-8A2F-22A68F36F89D}" destId="{3368EF5D-ECDD-4636-895E-AF7E9A8E0BEF}" srcOrd="1" destOrd="0" presId="urn:microsoft.com/office/officeart/2005/8/layout/chart3"/>
    <dgm:cxn modelId="{0CAE7C79-86D9-4270-81D3-2A90330DB4A8}" type="presOf" srcId="{2CCEB9CD-E186-4556-A1E4-5BC6E0249676}" destId="{3A6B031C-6BD3-4BB1-84BD-0EE2E137FC43}" srcOrd="0" destOrd="0" presId="urn:microsoft.com/office/officeart/2005/8/layout/chart3"/>
    <dgm:cxn modelId="{C4EDF880-A22A-479C-83AC-DA1F169B4D0F}" srcId="{2CCEB9CD-E186-4556-A1E4-5BC6E0249676}" destId="{7E04F635-E848-4A4E-9FF3-490ABFAB042A}" srcOrd="2" destOrd="0" parTransId="{82B9A4AC-450C-42CC-803B-F0E3A459C8F8}" sibTransId="{F5ABC7E5-8745-4A2F-82D7-861761210693}"/>
    <dgm:cxn modelId="{D00F8294-D840-45EF-9BE4-1AEA2206BD2D}" srcId="{2CCEB9CD-E186-4556-A1E4-5BC6E0249676}" destId="{5BDC04D6-4ED8-44EC-ABC0-CA98D31CED9E}" srcOrd="1" destOrd="0" parTransId="{945F868D-3526-4D40-BB74-0B3E4985F5E1}" sibTransId="{D6EFEC6F-97A9-4A70-BBB1-EED026111E3B}"/>
    <dgm:cxn modelId="{D0D033AF-B19F-4A6D-B441-BD4CC9BAA269}" type="presOf" srcId="{1BE1CDB3-EC56-41A8-8A2F-22A68F36F89D}" destId="{D6EE69CA-579A-4E76-AA43-7ED254F5613A}" srcOrd="0" destOrd="0" presId="urn:microsoft.com/office/officeart/2005/8/layout/chart3"/>
    <dgm:cxn modelId="{AF8987B3-64AF-440F-A4B4-EF6DF38AD6D1}" type="presOf" srcId="{7E04F635-E848-4A4E-9FF3-490ABFAB042A}" destId="{028AE1BE-163D-40FF-8807-34C387056863}" srcOrd="0" destOrd="0" presId="urn:microsoft.com/office/officeart/2005/8/layout/chart3"/>
    <dgm:cxn modelId="{B85189B3-8F02-4EAA-B15F-972883B8F84D}" type="presOf" srcId="{5BDC04D6-4ED8-44EC-ABC0-CA98D31CED9E}" destId="{051E1629-0D9A-46E1-9AD8-275D967FBEA5}" srcOrd="0" destOrd="0" presId="urn:microsoft.com/office/officeart/2005/8/layout/chart3"/>
    <dgm:cxn modelId="{9FFDC0DB-4EC8-4EEE-9481-5107A6C67C19}" type="presOf" srcId="{CCBAA618-1281-4907-B72C-9FF504A365FB}" destId="{8329D1D6-2B6D-48C0-A7A3-ABFF06D86887}" srcOrd="1" destOrd="0" presId="urn:microsoft.com/office/officeart/2005/8/layout/chart3"/>
    <dgm:cxn modelId="{E2E641E8-0E52-4A06-BACE-0C725EFF2EBC}" type="presOf" srcId="{5BDC04D6-4ED8-44EC-ABC0-CA98D31CED9E}" destId="{87AC6199-104D-43FC-BA41-2BDAFE0E97FB}" srcOrd="1" destOrd="0" presId="urn:microsoft.com/office/officeart/2005/8/layout/chart3"/>
    <dgm:cxn modelId="{F461ABEE-7EBB-4FBF-8A4B-219107254FCF}" srcId="{2CCEB9CD-E186-4556-A1E4-5BC6E0249676}" destId="{CCBAA618-1281-4907-B72C-9FF504A365FB}" srcOrd="0" destOrd="0" parTransId="{C9AD6097-7FF4-4896-B9E8-B7A96104152E}" sibTransId="{AF9569F1-EB2B-4288-96F5-C1C40407FC5D}"/>
    <dgm:cxn modelId="{37C601F4-F20A-491F-AECF-3FA502C83F3C}" type="presOf" srcId="{CCBAA618-1281-4907-B72C-9FF504A365FB}" destId="{23F65231-F28E-4AE1-B19A-449946A2DCFA}" srcOrd="0" destOrd="0" presId="urn:microsoft.com/office/officeart/2005/8/layout/chart3"/>
    <dgm:cxn modelId="{F81293FB-2B27-4AE1-B5B6-1D1CFAD21885}" type="presOf" srcId="{7E04F635-E848-4A4E-9FF3-490ABFAB042A}" destId="{7F16F549-5A54-4819-AF9C-F57434F2B741}" srcOrd="1" destOrd="0" presId="urn:microsoft.com/office/officeart/2005/8/layout/chart3"/>
    <dgm:cxn modelId="{605F51A2-524F-4B45-BFF9-8FB998335B09}" type="presParOf" srcId="{3A6B031C-6BD3-4BB1-84BD-0EE2E137FC43}" destId="{23F65231-F28E-4AE1-B19A-449946A2DCFA}" srcOrd="0" destOrd="0" presId="urn:microsoft.com/office/officeart/2005/8/layout/chart3"/>
    <dgm:cxn modelId="{D993C25F-46EB-4BE3-A7E8-7BEB87A24C76}" type="presParOf" srcId="{3A6B031C-6BD3-4BB1-84BD-0EE2E137FC43}" destId="{8329D1D6-2B6D-48C0-A7A3-ABFF06D86887}" srcOrd="1" destOrd="0" presId="urn:microsoft.com/office/officeart/2005/8/layout/chart3"/>
    <dgm:cxn modelId="{A7837EFC-02EE-43A2-95AA-8D593C30241A}" type="presParOf" srcId="{3A6B031C-6BD3-4BB1-84BD-0EE2E137FC43}" destId="{051E1629-0D9A-46E1-9AD8-275D967FBEA5}" srcOrd="2" destOrd="0" presId="urn:microsoft.com/office/officeart/2005/8/layout/chart3"/>
    <dgm:cxn modelId="{AAF3562F-E550-40D4-BC95-DB58FC397CE7}" type="presParOf" srcId="{3A6B031C-6BD3-4BB1-84BD-0EE2E137FC43}" destId="{87AC6199-104D-43FC-BA41-2BDAFE0E97FB}" srcOrd="3" destOrd="0" presId="urn:microsoft.com/office/officeart/2005/8/layout/chart3"/>
    <dgm:cxn modelId="{E615F24E-DE22-4684-93CB-BBA351A5626D}" type="presParOf" srcId="{3A6B031C-6BD3-4BB1-84BD-0EE2E137FC43}" destId="{028AE1BE-163D-40FF-8807-34C387056863}" srcOrd="4" destOrd="0" presId="urn:microsoft.com/office/officeart/2005/8/layout/chart3"/>
    <dgm:cxn modelId="{04B55955-299B-47D5-A268-DE1A8958005D}" type="presParOf" srcId="{3A6B031C-6BD3-4BB1-84BD-0EE2E137FC43}" destId="{7F16F549-5A54-4819-AF9C-F57434F2B741}" srcOrd="5" destOrd="0" presId="urn:microsoft.com/office/officeart/2005/8/layout/chart3"/>
    <dgm:cxn modelId="{DCA85E23-D0DD-4B8D-A4AB-4BE017B371D9}" type="presParOf" srcId="{3A6B031C-6BD3-4BB1-84BD-0EE2E137FC43}" destId="{D6EE69CA-579A-4E76-AA43-7ED254F5613A}" srcOrd="6" destOrd="0" presId="urn:microsoft.com/office/officeart/2005/8/layout/chart3"/>
    <dgm:cxn modelId="{F7225A11-1C9D-4C7C-9EB2-B5A4F2DE836E}" type="presParOf" srcId="{3A6B031C-6BD3-4BB1-84BD-0EE2E137FC43}" destId="{3368EF5D-ECDD-4636-895E-AF7E9A8E0BEF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65231-F28E-4AE1-B19A-449946A2DCFA}">
      <dsp:nvSpPr>
        <dsp:cNvPr id="0" name=""/>
        <dsp:cNvSpPr/>
      </dsp:nvSpPr>
      <dsp:spPr>
        <a:xfrm>
          <a:off x="1634411" y="309672"/>
          <a:ext cx="4175364" cy="4175364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Gotham Medium" pitchFamily="50" charset="0"/>
            </a:rPr>
            <a:t>DO</a:t>
          </a:r>
          <a:br>
            <a:rPr lang="en-US" sz="1200" kern="1200" dirty="0"/>
          </a:br>
          <a:r>
            <a:rPr lang="en-US" sz="1200" kern="1200" dirty="0">
              <a:latin typeface="Gotham Light" pitchFamily="50" charset="0"/>
            </a:rPr>
            <a:t>Run the test for </a:t>
          </a:r>
          <a:r>
            <a:rPr lang="en-US" sz="1200" b="1" kern="1200" dirty="0">
              <a:latin typeface="Gotham Medium" pitchFamily="50" charset="0"/>
            </a:rPr>
            <a:t>2 weeks</a:t>
          </a:r>
          <a:br>
            <a:rPr lang="en-US" sz="1200" kern="1200" dirty="0">
              <a:latin typeface="Gotham Light" pitchFamily="50" charset="0"/>
            </a:rPr>
          </a:br>
          <a:r>
            <a:rPr lang="en-US" sz="1200" kern="1200" dirty="0">
              <a:latin typeface="Gotham Light" pitchFamily="50" charset="0"/>
            </a:rPr>
            <a:t>• Apply the new    workflow</a:t>
          </a:r>
          <a:br>
            <a:rPr lang="en-US" sz="1200" kern="1200" dirty="0">
              <a:latin typeface="Gotham Light" pitchFamily="50" charset="0"/>
            </a:rPr>
          </a:br>
          <a:r>
            <a:rPr lang="en-US" sz="1200" kern="1200" dirty="0">
              <a:latin typeface="Gotham Light" pitchFamily="50" charset="0"/>
            </a:rPr>
            <a:t>• Track the measure</a:t>
          </a:r>
        </a:p>
      </dsp:txBody>
      <dsp:txXfrm>
        <a:off x="3769812" y="1082115"/>
        <a:ext cx="1540908" cy="1242668"/>
      </dsp:txXfrm>
    </dsp:sp>
    <dsp:sp modelId="{051E1629-0D9A-46E1-9AD8-275D967FBEA5}">
      <dsp:nvSpPr>
        <dsp:cNvPr id="0" name=""/>
        <dsp:cNvSpPr/>
      </dsp:nvSpPr>
      <dsp:spPr>
        <a:xfrm>
          <a:off x="1458449" y="485634"/>
          <a:ext cx="4175364" cy="4175364"/>
        </a:xfrm>
        <a:prstGeom prst="pie">
          <a:avLst>
            <a:gd name="adj1" fmla="val 0"/>
            <a:gd name="adj2" fmla="val 5400000"/>
          </a:avLst>
        </a:prstGeom>
        <a:solidFill>
          <a:schemeClr val="tx1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3620692" y="2647876"/>
        <a:ext cx="1540908" cy="1242668"/>
      </dsp:txXfrm>
    </dsp:sp>
    <dsp:sp modelId="{028AE1BE-163D-40FF-8807-34C387056863}">
      <dsp:nvSpPr>
        <dsp:cNvPr id="0" name=""/>
        <dsp:cNvSpPr/>
      </dsp:nvSpPr>
      <dsp:spPr>
        <a:xfrm>
          <a:off x="1458449" y="485634"/>
          <a:ext cx="4175364" cy="4175364"/>
        </a:xfrm>
        <a:prstGeom prst="pie">
          <a:avLst>
            <a:gd name="adj1" fmla="val 5400000"/>
            <a:gd name="adj2" fmla="val 1080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Gotham Medium" pitchFamily="50" charset="0"/>
            </a:rPr>
            <a:t>STUDY</a:t>
          </a:r>
          <a:br>
            <a:rPr lang="en-US" sz="1200" kern="1200" dirty="0"/>
          </a:br>
          <a:r>
            <a:rPr lang="en-US" sz="1200" kern="1200" dirty="0">
              <a:latin typeface="Gotham Light" pitchFamily="50" charset="0"/>
            </a:rPr>
            <a:t>Review results</a:t>
          </a:r>
          <a:br>
            <a:rPr lang="en-US" sz="1200" kern="1200" dirty="0">
              <a:latin typeface="Gotham Light" pitchFamily="50" charset="0"/>
            </a:rPr>
          </a:br>
          <a:r>
            <a:rPr lang="en-US" sz="1200" kern="1200" dirty="0">
              <a:latin typeface="Gotham Light" pitchFamily="50" charset="0"/>
            </a:rPr>
            <a:t>• Did the process improve?</a:t>
          </a:r>
          <a:br>
            <a:rPr lang="en-US" sz="1200" kern="1200" dirty="0">
              <a:latin typeface="Gotham Light" pitchFamily="50" charset="0"/>
            </a:rPr>
          </a:br>
          <a:r>
            <a:rPr lang="en-US" sz="1200" kern="1200" dirty="0">
              <a:latin typeface="Gotham Light" pitchFamily="50" charset="0"/>
            </a:rPr>
            <a:t>• What barriers appeared?</a:t>
          </a:r>
        </a:p>
      </dsp:txBody>
      <dsp:txXfrm>
        <a:off x="1930663" y="2647876"/>
        <a:ext cx="1540908" cy="1242668"/>
      </dsp:txXfrm>
    </dsp:sp>
    <dsp:sp modelId="{D6EE69CA-579A-4E76-AA43-7ED254F5613A}">
      <dsp:nvSpPr>
        <dsp:cNvPr id="0" name=""/>
        <dsp:cNvSpPr/>
      </dsp:nvSpPr>
      <dsp:spPr>
        <a:xfrm>
          <a:off x="1458449" y="485634"/>
          <a:ext cx="4175364" cy="4175364"/>
        </a:xfrm>
        <a:prstGeom prst="pie">
          <a:avLst>
            <a:gd name="adj1" fmla="val 10800000"/>
            <a:gd name="adj2" fmla="val 16200000"/>
          </a:avLst>
        </a:prstGeom>
        <a:solidFill>
          <a:schemeClr val="accent2">
            <a:hueOff val="-5035974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PLAN</a:t>
          </a:r>
          <a:br>
            <a:rPr lang="en-US" sz="1200" kern="1200" dirty="0"/>
          </a:br>
          <a:r>
            <a:rPr lang="en-US" sz="1200" kern="1200" dirty="0">
              <a:latin typeface="Gotham Light" pitchFamily="50" charset="0"/>
            </a:rPr>
            <a:t>Define the change you will test</a:t>
          </a:r>
          <a:br>
            <a:rPr lang="en-US" sz="1200" kern="1200" dirty="0">
              <a:latin typeface="Gotham Light" pitchFamily="50" charset="0"/>
            </a:rPr>
          </a:br>
          <a:r>
            <a:rPr lang="en-US" sz="1200" kern="1200" dirty="0">
              <a:latin typeface="Gotham Light" pitchFamily="50" charset="0"/>
            </a:rPr>
            <a:t>• What workflow step will change?</a:t>
          </a:r>
          <a:br>
            <a:rPr lang="en-US" sz="1200" kern="1200" dirty="0">
              <a:latin typeface="Gotham Light" pitchFamily="50" charset="0"/>
            </a:rPr>
          </a:br>
          <a:r>
            <a:rPr lang="en-US" sz="1200" kern="1200" dirty="0">
              <a:latin typeface="Gotham Light" pitchFamily="50" charset="0"/>
            </a:rPr>
            <a:t>• Who is responsible?</a:t>
          </a:r>
        </a:p>
      </dsp:txBody>
      <dsp:txXfrm>
        <a:off x="1930663" y="1256088"/>
        <a:ext cx="1540908" cy="1242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86" y="0"/>
            <a:ext cx="3077739" cy="471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376E-B37B-4ED8-AE02-2689A1C11F1B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6880"/>
            <a:ext cx="3077739" cy="471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86" y="8916880"/>
            <a:ext cx="3077739" cy="471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64E7E-4266-4528-BB19-97954EA6C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B780B-4C9D-0EEB-DA28-2D3F403DE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5DFE6-0BC7-FABE-77A1-C677B54EB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48E64-1742-C57A-DB0F-CFB4E1ACB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D6DC-9FA8-04D2-BDC3-B471C6005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B8CD-67B8-400C-AF0F-E0771E2D11C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51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354E-B52B-8C7B-765F-69944CD93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979AC-6C3B-6FD9-9CF7-0B2B8DB67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B6C12-E7A0-E6BA-528E-7D1623B3A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2827-9A2B-CF38-ED4D-CABB47709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B8CD-67B8-400C-AF0F-E0771E2D11C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03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Improve measurable outcomes and performance metrics tied to funding, contracts, and sustainability.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Build operational infrastructure that supports integrated teams, data sharing, and population health management.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64E7E-4266-4528-BB19-97954EA6C51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70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64E7E-4266-4528-BB19-97954EA6C51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Close session.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64E7E-4266-4528-BB19-97954EA6C51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9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141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i="0" dirty="0">
                <a:latin typeface="Arial"/>
                <a:cs typeface="Arial"/>
              </a:rPr>
              <a:t>© 2022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dirty="0"/>
              <a:t>OPEN</a:t>
            </a:r>
            <a:r>
              <a:rPr spc="-5" dirty="0"/>
              <a:t> </a:t>
            </a:r>
            <a:r>
              <a:rPr spc="-20" dirty="0"/>
              <a:t>MINDS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+ Background Data Image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220B1-07AD-463B-BCC7-C37AAF1C6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3912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F45C1-940E-4ADD-8BC1-D1892B9BC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26B6FB-0E48-4D6A-863E-AEFF673C5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081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Background Data Image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B3D07-97F0-4828-AF15-3443AA2FC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A83E6-C115-4C0A-B316-A338E7D20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6" b="-2"/>
          <a:stretch/>
        </p:blipFill>
        <p:spPr>
          <a:xfrm>
            <a:off x="-1" y="0"/>
            <a:ext cx="12192001" cy="63912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3728DF-6C18-4123-B3CB-BDD79F1DA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729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ulleted List + Data Imagery 1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B297A-4E88-4ABA-8AEE-FBCE8CC4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5715000" cy="434509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2F8E6A-221F-4178-89F7-A5EC6F8C3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71500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763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ulleted List + Data Imagery 2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F88E01-BAAB-40E2-BD78-989DA1288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71500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4A752A-2BCA-D558-C158-0176C9D22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5715000" cy="434509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7612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17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vy Bar Header +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DA3BE-262C-4475-A403-30F0FE422150}"/>
              </a:ext>
            </a:extLst>
          </p:cNvPr>
          <p:cNvSpPr/>
          <p:nvPr/>
        </p:nvSpPr>
        <p:spPr>
          <a:xfrm>
            <a:off x="0" y="-6210"/>
            <a:ext cx="12192000" cy="822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75" y="0"/>
            <a:ext cx="10991850" cy="79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621A71-AADB-0F06-69FC-F4E8270F9BA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075" y="1187038"/>
            <a:ext cx="10991850" cy="483419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648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vy Bar Header +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55C94-3AB9-3C6B-6EF0-E3A38CA2F0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075" y="1575218"/>
            <a:ext cx="10991850" cy="442876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DA3BE-262C-4475-A403-30F0FE422150}"/>
              </a:ext>
            </a:extLst>
          </p:cNvPr>
          <p:cNvSpPr/>
          <p:nvPr/>
        </p:nvSpPr>
        <p:spPr>
          <a:xfrm>
            <a:off x="0" y="-6211"/>
            <a:ext cx="12192000" cy="1196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75" y="1"/>
            <a:ext cx="10991850" cy="119062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4470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Graphic Bar Header + Bullet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68B1B5-C753-4D8B-AFFA-7CEB4192109F}"/>
              </a:ext>
            </a:extLst>
          </p:cNvPr>
          <p:cNvGrpSpPr/>
          <p:nvPr userDrawn="1"/>
        </p:nvGrpSpPr>
        <p:grpSpPr>
          <a:xfrm>
            <a:off x="0" y="-6211"/>
            <a:ext cx="12192000" cy="822327"/>
            <a:chOff x="0" y="-6211"/>
            <a:chExt cx="12192000" cy="8223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BD5D25-8D4C-4CE0-81BF-E7E446109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6211"/>
              <a:ext cx="12192000" cy="82232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DDA3BE-262C-4475-A403-30F0FE422150}"/>
                </a:ext>
              </a:extLst>
            </p:cNvPr>
            <p:cNvSpPr/>
            <p:nvPr/>
          </p:nvSpPr>
          <p:spPr>
            <a:xfrm>
              <a:off x="0" y="-6210"/>
              <a:ext cx="12192000" cy="822326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75" y="0"/>
            <a:ext cx="10991850" cy="79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02A54-736D-BD70-B79A-A96828BAAA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075" y="1187038"/>
            <a:ext cx="10991850" cy="483419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001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Background Data Image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220B1-07AD-463B-BCC7-C37AAF1C6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3912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F45C1-940E-4ADD-8BC1-D1892B9BC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8D8248-D5DB-4C06-B9F1-F2309A83B990}"/>
              </a:ext>
            </a:extLst>
          </p:cNvPr>
          <p:cNvGrpSpPr/>
          <p:nvPr userDrawn="1"/>
        </p:nvGrpSpPr>
        <p:grpSpPr>
          <a:xfrm>
            <a:off x="0" y="-6211"/>
            <a:ext cx="12192000" cy="822327"/>
            <a:chOff x="0" y="-6211"/>
            <a:chExt cx="12192000" cy="8223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0B0068-1D2D-4F66-B65C-7216A9F5E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6211"/>
              <a:ext cx="12192000" cy="82232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7B5AF6-0EF9-45E3-9695-6509709AB2B0}"/>
                </a:ext>
              </a:extLst>
            </p:cNvPr>
            <p:cNvSpPr/>
            <p:nvPr/>
          </p:nvSpPr>
          <p:spPr>
            <a:xfrm>
              <a:off x="0" y="-6210"/>
              <a:ext cx="12192000" cy="822326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637D965-91A6-4D60-9AFB-1BE407E8E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0"/>
            <a:ext cx="10991850" cy="79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355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vy Graphic Bar Header + Bullet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BD5D25-8D4C-4CE0-81BF-E7E446109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211"/>
            <a:ext cx="12192000" cy="11968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DDA3BE-262C-4475-A403-30F0FE422150}"/>
              </a:ext>
            </a:extLst>
          </p:cNvPr>
          <p:cNvSpPr/>
          <p:nvPr/>
        </p:nvSpPr>
        <p:spPr>
          <a:xfrm>
            <a:off x="0" y="-6211"/>
            <a:ext cx="12192000" cy="1196836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0075" y="1"/>
            <a:ext cx="10991850" cy="11906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004B9-DE16-C436-817E-990EFF1630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075" y="1575218"/>
            <a:ext cx="10991850" cy="442876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157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00799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12192000" y="0"/>
                </a:moveTo>
                <a:lnTo>
                  <a:pt x="0" y="0"/>
                </a:lnTo>
                <a:lnTo>
                  <a:pt x="0" y="457199"/>
                </a:lnTo>
                <a:lnTo>
                  <a:pt x="12192000" y="4571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141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136" y="6493762"/>
            <a:ext cx="1764792" cy="27127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141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i="0" dirty="0">
                <a:latin typeface="Arial"/>
                <a:cs typeface="Arial"/>
              </a:rPr>
              <a:t>© 2022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dirty="0"/>
              <a:t>OPEN</a:t>
            </a:r>
            <a:r>
              <a:rPr spc="-5" dirty="0"/>
              <a:t> </a:t>
            </a:r>
            <a:r>
              <a:rPr spc="-20" dirty="0"/>
              <a:t>MINDS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Two Content Se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ADE1FD-6692-7AB9-118A-E4086BA4E76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8404" y="1420205"/>
            <a:ext cx="5303519" cy="444914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BFD6007-709D-B899-D8DB-29B9BE3CD3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075" y="1419948"/>
            <a:ext cx="5303519" cy="444914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00074" y="507350"/>
            <a:ext cx="10991849" cy="71017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75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Two Content Sections + Navy Subhea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DD6D6A-23E7-4818-9ED9-50E40A80A6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0074" y="1418786"/>
            <a:ext cx="5303520" cy="736282"/>
          </a:xfrm>
          <a:prstGeom prst="rect">
            <a:avLst/>
          </a:prstGeom>
          <a:solidFill>
            <a:schemeClr val="tx1"/>
          </a:solidFill>
        </p:spPr>
        <p:txBody>
          <a:bodyPr lIns="91440" rIns="91440" anchor="ctr">
            <a:noAutofit/>
          </a:bodyPr>
          <a:lstStyle>
            <a:lvl1pPr marL="91440" indent="0">
              <a:buNone/>
              <a:defRPr sz="1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89A1A30-4E74-4A24-9F75-08AB8A4F13F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0" y="1418786"/>
            <a:ext cx="5303520" cy="736282"/>
          </a:xfrm>
          <a:prstGeom prst="rect">
            <a:avLst/>
          </a:prstGeom>
          <a:solidFill>
            <a:schemeClr val="tx1"/>
          </a:solidFill>
        </p:spPr>
        <p:txBody>
          <a:bodyPr lIns="91440" rIns="91440" anchor="ctr">
            <a:noAutofit/>
          </a:bodyPr>
          <a:lstStyle>
            <a:lvl1pPr marL="91440" indent="0">
              <a:buNone/>
              <a:defRPr sz="1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ECFA74A2-EC61-4985-AAF9-A6C3CF73B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4" y="507350"/>
            <a:ext cx="10991849" cy="71017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797510D-DD35-E956-134A-0D513590B4C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8404" y="2239709"/>
            <a:ext cx="5303519" cy="368689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D0AAC-A6A9-6C9C-19FB-3A3C0E1DB2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075" y="2239452"/>
            <a:ext cx="5303519" cy="368689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4482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Two Content Sections + Teal Subhea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49FA9A-C3EC-4DCF-95CE-543223834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4" y="507350"/>
            <a:ext cx="10991849" cy="71017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BA318E-B25D-4026-9E37-6557A44832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0074" y="1418786"/>
            <a:ext cx="5303520" cy="736282"/>
          </a:xfrm>
          <a:prstGeom prst="rect">
            <a:avLst/>
          </a:prstGeom>
          <a:solidFill>
            <a:schemeClr val="accent2"/>
          </a:solidFill>
        </p:spPr>
        <p:txBody>
          <a:bodyPr lIns="91440" rIns="91440" anchor="ctr">
            <a:noAutofit/>
          </a:bodyPr>
          <a:lstStyle>
            <a:lvl1pPr marL="91440" indent="0">
              <a:buNone/>
              <a:defRPr sz="1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D5F90D2-4457-4E80-9777-5A0BBF4C675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0" y="1418786"/>
            <a:ext cx="5303520" cy="736282"/>
          </a:xfrm>
          <a:prstGeom prst="rect">
            <a:avLst/>
          </a:prstGeom>
          <a:solidFill>
            <a:schemeClr val="accent2"/>
          </a:solidFill>
        </p:spPr>
        <p:txBody>
          <a:bodyPr lIns="91440" rIns="91440" anchor="ctr">
            <a:noAutofit/>
          </a:bodyPr>
          <a:lstStyle>
            <a:lvl1pPr marL="91440" indent="0">
              <a:buNone/>
              <a:defRPr sz="1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A2778A3-AAE2-863F-F465-2729CF9282C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8404" y="2239709"/>
            <a:ext cx="5303519" cy="368689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EFFC0-52C0-FF2A-C926-C5F1742D6B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075" y="2239452"/>
            <a:ext cx="5303519" cy="368689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3479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0FC4FB-22B8-18E1-4BDF-BF912B4C5F3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79" y="2518913"/>
            <a:ext cx="10058401" cy="348507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79CCFC-7C70-4414-B757-B2AB769B86AF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28E55-4A87-48E1-9924-83A90CF53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6493959"/>
            <a:ext cx="1765795" cy="270881"/>
          </a:xfrm>
          <a:prstGeom prst="rect">
            <a:avLst/>
          </a:prstGeom>
        </p:spPr>
      </p:pic>
      <p:sp>
        <p:nvSpPr>
          <p:cNvPr id="5" name="ZoneTexte 3">
            <a:extLst>
              <a:ext uri="{FF2B5EF4-FFF2-40B4-BE49-F238E27FC236}">
                <a16:creationId xmlns:a16="http://schemas.microsoft.com/office/drawing/2014/main" id="{9CF83387-F67A-4483-B4B2-5E59E786CD4F}"/>
              </a:ext>
            </a:extLst>
          </p:cNvPr>
          <p:cNvSpPr txBox="1"/>
          <p:nvPr userDrawn="1"/>
        </p:nvSpPr>
        <p:spPr>
          <a:xfrm>
            <a:off x="1602105" y="6510526"/>
            <a:ext cx="9769642" cy="296905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algn="r">
              <a:defRPr/>
            </a:pPr>
            <a:r>
              <a:rPr lang="fr-FR" sz="1400" kern="0" dirty="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Segoe UI Light" panose="020B0502040204020203" pitchFamily="34" charset="0"/>
              </a:rPr>
              <a:t>© 2024 </a:t>
            </a:r>
            <a:r>
              <a:rPr lang="fr-FR" sz="1400" i="1" kern="0" dirty="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Segoe UI Light" panose="020B0502040204020203" pitchFamily="34" charset="0"/>
              </a:rPr>
              <a:t>OPEN MINDS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71739"/>
            <a:ext cx="10058400" cy="143425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1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FFB7DCD-853A-459A-9CF2-DB11D94604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94332" y="6459785"/>
            <a:ext cx="1312025" cy="365125"/>
          </a:xfrm>
        </p:spPr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04A4C6-758C-4DE8-BB50-EA0672796022}"/>
              </a:ext>
            </a:extLst>
          </p:cNvPr>
          <p:cNvSpPr/>
          <p:nvPr userDrawn="1"/>
        </p:nvSpPr>
        <p:spPr>
          <a:xfrm>
            <a:off x="1101009" y="2219949"/>
            <a:ext cx="100584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79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BFF6EA-5F7B-8571-AA57-34F72E882988}"/>
              </a:ext>
            </a:extLst>
          </p:cNvPr>
          <p:cNvSpPr/>
          <p:nvPr userDrawn="1"/>
        </p:nvSpPr>
        <p:spPr>
          <a:xfrm>
            <a:off x="0" y="-1"/>
            <a:ext cx="4154750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4874" y="372329"/>
            <a:ext cx="6879458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1DD95F-66B4-9DD3-406A-3D1C2B01D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3169692"/>
            <a:ext cx="3386710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chemeClr val="bg1"/>
                </a:solidFill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826188-BDAD-E7A9-4F30-2544645119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6" y="2236242"/>
            <a:ext cx="3386710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B7A6BD-0AA9-5770-DA8B-0AE3CB0B9E01}"/>
              </a:ext>
            </a:extLst>
          </p:cNvPr>
          <p:cNvSpPr/>
          <p:nvPr userDrawn="1"/>
        </p:nvSpPr>
        <p:spPr>
          <a:xfrm rot="5400000">
            <a:off x="921794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A6AA9D-B233-930C-D297-F7C4A944253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12466" y="1406107"/>
            <a:ext cx="6879458" cy="45029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3753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BFF6EA-5F7B-8571-AA57-34F72E882988}"/>
              </a:ext>
            </a:extLst>
          </p:cNvPr>
          <p:cNvSpPr/>
          <p:nvPr userDrawn="1"/>
        </p:nvSpPr>
        <p:spPr>
          <a:xfrm>
            <a:off x="0" y="-1"/>
            <a:ext cx="4154750" cy="64026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4874" y="372329"/>
            <a:ext cx="6879458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1DD95F-66B4-9DD3-406A-3D1C2B01D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3169692"/>
            <a:ext cx="3369457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chemeClr val="bg1"/>
                </a:solidFill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826188-BDAD-E7A9-4F30-2544645119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6" y="2236242"/>
            <a:ext cx="3369457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ACF59-056E-0F2D-67A2-44371B728B28}"/>
              </a:ext>
            </a:extLst>
          </p:cNvPr>
          <p:cNvSpPr/>
          <p:nvPr userDrawn="1"/>
        </p:nvSpPr>
        <p:spPr>
          <a:xfrm rot="5400000">
            <a:off x="921794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BC5ED0-8781-6761-09C0-853DC70B1BF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12466" y="1406107"/>
            <a:ext cx="6879458" cy="45029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5981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BFF6EA-5F7B-8571-AA57-34F72E882988}"/>
              </a:ext>
            </a:extLst>
          </p:cNvPr>
          <p:cNvSpPr/>
          <p:nvPr userDrawn="1"/>
        </p:nvSpPr>
        <p:spPr>
          <a:xfrm>
            <a:off x="0" y="-1"/>
            <a:ext cx="4154750" cy="640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4874" y="372329"/>
            <a:ext cx="6879458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1DD95F-66B4-9DD3-406A-3D1C2B01D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3169692"/>
            <a:ext cx="3378084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chemeClr val="bg1"/>
                </a:solidFill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826188-BDAD-E7A9-4F30-2544645119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6" y="2236242"/>
            <a:ext cx="3378084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ACF59-056E-0F2D-67A2-44371B728B28}"/>
              </a:ext>
            </a:extLst>
          </p:cNvPr>
          <p:cNvSpPr/>
          <p:nvPr userDrawn="1"/>
        </p:nvSpPr>
        <p:spPr>
          <a:xfrm rot="5400000">
            <a:off x="921794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8192169-6E62-C8A0-7BC7-E24BF4C892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12466" y="1406107"/>
            <a:ext cx="6879458" cy="45029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278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54DD7C-EF1E-7AEE-B3E6-0A3F85F3189C}"/>
              </a:ext>
            </a:extLst>
          </p:cNvPr>
          <p:cNvSpPr/>
          <p:nvPr userDrawn="1"/>
        </p:nvSpPr>
        <p:spPr>
          <a:xfrm>
            <a:off x="-1" y="-1"/>
            <a:ext cx="5149049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D307215-0A43-FC2B-0007-EF2D0E3CF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8240" y="372329"/>
            <a:ext cx="5806091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FE446D-07BC-99DA-EF87-A542D096F1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169692"/>
            <a:ext cx="4461114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chemeClr val="bg1"/>
                </a:solidFill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B90996C-313F-A189-61E0-D3FBCF1CE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6" y="2236242"/>
            <a:ext cx="4461114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8ECDF-626C-5DC8-8533-56DE63104127}"/>
              </a:ext>
            </a:extLst>
          </p:cNvPr>
          <p:cNvSpPr/>
          <p:nvPr userDrawn="1"/>
        </p:nvSpPr>
        <p:spPr>
          <a:xfrm rot="5400000">
            <a:off x="1978233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A63C2A-8A95-CD97-E36B-B6D86D88189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785832" y="1406107"/>
            <a:ext cx="5806092" cy="45029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810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310A8F-55AF-B7FB-F328-F3BC6EE6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28314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4064A3-BB56-9168-DAC7-CFD1B21FDB65}"/>
              </a:ext>
            </a:extLst>
          </p:cNvPr>
          <p:cNvSpPr/>
          <p:nvPr userDrawn="1"/>
        </p:nvSpPr>
        <p:spPr>
          <a:xfrm>
            <a:off x="6514011" y="-1"/>
            <a:ext cx="5677989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8BBF4-C21B-4D9E-703C-CC67F623D559}"/>
              </a:ext>
            </a:extLst>
          </p:cNvPr>
          <p:cNvSpPr/>
          <p:nvPr userDrawn="1"/>
        </p:nvSpPr>
        <p:spPr>
          <a:xfrm rot="5400000">
            <a:off x="329054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AAA1EC-D21A-5E02-7E03-597FF11FF48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0076" y="1639019"/>
            <a:ext cx="5283139" cy="42700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7211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B4C7FE-AFA8-5848-834B-A0102886A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372328"/>
            <a:ext cx="47053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68B2D6-684B-3657-D997-8287F918B700}"/>
              </a:ext>
            </a:extLst>
          </p:cNvPr>
          <p:cNvSpPr/>
          <p:nvPr userDrawn="1"/>
        </p:nvSpPr>
        <p:spPr>
          <a:xfrm>
            <a:off x="5867401" y="-1"/>
            <a:ext cx="6324600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15989-4870-34A4-61BC-52AC7FB11280}"/>
              </a:ext>
            </a:extLst>
          </p:cNvPr>
          <p:cNvSpPr/>
          <p:nvPr userDrawn="1"/>
        </p:nvSpPr>
        <p:spPr>
          <a:xfrm rot="5400000">
            <a:off x="269999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027010-0063-5692-B63F-D17E96C8A84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0076" y="1639019"/>
            <a:ext cx="4705350" cy="42700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56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i="0" dirty="0">
                <a:latin typeface="Arial"/>
                <a:cs typeface="Arial"/>
              </a:rPr>
              <a:t>© 2022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dirty="0"/>
              <a:t>OPEN</a:t>
            </a:r>
            <a:r>
              <a:rPr spc="-5" dirty="0"/>
              <a:t> </a:t>
            </a:r>
            <a:r>
              <a:rPr spc="-20" dirty="0"/>
              <a:t>MINDS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er + Bulleted List + Teal 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9E55E-BCB2-405B-AF74-BA249F408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3880485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747C7-DD25-BC67-4969-B592AC769DF8}"/>
              </a:ext>
            </a:extLst>
          </p:cNvPr>
          <p:cNvSpPr/>
          <p:nvPr userDrawn="1"/>
        </p:nvSpPr>
        <p:spPr>
          <a:xfrm>
            <a:off x="5026866" y="-1"/>
            <a:ext cx="7165135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A66C4-2500-27E0-EEC2-BD9A4ADCA873}"/>
              </a:ext>
            </a:extLst>
          </p:cNvPr>
          <p:cNvSpPr/>
          <p:nvPr userDrawn="1"/>
        </p:nvSpPr>
        <p:spPr>
          <a:xfrm rot="5400000">
            <a:off x="1793910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AFAB7B-329D-7067-4E8C-753159A6BCD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0076" y="1639019"/>
            <a:ext cx="3880484" cy="42700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875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er + Bulleted List + Teal 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9E55E-BCB2-405B-AF74-BA249F408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4403467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747C7-DD25-BC67-4969-B592AC769DF8}"/>
              </a:ext>
            </a:extLst>
          </p:cNvPr>
          <p:cNvSpPr/>
          <p:nvPr userDrawn="1"/>
        </p:nvSpPr>
        <p:spPr>
          <a:xfrm>
            <a:off x="5630779" y="-1"/>
            <a:ext cx="6561222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A66C4-2500-27E0-EEC2-BD9A4ADCA873}"/>
              </a:ext>
            </a:extLst>
          </p:cNvPr>
          <p:cNvSpPr/>
          <p:nvPr userDrawn="1"/>
        </p:nvSpPr>
        <p:spPr>
          <a:xfrm rot="5400000">
            <a:off x="2403506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E788A-69D7-B761-A24A-EA1E16D21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3"/>
          <a:stretch/>
        </p:blipFill>
        <p:spPr>
          <a:xfrm>
            <a:off x="5630779" y="2384628"/>
            <a:ext cx="5583841" cy="40284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4B91E-6BD5-9919-CFF6-721AB9DE93A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0076" y="1639019"/>
            <a:ext cx="4403466" cy="42700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9823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er + Bulleted List + Teal 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9E55E-BCB2-405B-AF74-BA249F408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4679291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747C7-DD25-BC67-4969-B592AC769DF8}"/>
              </a:ext>
            </a:extLst>
          </p:cNvPr>
          <p:cNvSpPr/>
          <p:nvPr userDrawn="1"/>
        </p:nvSpPr>
        <p:spPr>
          <a:xfrm>
            <a:off x="5867401" y="-1"/>
            <a:ext cx="6324600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A66C4-2500-27E0-EEC2-BD9A4ADCA873}"/>
              </a:ext>
            </a:extLst>
          </p:cNvPr>
          <p:cNvSpPr/>
          <p:nvPr userDrawn="1"/>
        </p:nvSpPr>
        <p:spPr>
          <a:xfrm rot="5400000">
            <a:off x="269999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D15397-6A19-7163-87E3-1251992263C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0076" y="1639019"/>
            <a:ext cx="4679290" cy="42700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097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er + Bulleted List + Teal 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9E55E-BCB2-405B-AF74-BA249F408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3815373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747C7-DD25-BC67-4969-B592AC769DF8}"/>
              </a:ext>
            </a:extLst>
          </p:cNvPr>
          <p:cNvSpPr/>
          <p:nvPr userDrawn="1"/>
        </p:nvSpPr>
        <p:spPr>
          <a:xfrm>
            <a:off x="5026866" y="-1"/>
            <a:ext cx="7165135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A66C4-2500-27E0-EEC2-BD9A4ADCA873}"/>
              </a:ext>
            </a:extLst>
          </p:cNvPr>
          <p:cNvSpPr/>
          <p:nvPr userDrawn="1"/>
        </p:nvSpPr>
        <p:spPr>
          <a:xfrm rot="5400000">
            <a:off x="1793910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168DB5-D450-C6CE-ED1F-FEC73E8E88C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0076" y="1639019"/>
            <a:ext cx="3815372" cy="42700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512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er + Bulleted List + Teal 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9E55E-BCB2-405B-AF74-BA249F408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6335562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168DB5-D450-C6CE-ED1F-FEC73E8E88C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0076" y="1639019"/>
            <a:ext cx="6335562" cy="42700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07F9C9-9337-79E3-0B37-D447F6722574}"/>
              </a:ext>
            </a:extLst>
          </p:cNvPr>
          <p:cNvSpPr/>
          <p:nvPr userDrawn="1"/>
        </p:nvSpPr>
        <p:spPr>
          <a:xfrm>
            <a:off x="7583195" y="0"/>
            <a:ext cx="4608806" cy="640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520E1-7719-598B-06B5-989DCD2E3927}"/>
              </a:ext>
            </a:extLst>
          </p:cNvPr>
          <p:cNvSpPr/>
          <p:nvPr userDrawn="1"/>
        </p:nvSpPr>
        <p:spPr>
          <a:xfrm rot="5400000">
            <a:off x="4350238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88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310A8F-55AF-B7FB-F328-F3BC6EE6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133535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4064A3-BB56-9168-DAC7-CFD1B21FDB65}"/>
              </a:ext>
            </a:extLst>
          </p:cNvPr>
          <p:cNvSpPr/>
          <p:nvPr userDrawn="1"/>
        </p:nvSpPr>
        <p:spPr>
          <a:xfrm>
            <a:off x="6514011" y="-1"/>
            <a:ext cx="5677989" cy="640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8BBF4-C21B-4D9E-703C-CC67F623D559}"/>
              </a:ext>
            </a:extLst>
          </p:cNvPr>
          <p:cNvSpPr/>
          <p:nvPr userDrawn="1"/>
        </p:nvSpPr>
        <p:spPr>
          <a:xfrm rot="5400000">
            <a:off x="329054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6808DE-C1EC-D7CA-F39D-49849D7E34F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0076" y="1639019"/>
            <a:ext cx="5133534" cy="42700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295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B4C7FE-AFA8-5848-834B-A0102886A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372328"/>
            <a:ext cx="47053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68B2D6-684B-3657-D997-8287F918B700}"/>
              </a:ext>
            </a:extLst>
          </p:cNvPr>
          <p:cNvSpPr/>
          <p:nvPr userDrawn="1"/>
        </p:nvSpPr>
        <p:spPr>
          <a:xfrm>
            <a:off x="5867401" y="-1"/>
            <a:ext cx="6324600" cy="640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15989-4870-34A4-61BC-52AC7FB11280}"/>
              </a:ext>
            </a:extLst>
          </p:cNvPr>
          <p:cNvSpPr/>
          <p:nvPr userDrawn="1"/>
        </p:nvSpPr>
        <p:spPr>
          <a:xfrm rot="5400000">
            <a:off x="269999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339A8E-E588-8AE4-D937-2DB75024908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0076" y="1639019"/>
            <a:ext cx="4705350" cy="42700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8302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8300" y="372329"/>
            <a:ext cx="6146032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ACF59-056E-0F2D-67A2-44371B728B28}"/>
              </a:ext>
            </a:extLst>
          </p:cNvPr>
          <p:cNvSpPr/>
          <p:nvPr userDrawn="1"/>
        </p:nvSpPr>
        <p:spPr>
          <a:xfrm rot="5400000">
            <a:off x="921794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graph on a computer screen&#10;&#10;Description automatically generated">
            <a:extLst>
              <a:ext uri="{FF2B5EF4-FFF2-40B4-BE49-F238E27FC236}">
                <a16:creationId xmlns:a16="http://schemas.microsoft.com/office/drawing/2014/main" id="{194C77F3-3A18-B465-4FF3-DCEAB9A7D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840774" cy="63994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C563E8-6ABA-1CDB-E7EA-FFB5C6313CE9}"/>
              </a:ext>
            </a:extLst>
          </p:cNvPr>
          <p:cNvSpPr/>
          <p:nvPr userDrawn="1"/>
        </p:nvSpPr>
        <p:spPr>
          <a:xfrm>
            <a:off x="0" y="-1339"/>
            <a:ext cx="4840774" cy="640214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0B4D87-72E1-E430-E1B8-EC61A890D60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45892" y="1406107"/>
            <a:ext cx="6146032" cy="45029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317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8300" y="372329"/>
            <a:ext cx="6146032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1E19D-0CEE-E48E-D835-AECFCAC9C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1" y="0"/>
            <a:ext cx="4843175" cy="64026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5B0382-36A4-FC63-1F0E-87328FDF9CF6}"/>
              </a:ext>
            </a:extLst>
          </p:cNvPr>
          <p:cNvSpPr/>
          <p:nvPr userDrawn="1"/>
        </p:nvSpPr>
        <p:spPr>
          <a:xfrm>
            <a:off x="0" y="0"/>
            <a:ext cx="4843175" cy="64024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037B8B-FB8E-E916-C07C-738F3C978EE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45892" y="1406107"/>
            <a:ext cx="6146032" cy="45029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199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8300" y="372329"/>
            <a:ext cx="6146032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B5EF84-1888-587A-0501-9808F459E9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1" y="-1"/>
            <a:ext cx="4843176" cy="64026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40D96E-86C5-47B7-3DF4-8D4005524420}"/>
              </a:ext>
            </a:extLst>
          </p:cNvPr>
          <p:cNvSpPr/>
          <p:nvPr userDrawn="1"/>
        </p:nvSpPr>
        <p:spPr>
          <a:xfrm>
            <a:off x="0" y="-142"/>
            <a:ext cx="4843176" cy="640263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7D401D-F769-572F-EDB3-C8E3349F181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45892" y="1406107"/>
            <a:ext cx="6146032" cy="45029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4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8383" cy="685799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400799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12192000" y="0"/>
                </a:moveTo>
                <a:lnTo>
                  <a:pt x="0" y="0"/>
                </a:lnTo>
                <a:lnTo>
                  <a:pt x="0" y="457199"/>
                </a:lnTo>
                <a:lnTo>
                  <a:pt x="12192000" y="4571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141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6136" y="6493762"/>
            <a:ext cx="1764792" cy="27127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i="0" dirty="0">
                <a:latin typeface="Arial"/>
                <a:cs typeface="Arial"/>
              </a:rPr>
              <a:t>© 2022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dirty="0"/>
              <a:t>OPEN</a:t>
            </a:r>
            <a:r>
              <a:rPr spc="-5" dirty="0"/>
              <a:t> </a:t>
            </a:r>
            <a:r>
              <a:rPr spc="-20" dirty="0"/>
              <a:t>MINDS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8300" y="372329"/>
            <a:ext cx="6146032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B7CFE-3A92-BC61-24C5-CEA931F3F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4843176" cy="64026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A61DA3-C1F6-CCBD-ADED-534F865CC53B}"/>
              </a:ext>
            </a:extLst>
          </p:cNvPr>
          <p:cNvSpPr/>
          <p:nvPr userDrawn="1"/>
        </p:nvSpPr>
        <p:spPr>
          <a:xfrm>
            <a:off x="0" y="-9526"/>
            <a:ext cx="4843177" cy="64120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594F889-7C72-70AB-CDE8-DAD20AD0211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45892" y="1406107"/>
            <a:ext cx="6146032" cy="45029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269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4093" y="372329"/>
            <a:ext cx="6310239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594F889-7C72-70AB-CDE8-DAD20AD0211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81685" y="1406107"/>
            <a:ext cx="6310239" cy="45029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77E6FC-EE0E-B19B-2668-9A4990EE6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94" r="44740" b="6666"/>
          <a:stretch/>
        </p:blipFill>
        <p:spPr>
          <a:xfrm>
            <a:off x="0" y="0"/>
            <a:ext cx="4654297" cy="6400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BD27FD-F728-86AD-DFBA-7C1AD20B503A}"/>
              </a:ext>
            </a:extLst>
          </p:cNvPr>
          <p:cNvSpPr/>
          <p:nvPr userDrawn="1"/>
        </p:nvSpPr>
        <p:spPr>
          <a:xfrm>
            <a:off x="0" y="0"/>
            <a:ext cx="4654297" cy="6400800"/>
          </a:xfrm>
          <a:prstGeom prst="rect">
            <a:avLst/>
          </a:prstGeom>
          <a:solidFill>
            <a:schemeClr val="accent3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BEED29-B8D3-E97F-1890-119EA51EE090}"/>
              </a:ext>
            </a:extLst>
          </p:cNvPr>
          <p:cNvSpPr/>
          <p:nvPr userDrawn="1"/>
        </p:nvSpPr>
        <p:spPr>
          <a:xfrm rot="5400000">
            <a:off x="1426892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113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225" y="372329"/>
            <a:ext cx="3698107" cy="13135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person typing on a computer&#10;&#10;Description automatically generated">
            <a:extLst>
              <a:ext uri="{FF2B5EF4-FFF2-40B4-BE49-F238E27FC236}">
                <a16:creationId xmlns:a16="http://schemas.microsoft.com/office/drawing/2014/main" id="{DAE7889D-2498-FC46-C982-727A4E51C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62825" cy="6400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63E6ED-667B-0A11-537E-BC3DFBEC146B}"/>
              </a:ext>
            </a:extLst>
          </p:cNvPr>
          <p:cNvSpPr/>
          <p:nvPr userDrawn="1"/>
        </p:nvSpPr>
        <p:spPr>
          <a:xfrm>
            <a:off x="0" y="0"/>
            <a:ext cx="7362824" cy="64024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67A8C0-FA52-19DD-B1AA-A876174A29B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893816" y="1871932"/>
            <a:ext cx="3698108" cy="403716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860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9025" y="372329"/>
            <a:ext cx="4155307" cy="13135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91389-3F4E-D908-AEDD-23EF52E18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"/>
          <a:stretch/>
        </p:blipFill>
        <p:spPr>
          <a:xfrm>
            <a:off x="4762" y="-21557"/>
            <a:ext cx="6872287" cy="64219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6F4ACD-E970-5087-98FF-A82AF5480AE9}"/>
              </a:ext>
            </a:extLst>
          </p:cNvPr>
          <p:cNvSpPr/>
          <p:nvPr userDrawn="1"/>
        </p:nvSpPr>
        <p:spPr>
          <a:xfrm>
            <a:off x="0" y="-9526"/>
            <a:ext cx="6881811" cy="64120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3780E4-C394-6AA9-D10D-429BDDB29D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36617" y="1871932"/>
            <a:ext cx="4155307" cy="403716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302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5" y="372329"/>
            <a:ext cx="5010150" cy="13135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A86372-FC7C-3F75-F569-DD35F83D3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4006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0F63CF-401D-B4E4-DC2B-E80FAED5E9AB}"/>
              </a:ext>
            </a:extLst>
          </p:cNvPr>
          <p:cNvSpPr/>
          <p:nvPr userDrawn="1"/>
        </p:nvSpPr>
        <p:spPr>
          <a:xfrm>
            <a:off x="6096000" y="-11417"/>
            <a:ext cx="6096000" cy="64120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FE5B1D8-FC98-2386-8DFD-A90B1FCBFB5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2925" y="1871932"/>
            <a:ext cx="5010150" cy="403716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635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5" y="372329"/>
            <a:ext cx="6229350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BD786-656F-A0B9-BA37-118F5276C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6625" y="0"/>
            <a:ext cx="4905375" cy="64006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C76C2-FEF5-3C65-E285-3817778C75CC}"/>
              </a:ext>
            </a:extLst>
          </p:cNvPr>
          <p:cNvSpPr/>
          <p:nvPr userDrawn="1"/>
        </p:nvSpPr>
        <p:spPr>
          <a:xfrm>
            <a:off x="7286625" y="-9526"/>
            <a:ext cx="4905374" cy="64120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29B223-5364-D5DE-B690-B70339128A9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2925" y="1311216"/>
            <a:ext cx="6229350" cy="459788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1929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5" y="372329"/>
            <a:ext cx="6953430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29B223-5364-D5DE-B690-B70339128A9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2925" y="1311216"/>
            <a:ext cx="6953430" cy="459788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FFBA167-5580-45CB-4E6A-00E466943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1360" y="1"/>
            <a:ext cx="4070640" cy="6400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9159F2-C942-3A6D-5D40-E005321F6696}"/>
              </a:ext>
            </a:extLst>
          </p:cNvPr>
          <p:cNvSpPr/>
          <p:nvPr userDrawn="1"/>
        </p:nvSpPr>
        <p:spPr>
          <a:xfrm>
            <a:off x="8092895" y="0"/>
            <a:ext cx="4099105" cy="64008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E4204-C480-8AC1-8A83-A81205FF01DA}"/>
              </a:ext>
            </a:extLst>
          </p:cNvPr>
          <p:cNvSpPr/>
          <p:nvPr userDrawn="1"/>
        </p:nvSpPr>
        <p:spPr>
          <a:xfrm rot="5400000">
            <a:off x="491940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91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5" y="372329"/>
            <a:ext cx="5010150" cy="13135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A86372-FC7C-3F75-F569-DD35F83D3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4006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0F63CF-401D-B4E4-DC2B-E80FAED5E9AB}"/>
              </a:ext>
            </a:extLst>
          </p:cNvPr>
          <p:cNvSpPr/>
          <p:nvPr userDrawn="1"/>
        </p:nvSpPr>
        <p:spPr>
          <a:xfrm>
            <a:off x="6096000" y="-11417"/>
            <a:ext cx="6096000" cy="64120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2CCF25-A9DA-9982-7094-EE7F841DDD7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2925" y="1811546"/>
            <a:ext cx="5010150" cy="409754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6651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ulleted List + Imagery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EBB45A-D442-45D6-A17B-B5D9C3B1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4" y="1457325"/>
            <a:ext cx="5334900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B644B7-6633-4010-98BF-58637E432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334899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57C12125-62E6-1C0A-CB6D-2E9DC20AA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011" y="0"/>
            <a:ext cx="5677989" cy="64007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B1C732-BBEF-6DEF-8319-7A03746AF9A9}"/>
              </a:ext>
            </a:extLst>
          </p:cNvPr>
          <p:cNvSpPr/>
          <p:nvPr userDrawn="1"/>
        </p:nvSpPr>
        <p:spPr>
          <a:xfrm>
            <a:off x="6514011" y="-1"/>
            <a:ext cx="5677989" cy="6402635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87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er + Bulleted List + Imagery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9CB7B1-38FE-40DD-914D-49E89D0DB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317646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19B92407-5A4F-BDCE-38C8-D7C408301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011" y="1"/>
            <a:ext cx="5677989" cy="64026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4E96B2-0550-9734-3ACF-B6600FD3F075}"/>
              </a:ext>
            </a:extLst>
          </p:cNvPr>
          <p:cNvSpPr/>
          <p:nvPr userDrawn="1"/>
        </p:nvSpPr>
        <p:spPr>
          <a:xfrm>
            <a:off x="6514011" y="-1"/>
            <a:ext cx="5677989" cy="6402635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D686CE-F70D-F199-FD31-37828A86E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4" y="1457325"/>
            <a:ext cx="5334900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04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16351"/>
            <a:ext cx="12191999" cy="358292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047" y="6400799"/>
            <a:ext cx="12189460" cy="457200"/>
          </a:xfrm>
          <a:custGeom>
            <a:avLst/>
            <a:gdLst/>
            <a:ahLst/>
            <a:cxnLst/>
            <a:rect l="l" t="t" r="r" b="b"/>
            <a:pathLst>
              <a:path w="12189460" h="457200">
                <a:moveTo>
                  <a:pt x="12188952" y="0"/>
                </a:moveTo>
                <a:lnTo>
                  <a:pt x="0" y="0"/>
                </a:lnTo>
                <a:lnTo>
                  <a:pt x="0" y="457199"/>
                </a:lnTo>
                <a:lnTo>
                  <a:pt x="12188952" y="457199"/>
                </a:lnTo>
                <a:lnTo>
                  <a:pt x="12188952" y="0"/>
                </a:lnTo>
                <a:close/>
              </a:path>
            </a:pathLst>
          </a:custGeom>
          <a:solidFill>
            <a:srgbClr val="3141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0" y="1868423"/>
            <a:ext cx="12192000" cy="948055"/>
          </a:xfrm>
          <a:custGeom>
            <a:avLst/>
            <a:gdLst/>
            <a:ahLst/>
            <a:cxnLst/>
            <a:rect l="l" t="t" r="r" b="b"/>
            <a:pathLst>
              <a:path w="12192000" h="948055">
                <a:moveTo>
                  <a:pt x="12192000" y="0"/>
                </a:moveTo>
                <a:lnTo>
                  <a:pt x="0" y="0"/>
                </a:lnTo>
                <a:lnTo>
                  <a:pt x="0" y="947927"/>
                </a:lnTo>
                <a:lnTo>
                  <a:pt x="12192000" y="94792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B6A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g object 19"/>
          <p:cNvSpPr/>
          <p:nvPr/>
        </p:nvSpPr>
        <p:spPr>
          <a:xfrm>
            <a:off x="0" y="2814827"/>
            <a:ext cx="12192000" cy="3584575"/>
          </a:xfrm>
          <a:custGeom>
            <a:avLst/>
            <a:gdLst/>
            <a:ahLst/>
            <a:cxnLst/>
            <a:rect l="l" t="t" r="r" b="b"/>
            <a:pathLst>
              <a:path w="12192000" h="3584575">
                <a:moveTo>
                  <a:pt x="12192000" y="0"/>
                </a:moveTo>
                <a:lnTo>
                  <a:pt x="0" y="0"/>
                </a:lnTo>
                <a:lnTo>
                  <a:pt x="0" y="3584448"/>
                </a:lnTo>
                <a:lnTo>
                  <a:pt x="12192000" y="35844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314152">
              <a:alpha val="90194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536" y="623316"/>
            <a:ext cx="3270504" cy="4968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i="0" dirty="0">
                <a:latin typeface="Arial"/>
                <a:cs typeface="Arial"/>
              </a:rPr>
              <a:t>© 2022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dirty="0"/>
              <a:t>OPEN</a:t>
            </a:r>
            <a:r>
              <a:rPr spc="-5" dirty="0"/>
              <a:t> </a:t>
            </a:r>
            <a:r>
              <a:rPr spc="-20" dirty="0"/>
              <a:t>MINDS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3" y="631115"/>
            <a:ext cx="4953002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A86372-FC7C-3F75-F569-DD35F83D3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4006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0F63CF-401D-B4E4-DC2B-E80FAED5E9AB}"/>
              </a:ext>
            </a:extLst>
          </p:cNvPr>
          <p:cNvSpPr/>
          <p:nvPr userDrawn="1"/>
        </p:nvSpPr>
        <p:spPr>
          <a:xfrm>
            <a:off x="6096000" y="-11417"/>
            <a:ext cx="6096000" cy="64120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81EEC5-3F24-8F82-7D09-09FFB3E86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4" y="1682151"/>
            <a:ext cx="4953001" cy="4120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7308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5" y="372329"/>
            <a:ext cx="3990975" cy="12754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2" name="Picture 1" descr="A city skyline with lights&#10;&#10;Description automatically generated with medium confidence">
            <a:extLst>
              <a:ext uri="{FF2B5EF4-FFF2-40B4-BE49-F238E27FC236}">
                <a16:creationId xmlns:a16="http://schemas.microsoft.com/office/drawing/2014/main" id="{A55A2055-F251-4A21-1100-279CFF4A8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250" y="0"/>
            <a:ext cx="7143750" cy="64103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92AF2B-D0FD-2F5E-C2E0-C002488B1CEB}"/>
              </a:ext>
            </a:extLst>
          </p:cNvPr>
          <p:cNvSpPr/>
          <p:nvPr userDrawn="1"/>
        </p:nvSpPr>
        <p:spPr>
          <a:xfrm>
            <a:off x="5048250" y="-1694"/>
            <a:ext cx="7143750" cy="64120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5B9AF8-4F99-C42E-E974-6E6786F94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1733909"/>
            <a:ext cx="3990975" cy="4068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437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5" y="372329"/>
            <a:ext cx="4819650" cy="13135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2" name="Picture 1" descr="A hand drawing a graph on a glass board&#10;&#10;Description automatically generated">
            <a:extLst>
              <a:ext uri="{FF2B5EF4-FFF2-40B4-BE49-F238E27FC236}">
                <a16:creationId xmlns:a16="http://schemas.microsoft.com/office/drawing/2014/main" id="{67A99DA2-EDED-5EEF-8563-FFB1DE801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88" b="6888"/>
          <a:stretch/>
        </p:blipFill>
        <p:spPr>
          <a:xfrm>
            <a:off x="6132788" y="468263"/>
            <a:ext cx="5486400" cy="5486400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7AFC01F-1814-2AF1-AF18-09AC456796F0}"/>
              </a:ext>
            </a:extLst>
          </p:cNvPr>
          <p:cNvSpPr/>
          <p:nvPr userDrawn="1"/>
        </p:nvSpPr>
        <p:spPr>
          <a:xfrm>
            <a:off x="6132788" y="468263"/>
            <a:ext cx="5486400" cy="5486400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4E6AEC-EEEB-C258-DC3D-C3AF1BFF1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6" y="1897811"/>
            <a:ext cx="4819650" cy="3904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823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5" y="372329"/>
            <a:ext cx="4819650" cy="13135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99DA2-EDED-5EEF-8563-FFB1DE801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885" y="473025"/>
            <a:ext cx="5486400" cy="5486400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EDFF04-5477-165C-D4F7-F51C4F2C0382}"/>
              </a:ext>
            </a:extLst>
          </p:cNvPr>
          <p:cNvSpPr/>
          <p:nvPr userDrawn="1"/>
        </p:nvSpPr>
        <p:spPr>
          <a:xfrm>
            <a:off x="6129885" y="473025"/>
            <a:ext cx="5486400" cy="5486400"/>
          </a:xfrm>
          <a:prstGeom prst="ellipse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F60443-0860-7960-1C60-3F465468B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6" y="1897811"/>
            <a:ext cx="4819650" cy="3904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555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4" y="372329"/>
            <a:ext cx="5476875" cy="13135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22F2B-F2F8-B82D-F352-C836B2469C68}"/>
              </a:ext>
            </a:extLst>
          </p:cNvPr>
          <p:cNvSpPr/>
          <p:nvPr userDrawn="1"/>
        </p:nvSpPr>
        <p:spPr>
          <a:xfrm>
            <a:off x="6438900" y="54102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AA3BB-3FBC-B39F-6B3E-715E60E481FD}"/>
              </a:ext>
            </a:extLst>
          </p:cNvPr>
          <p:cNvSpPr/>
          <p:nvPr userDrawn="1"/>
        </p:nvSpPr>
        <p:spPr>
          <a:xfrm>
            <a:off x="7630837" y="54102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42A3AF-2B57-1F95-0FDA-1F25928AAF60}"/>
              </a:ext>
            </a:extLst>
          </p:cNvPr>
          <p:cNvSpPr/>
          <p:nvPr userDrawn="1"/>
        </p:nvSpPr>
        <p:spPr>
          <a:xfrm>
            <a:off x="8822774" y="54102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D81D0C-69C5-E14E-7C2C-88DC6CD33E62}"/>
              </a:ext>
            </a:extLst>
          </p:cNvPr>
          <p:cNvSpPr/>
          <p:nvPr userDrawn="1"/>
        </p:nvSpPr>
        <p:spPr>
          <a:xfrm>
            <a:off x="10014711" y="54102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37EEF7-780C-593B-1C7A-F1694DEC2224}"/>
              </a:ext>
            </a:extLst>
          </p:cNvPr>
          <p:cNvSpPr/>
          <p:nvPr userDrawn="1"/>
        </p:nvSpPr>
        <p:spPr>
          <a:xfrm>
            <a:off x="11206648" y="54102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B0516A-741A-466B-C0C5-76C681A9AAF2}"/>
              </a:ext>
            </a:extLst>
          </p:cNvPr>
          <p:cNvSpPr/>
          <p:nvPr userDrawn="1"/>
        </p:nvSpPr>
        <p:spPr>
          <a:xfrm>
            <a:off x="7627127" y="421005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D6CDEE-EB4F-9744-C6E8-EC98932BE5EE}"/>
              </a:ext>
            </a:extLst>
          </p:cNvPr>
          <p:cNvSpPr/>
          <p:nvPr userDrawn="1"/>
        </p:nvSpPr>
        <p:spPr>
          <a:xfrm>
            <a:off x="8819064" y="421005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6D8268-F3BC-F76B-2874-297F166C64C5}"/>
              </a:ext>
            </a:extLst>
          </p:cNvPr>
          <p:cNvSpPr/>
          <p:nvPr userDrawn="1"/>
        </p:nvSpPr>
        <p:spPr>
          <a:xfrm>
            <a:off x="11202938" y="421005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D47F11-5E41-E409-C2A3-9866822FAEB1}"/>
              </a:ext>
            </a:extLst>
          </p:cNvPr>
          <p:cNvSpPr/>
          <p:nvPr userDrawn="1"/>
        </p:nvSpPr>
        <p:spPr>
          <a:xfrm>
            <a:off x="7627127" y="30099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F1032C-7F5E-6DA6-06C9-EE4773227FE1}"/>
              </a:ext>
            </a:extLst>
          </p:cNvPr>
          <p:cNvSpPr/>
          <p:nvPr userDrawn="1"/>
        </p:nvSpPr>
        <p:spPr>
          <a:xfrm>
            <a:off x="8819064" y="30099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A2D259-B4A6-7089-769D-1F568EA28045}"/>
              </a:ext>
            </a:extLst>
          </p:cNvPr>
          <p:cNvSpPr/>
          <p:nvPr userDrawn="1"/>
        </p:nvSpPr>
        <p:spPr>
          <a:xfrm>
            <a:off x="11202938" y="30099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B8B210-F384-D843-26A7-1EA96FEAA317}"/>
              </a:ext>
            </a:extLst>
          </p:cNvPr>
          <p:cNvSpPr/>
          <p:nvPr userDrawn="1"/>
        </p:nvSpPr>
        <p:spPr>
          <a:xfrm>
            <a:off x="7630837" y="180975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706E4B-EC48-32DA-609C-DBC7CE740464}"/>
              </a:ext>
            </a:extLst>
          </p:cNvPr>
          <p:cNvSpPr/>
          <p:nvPr userDrawn="1"/>
        </p:nvSpPr>
        <p:spPr>
          <a:xfrm>
            <a:off x="8822774" y="180975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F25304-52A3-B4E6-7523-C74CA74AD3CE}"/>
              </a:ext>
            </a:extLst>
          </p:cNvPr>
          <p:cNvSpPr/>
          <p:nvPr userDrawn="1"/>
        </p:nvSpPr>
        <p:spPr>
          <a:xfrm>
            <a:off x="10011001" y="421005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A6B788-5D72-0DF6-4FDA-6048A59069CB}"/>
              </a:ext>
            </a:extLst>
          </p:cNvPr>
          <p:cNvSpPr/>
          <p:nvPr userDrawn="1"/>
        </p:nvSpPr>
        <p:spPr>
          <a:xfrm>
            <a:off x="11206648" y="180975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4F2396-BF78-8E94-4548-A60A799FAA3F}"/>
              </a:ext>
            </a:extLst>
          </p:cNvPr>
          <p:cNvSpPr/>
          <p:nvPr userDrawn="1"/>
        </p:nvSpPr>
        <p:spPr>
          <a:xfrm>
            <a:off x="6435190" y="421005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DF603E-098B-AA36-E7D7-1A3417618B89}"/>
              </a:ext>
            </a:extLst>
          </p:cNvPr>
          <p:cNvSpPr/>
          <p:nvPr userDrawn="1"/>
        </p:nvSpPr>
        <p:spPr>
          <a:xfrm>
            <a:off x="8819064" y="6096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2930791-3F77-97F7-61FC-860CC137D932}"/>
              </a:ext>
            </a:extLst>
          </p:cNvPr>
          <p:cNvSpPr/>
          <p:nvPr userDrawn="1"/>
        </p:nvSpPr>
        <p:spPr>
          <a:xfrm>
            <a:off x="11202938" y="6096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241DDD-652D-D232-FB94-3B4E530A9538}"/>
              </a:ext>
            </a:extLst>
          </p:cNvPr>
          <p:cNvSpPr/>
          <p:nvPr userDrawn="1"/>
        </p:nvSpPr>
        <p:spPr>
          <a:xfrm>
            <a:off x="10011001" y="3009900"/>
            <a:ext cx="989062" cy="989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848A6DC-91C7-46CD-9424-27B233B14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1897811"/>
            <a:ext cx="5476873" cy="3904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5745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4" y="372329"/>
            <a:ext cx="5476875" cy="13135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22F2B-F2F8-B82D-F352-C836B2469C68}"/>
              </a:ext>
            </a:extLst>
          </p:cNvPr>
          <p:cNvSpPr/>
          <p:nvPr userDrawn="1"/>
        </p:nvSpPr>
        <p:spPr>
          <a:xfrm>
            <a:off x="6438900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AA3BB-3FBC-B39F-6B3E-715E60E481FD}"/>
              </a:ext>
            </a:extLst>
          </p:cNvPr>
          <p:cNvSpPr/>
          <p:nvPr userDrawn="1"/>
        </p:nvSpPr>
        <p:spPr>
          <a:xfrm>
            <a:off x="7630837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42A3AF-2B57-1F95-0FDA-1F25928AAF60}"/>
              </a:ext>
            </a:extLst>
          </p:cNvPr>
          <p:cNvSpPr/>
          <p:nvPr userDrawn="1"/>
        </p:nvSpPr>
        <p:spPr>
          <a:xfrm>
            <a:off x="8822774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D81D0C-69C5-E14E-7C2C-88DC6CD33E62}"/>
              </a:ext>
            </a:extLst>
          </p:cNvPr>
          <p:cNvSpPr/>
          <p:nvPr userDrawn="1"/>
        </p:nvSpPr>
        <p:spPr>
          <a:xfrm>
            <a:off x="10014711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37EEF7-780C-593B-1C7A-F1694DEC2224}"/>
              </a:ext>
            </a:extLst>
          </p:cNvPr>
          <p:cNvSpPr/>
          <p:nvPr userDrawn="1"/>
        </p:nvSpPr>
        <p:spPr>
          <a:xfrm>
            <a:off x="11206648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B0516A-741A-466B-C0C5-76C681A9AAF2}"/>
              </a:ext>
            </a:extLst>
          </p:cNvPr>
          <p:cNvSpPr/>
          <p:nvPr userDrawn="1"/>
        </p:nvSpPr>
        <p:spPr>
          <a:xfrm>
            <a:off x="7627127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D6CDEE-EB4F-9744-C6E8-EC98932BE5EE}"/>
              </a:ext>
            </a:extLst>
          </p:cNvPr>
          <p:cNvSpPr/>
          <p:nvPr userDrawn="1"/>
        </p:nvSpPr>
        <p:spPr>
          <a:xfrm>
            <a:off x="8819064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6D8268-F3BC-F76B-2874-297F166C64C5}"/>
              </a:ext>
            </a:extLst>
          </p:cNvPr>
          <p:cNvSpPr/>
          <p:nvPr userDrawn="1"/>
        </p:nvSpPr>
        <p:spPr>
          <a:xfrm>
            <a:off x="11202938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D47F11-5E41-E409-C2A3-9866822FAEB1}"/>
              </a:ext>
            </a:extLst>
          </p:cNvPr>
          <p:cNvSpPr/>
          <p:nvPr userDrawn="1"/>
        </p:nvSpPr>
        <p:spPr>
          <a:xfrm>
            <a:off x="7627127" y="30099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F1032C-7F5E-6DA6-06C9-EE4773227FE1}"/>
              </a:ext>
            </a:extLst>
          </p:cNvPr>
          <p:cNvSpPr/>
          <p:nvPr userDrawn="1"/>
        </p:nvSpPr>
        <p:spPr>
          <a:xfrm>
            <a:off x="8819064" y="30099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A2D259-B4A6-7089-769D-1F568EA28045}"/>
              </a:ext>
            </a:extLst>
          </p:cNvPr>
          <p:cNvSpPr/>
          <p:nvPr userDrawn="1"/>
        </p:nvSpPr>
        <p:spPr>
          <a:xfrm>
            <a:off x="11202938" y="30099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B8B210-F384-D843-26A7-1EA96FEAA317}"/>
              </a:ext>
            </a:extLst>
          </p:cNvPr>
          <p:cNvSpPr/>
          <p:nvPr userDrawn="1"/>
        </p:nvSpPr>
        <p:spPr>
          <a:xfrm>
            <a:off x="7630837" y="18097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706E4B-EC48-32DA-609C-DBC7CE740464}"/>
              </a:ext>
            </a:extLst>
          </p:cNvPr>
          <p:cNvSpPr/>
          <p:nvPr userDrawn="1"/>
        </p:nvSpPr>
        <p:spPr>
          <a:xfrm>
            <a:off x="8822774" y="18097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F25304-52A3-B4E6-7523-C74CA74AD3CE}"/>
              </a:ext>
            </a:extLst>
          </p:cNvPr>
          <p:cNvSpPr/>
          <p:nvPr userDrawn="1"/>
        </p:nvSpPr>
        <p:spPr>
          <a:xfrm>
            <a:off x="10011001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A6B788-5D72-0DF6-4FDA-6048A59069CB}"/>
              </a:ext>
            </a:extLst>
          </p:cNvPr>
          <p:cNvSpPr/>
          <p:nvPr userDrawn="1"/>
        </p:nvSpPr>
        <p:spPr>
          <a:xfrm>
            <a:off x="11206648" y="18097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4F2396-BF78-8E94-4548-A60A799FAA3F}"/>
              </a:ext>
            </a:extLst>
          </p:cNvPr>
          <p:cNvSpPr/>
          <p:nvPr userDrawn="1"/>
        </p:nvSpPr>
        <p:spPr>
          <a:xfrm>
            <a:off x="6435190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DF603E-098B-AA36-E7D7-1A3417618B89}"/>
              </a:ext>
            </a:extLst>
          </p:cNvPr>
          <p:cNvSpPr/>
          <p:nvPr userDrawn="1"/>
        </p:nvSpPr>
        <p:spPr>
          <a:xfrm>
            <a:off x="8819064" y="6096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2930791-3F77-97F7-61FC-860CC137D932}"/>
              </a:ext>
            </a:extLst>
          </p:cNvPr>
          <p:cNvSpPr/>
          <p:nvPr userDrawn="1"/>
        </p:nvSpPr>
        <p:spPr>
          <a:xfrm>
            <a:off x="11202938" y="6096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241DDD-652D-D232-FB94-3B4E530A9538}"/>
              </a:ext>
            </a:extLst>
          </p:cNvPr>
          <p:cNvSpPr/>
          <p:nvPr userDrawn="1"/>
        </p:nvSpPr>
        <p:spPr>
          <a:xfrm>
            <a:off x="10011001" y="30099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EE45A3-1266-43CA-4039-864C0B6E1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1897811"/>
            <a:ext cx="5476873" cy="3904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353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ullet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D069A5-AC05-44FC-A826-A2C465723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609725"/>
            <a:ext cx="10991850" cy="434509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502920" indent="-22860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749808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1005840" indent="-22860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1234440" indent="-22860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1AE241-F9B6-4232-A0D9-9F6BA4FA8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2202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Number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53B2D3-AE94-4B69-886B-8416E17F4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609724"/>
            <a:ext cx="10991850" cy="4276725"/>
          </a:xfrm>
          <a:prstGeom prst="rect">
            <a:avLst/>
          </a:prstGeom>
        </p:spPr>
        <p:txBody>
          <a:bodyPr>
            <a:normAutofit/>
          </a:bodyPr>
          <a:lstStyle>
            <a:lvl1pPr marL="344488" indent="-344488">
              <a:lnSpc>
                <a:spcPct val="100000"/>
              </a:lnSpc>
              <a:buFont typeface="+mj-lt"/>
              <a:buAutoNum type="arabicPeriod"/>
              <a:defRPr sz="2400">
                <a:solidFill>
                  <a:schemeClr val="tx1"/>
                </a:solidFill>
              </a:defRPr>
            </a:lvl1pPr>
            <a:lvl2pPr marL="722376" indent="-344488">
              <a:lnSpc>
                <a:spcPct val="100000"/>
              </a:lnSpc>
              <a:buSzPct val="100000"/>
              <a:buFont typeface="+mj-lt"/>
              <a:buAutoNum type="alphaUcPeriod"/>
              <a:defRPr sz="2000">
                <a:solidFill>
                  <a:schemeClr val="tx1"/>
                </a:solidFill>
              </a:defRPr>
            </a:lvl2pPr>
            <a:lvl3pPr marL="1005840" indent="-228600">
              <a:lnSpc>
                <a:spcPct val="100000"/>
              </a:lnSpc>
              <a:buFont typeface="+mj-lt"/>
              <a:buAutoNum type="romanUcPeriod"/>
              <a:defRPr sz="1600">
                <a:solidFill>
                  <a:schemeClr val="tx1"/>
                </a:solidFill>
              </a:defRPr>
            </a:lvl3pPr>
            <a:lvl4pPr marL="1280160" indent="-228600">
              <a:lnSpc>
                <a:spcPct val="100000"/>
              </a:lnSpc>
              <a:buFont typeface="+mj-lt"/>
              <a:buAutoNum type="alphaLcPeriod"/>
              <a:defRPr sz="1400">
                <a:solidFill>
                  <a:schemeClr val="tx1"/>
                </a:solidFill>
              </a:defRPr>
            </a:lvl4pPr>
            <a:lvl5pPr marL="1481328" indent="-173038">
              <a:lnSpc>
                <a:spcPct val="100000"/>
              </a:lnSpc>
              <a:buFont typeface="+mj-lt"/>
              <a:buAutoNum type="romanLcPeriod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0B129A-2656-40D5-B2AB-EBACF4352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725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7EEB39-7D67-4964-8088-0C5110B5FA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8410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+ Background Data Image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220B1-07AD-463B-BCC7-C37AAF1C6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3912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F45C1-940E-4ADD-8BC1-D1892B9BC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26B6FB-0E48-4D6A-863E-AEFF673C5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50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4F0BDEFB-B20B-788E-622E-13ECCD3C6876}"/>
              </a:ext>
            </a:extLst>
          </p:cNvPr>
          <p:cNvSpPr/>
          <p:nvPr userDrawn="1"/>
        </p:nvSpPr>
        <p:spPr>
          <a:xfrm>
            <a:off x="8057565" y="259636"/>
            <a:ext cx="3538281" cy="3538281"/>
          </a:xfrm>
          <a:prstGeom prst="ellipse">
            <a:avLst/>
          </a:prstGeom>
          <a:solidFill>
            <a:srgbClr val="A0C7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A66E290D-CE76-9E7A-90C4-73A6D4709F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383" y="936758"/>
            <a:ext cx="4735345" cy="18467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3D7590-0EFD-9FB3-DA46-6D2B6FA950F6}"/>
              </a:ext>
            </a:extLst>
          </p:cNvPr>
          <p:cNvSpPr txBox="1">
            <a:spLocks/>
          </p:cNvSpPr>
          <p:nvPr userDrawn="1"/>
        </p:nvSpPr>
        <p:spPr>
          <a:xfrm>
            <a:off x="835935" y="3934442"/>
            <a:ext cx="10759911" cy="8843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1570C7"/>
                </a:solidFill>
              </a:rPr>
              <a:t>Learning Community Framework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ADCFC3-39B0-31C8-ECFA-BBC6A67CFFE9}"/>
              </a:ext>
            </a:extLst>
          </p:cNvPr>
          <p:cNvSpPr txBox="1">
            <a:spLocks/>
          </p:cNvSpPr>
          <p:nvPr userDrawn="1"/>
        </p:nvSpPr>
        <p:spPr>
          <a:xfrm>
            <a:off x="849383" y="4765000"/>
            <a:ext cx="10759911" cy="667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11" name="Content Placeholder 6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42F2AAA5-11B3-804F-67E0-98BEAA74D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262" r="18262"/>
          <a:stretch>
            <a:fillRect/>
          </a:stretch>
        </p:blipFill>
        <p:spPr>
          <a:xfrm>
            <a:off x="8549178" y="817104"/>
            <a:ext cx="2925407" cy="2925407"/>
          </a:xfrm>
          <a:prstGeom prst="ellipse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763880-06A3-B716-CDCD-C4264254B565}"/>
              </a:ext>
            </a:extLst>
          </p:cNvPr>
          <p:cNvSpPr/>
          <p:nvPr userDrawn="1"/>
        </p:nvSpPr>
        <p:spPr>
          <a:xfrm>
            <a:off x="0" y="6190388"/>
            <a:ext cx="12192000" cy="667612"/>
          </a:xfrm>
          <a:prstGeom prst="rect">
            <a:avLst/>
          </a:prstGeom>
          <a:solidFill>
            <a:srgbClr val="1570C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DA98AC7-F683-CD57-4C8B-1E8F3D37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2E95240-1938-4E29-BC55-87EE4E7BB4F8}" type="datetimeFigureOut">
              <a:rPr lang="en-US" smtClean="0"/>
              <a:pPr/>
              <a:t>4/1/2026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47B2B9D-B6A4-92E9-C325-E9854A859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0D4EF73-DE97-54DC-6318-4A3903EC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768E4DB-8702-415B-B426-22A75F85FD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42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Background Data Image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B3D07-97F0-4828-AF15-3443AA2FC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A83E6-C115-4C0A-B316-A338E7D20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6" b="-2"/>
          <a:stretch/>
        </p:blipFill>
        <p:spPr>
          <a:xfrm>
            <a:off x="-1" y="0"/>
            <a:ext cx="12192001" cy="63912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3728DF-6C18-4123-B3CB-BDD79F1DA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77701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ulleted List + Data Imagery 1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B297A-4E88-4ABA-8AEE-FBCE8CC4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5715000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2F8E6A-221F-4178-89F7-A5EC6F8C3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71500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776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ulleted List + Data Imagery 2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B297A-4E88-4ABA-8AEE-FBCE8CC4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5715000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F88E01-BAAB-40E2-BD78-989DA1288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71500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8624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03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vy Bar Header +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DA3BE-262C-4475-A403-30F0FE422150}"/>
              </a:ext>
            </a:extLst>
          </p:cNvPr>
          <p:cNvSpPr/>
          <p:nvPr/>
        </p:nvSpPr>
        <p:spPr>
          <a:xfrm>
            <a:off x="0" y="-6210"/>
            <a:ext cx="12192000" cy="822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75" y="0"/>
            <a:ext cx="10991850" cy="79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1845EA-A549-4392-94EF-A70BAF4D8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190625"/>
            <a:ext cx="10991850" cy="47641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594360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858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vy Bar Header +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DA3BE-262C-4475-A403-30F0FE422150}"/>
              </a:ext>
            </a:extLst>
          </p:cNvPr>
          <p:cNvSpPr/>
          <p:nvPr/>
        </p:nvSpPr>
        <p:spPr>
          <a:xfrm>
            <a:off x="0" y="-6211"/>
            <a:ext cx="12192000" cy="1196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75" y="1"/>
            <a:ext cx="10991850" cy="11906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5A7574-7ED5-4E9D-A0A6-0D86BECA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576873"/>
            <a:ext cx="10991850" cy="43779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594360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539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Graphic Bar Header + Bullet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68B1B5-C753-4D8B-AFFA-7CEB4192109F}"/>
              </a:ext>
            </a:extLst>
          </p:cNvPr>
          <p:cNvGrpSpPr/>
          <p:nvPr userDrawn="1"/>
        </p:nvGrpSpPr>
        <p:grpSpPr>
          <a:xfrm>
            <a:off x="0" y="-6211"/>
            <a:ext cx="12192000" cy="822327"/>
            <a:chOff x="0" y="-6211"/>
            <a:chExt cx="12192000" cy="8223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BD5D25-8D4C-4CE0-81BF-E7E446109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6211"/>
              <a:ext cx="12192000" cy="82232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DDA3BE-262C-4475-A403-30F0FE422150}"/>
                </a:ext>
              </a:extLst>
            </p:cNvPr>
            <p:cNvSpPr/>
            <p:nvPr/>
          </p:nvSpPr>
          <p:spPr>
            <a:xfrm>
              <a:off x="0" y="-6210"/>
              <a:ext cx="12192000" cy="822326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75" y="0"/>
            <a:ext cx="10991850" cy="79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19BC8C-81FD-4AD8-A307-8E2927FBE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190625"/>
            <a:ext cx="10991850" cy="47641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594360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792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Background Data Image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220B1-07AD-463B-BCC7-C37AAF1C6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3912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F45C1-940E-4ADD-8BC1-D1892B9BC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8D8248-D5DB-4C06-B9F1-F2309A83B990}"/>
              </a:ext>
            </a:extLst>
          </p:cNvPr>
          <p:cNvGrpSpPr/>
          <p:nvPr userDrawn="1"/>
        </p:nvGrpSpPr>
        <p:grpSpPr>
          <a:xfrm>
            <a:off x="0" y="-6211"/>
            <a:ext cx="12192000" cy="822327"/>
            <a:chOff x="0" y="-6211"/>
            <a:chExt cx="12192000" cy="8223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0B0068-1D2D-4F66-B65C-7216A9F5E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6211"/>
              <a:ext cx="12192000" cy="82232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7B5AF6-0EF9-45E3-9695-6509709AB2B0}"/>
                </a:ext>
              </a:extLst>
            </p:cNvPr>
            <p:cNvSpPr/>
            <p:nvPr/>
          </p:nvSpPr>
          <p:spPr>
            <a:xfrm>
              <a:off x="0" y="-6210"/>
              <a:ext cx="12192000" cy="822326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637D965-91A6-4D60-9AFB-1BE407E8E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0"/>
            <a:ext cx="10991850" cy="79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766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vy Graphic Bar Header + Bullet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BD5D25-8D4C-4CE0-81BF-E7E446109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211"/>
            <a:ext cx="12192000" cy="11968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DDA3BE-262C-4475-A403-30F0FE422150}"/>
              </a:ext>
            </a:extLst>
          </p:cNvPr>
          <p:cNvSpPr/>
          <p:nvPr/>
        </p:nvSpPr>
        <p:spPr>
          <a:xfrm>
            <a:off x="0" y="-6211"/>
            <a:ext cx="12192000" cy="1196836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0075" y="1"/>
            <a:ext cx="10991850" cy="11906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19BC8C-81FD-4AD8-A307-8E2927FBE010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00075" y="1576873"/>
            <a:ext cx="10991850" cy="43779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594360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0648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der + Two Content Se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00074" y="507350"/>
            <a:ext cx="10991849" cy="71017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074" y="1419225"/>
            <a:ext cx="5303520" cy="44498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566928" indent="-18288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749808" indent="-182880">
              <a:lnSpc>
                <a:spcPct val="100000"/>
              </a:lnSpc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</a:defRPr>
            </a:lvl4pPr>
            <a:lvl5pPr marL="932688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1419225"/>
            <a:ext cx="5305423" cy="44498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566928" indent="-18288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749808" indent="-182880">
              <a:lnSpc>
                <a:spcPct val="100000"/>
              </a:lnSpc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</a:defRPr>
            </a:lvl4pPr>
            <a:lvl5pPr marL="932688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6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Bullet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D069A5-AC05-44FC-A826-A2C465723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609725"/>
            <a:ext cx="10991850" cy="434509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548640" indent="-274320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822960" indent="-274320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1097280" indent="-27432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1371600" indent="-27432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1AE241-F9B6-4232-A0D9-9F6BA4FA8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9701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Two Content Sections + Navy Subhea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DD6D6A-23E7-4818-9ED9-50E40A80A6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0074" y="1418786"/>
            <a:ext cx="5303520" cy="736282"/>
          </a:xfrm>
          <a:prstGeom prst="rect">
            <a:avLst/>
          </a:prstGeom>
          <a:solidFill>
            <a:schemeClr val="tx1"/>
          </a:solidFill>
        </p:spPr>
        <p:txBody>
          <a:bodyPr lIns="91440" rIns="91440" anchor="ctr">
            <a:noAutofit/>
          </a:bodyPr>
          <a:lstStyle>
            <a:lvl1pPr marL="91440" indent="0">
              <a:buNone/>
              <a:defRPr sz="1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89A1A30-4E74-4A24-9F75-08AB8A4F13F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0" y="1418786"/>
            <a:ext cx="5303520" cy="736282"/>
          </a:xfrm>
          <a:prstGeom prst="rect">
            <a:avLst/>
          </a:prstGeom>
          <a:solidFill>
            <a:schemeClr val="tx1"/>
          </a:solidFill>
        </p:spPr>
        <p:txBody>
          <a:bodyPr lIns="91440" rIns="91440" anchor="ctr">
            <a:noAutofit/>
          </a:bodyPr>
          <a:lstStyle>
            <a:lvl1pPr marL="91440" indent="0">
              <a:buNone/>
              <a:defRPr sz="1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ECFA74A2-EC61-4985-AAF9-A6C3CF73B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4" y="507350"/>
            <a:ext cx="10991849" cy="71017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0E16D0-3C01-4E21-97CF-B5214EB23DD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0074" y="2228850"/>
            <a:ext cx="5303520" cy="37545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566928" indent="-18288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749808" indent="-182880">
              <a:lnSpc>
                <a:spcPct val="100000"/>
              </a:lnSpc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</a:defRPr>
            </a:lvl4pPr>
            <a:lvl5pPr marL="932688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476F7C9-9460-4E9C-A242-71B5924A82D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86500" y="2228850"/>
            <a:ext cx="5305423" cy="37545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566928" indent="-18288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749808" indent="-182880">
              <a:lnSpc>
                <a:spcPct val="100000"/>
              </a:lnSpc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</a:defRPr>
            </a:lvl4pPr>
            <a:lvl5pPr marL="932688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67923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Two Content Sections + Teal Subhea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49FA9A-C3EC-4DCF-95CE-543223834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4" y="507350"/>
            <a:ext cx="10991849" cy="71017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BA318E-B25D-4026-9E37-6557A44832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0074" y="1418786"/>
            <a:ext cx="5303520" cy="736282"/>
          </a:xfrm>
          <a:prstGeom prst="rect">
            <a:avLst/>
          </a:prstGeom>
          <a:solidFill>
            <a:schemeClr val="accent2"/>
          </a:solidFill>
        </p:spPr>
        <p:txBody>
          <a:bodyPr lIns="91440" rIns="91440" anchor="ctr">
            <a:noAutofit/>
          </a:bodyPr>
          <a:lstStyle>
            <a:lvl1pPr marL="91440" indent="0">
              <a:buNone/>
              <a:defRPr sz="1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D5F90D2-4457-4E80-9777-5A0BBF4C675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0" y="1418786"/>
            <a:ext cx="5303520" cy="736282"/>
          </a:xfrm>
          <a:prstGeom prst="rect">
            <a:avLst/>
          </a:prstGeom>
          <a:solidFill>
            <a:schemeClr val="accent2"/>
          </a:solidFill>
        </p:spPr>
        <p:txBody>
          <a:bodyPr lIns="91440" rIns="91440" anchor="ctr">
            <a:noAutofit/>
          </a:bodyPr>
          <a:lstStyle>
            <a:lvl1pPr marL="91440" indent="0">
              <a:buNone/>
              <a:defRPr sz="1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B5A44B-FE2C-439C-BC2C-AB3D649D265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0074" y="2228850"/>
            <a:ext cx="5303520" cy="37545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566928" indent="-18288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749808" indent="-182880">
              <a:lnSpc>
                <a:spcPct val="100000"/>
              </a:lnSpc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</a:defRPr>
            </a:lvl4pPr>
            <a:lvl5pPr marL="932688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C1E4489-DA23-441E-A0A9-F5485DF553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86500" y="2228850"/>
            <a:ext cx="5305423" cy="37545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566928" indent="-18288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3pPr>
            <a:lvl4pPr marL="749808" indent="-182880">
              <a:lnSpc>
                <a:spcPct val="100000"/>
              </a:lnSpc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</a:defRPr>
            </a:lvl4pPr>
            <a:lvl5pPr marL="932688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858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79CCFC-7C70-4414-B757-B2AB769B86AF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28E55-4A87-48E1-9924-83A90CF53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6493959"/>
            <a:ext cx="1765795" cy="270881"/>
          </a:xfrm>
          <a:prstGeom prst="rect">
            <a:avLst/>
          </a:prstGeom>
        </p:spPr>
      </p:pic>
      <p:sp>
        <p:nvSpPr>
          <p:cNvPr id="5" name="ZoneTexte 3">
            <a:extLst>
              <a:ext uri="{FF2B5EF4-FFF2-40B4-BE49-F238E27FC236}">
                <a16:creationId xmlns:a16="http://schemas.microsoft.com/office/drawing/2014/main" id="{9CF83387-F67A-4483-B4B2-5E59E786CD4F}"/>
              </a:ext>
            </a:extLst>
          </p:cNvPr>
          <p:cNvSpPr txBox="1"/>
          <p:nvPr userDrawn="1"/>
        </p:nvSpPr>
        <p:spPr>
          <a:xfrm>
            <a:off x="1602105" y="6510526"/>
            <a:ext cx="9769642" cy="296905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algn="r">
              <a:defRPr/>
            </a:pPr>
            <a:r>
              <a:rPr lang="fr-FR" sz="1400" kern="0" dirty="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Segoe UI Light" panose="020B0502040204020203" pitchFamily="34" charset="0"/>
              </a:rPr>
              <a:t>© 2024 </a:t>
            </a:r>
            <a:r>
              <a:rPr lang="fr-FR" sz="1400" i="1" kern="0" dirty="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Segoe UI Light" panose="020B0502040204020203" pitchFamily="34" charset="0"/>
              </a:rPr>
              <a:t>OPEN MINDS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71739"/>
            <a:ext cx="10058400" cy="143425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1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97280" y="2542923"/>
            <a:ext cx="10058400" cy="35594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FFB7DCD-853A-459A-9CF2-DB11D94604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94332" y="6459785"/>
            <a:ext cx="1312025" cy="365125"/>
          </a:xfrm>
        </p:spPr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04A4C6-758C-4DE8-BB50-EA0672796022}"/>
              </a:ext>
            </a:extLst>
          </p:cNvPr>
          <p:cNvSpPr/>
          <p:nvPr userDrawn="1"/>
        </p:nvSpPr>
        <p:spPr>
          <a:xfrm>
            <a:off x="1101009" y="2219949"/>
            <a:ext cx="100584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03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BFF6EA-5F7B-8571-AA57-34F72E882988}"/>
              </a:ext>
            </a:extLst>
          </p:cNvPr>
          <p:cNvSpPr/>
          <p:nvPr userDrawn="1"/>
        </p:nvSpPr>
        <p:spPr>
          <a:xfrm>
            <a:off x="0" y="-1"/>
            <a:ext cx="4154750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4874" y="372329"/>
            <a:ext cx="6879458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8AD393-85E2-0FC4-9FE8-6A2BA247D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4" y="1276350"/>
            <a:ext cx="6879457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1DD95F-66B4-9DD3-406A-3D1C2B01D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3169692"/>
            <a:ext cx="3386710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chemeClr val="bg1"/>
                </a:solidFill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826188-BDAD-E7A9-4F30-2544645119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6" y="2236242"/>
            <a:ext cx="3386710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B7A6BD-0AA9-5770-DA8B-0AE3CB0B9E01}"/>
              </a:ext>
            </a:extLst>
          </p:cNvPr>
          <p:cNvSpPr/>
          <p:nvPr userDrawn="1"/>
        </p:nvSpPr>
        <p:spPr>
          <a:xfrm rot="5400000">
            <a:off x="921794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62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BFF6EA-5F7B-8571-AA57-34F72E882988}"/>
              </a:ext>
            </a:extLst>
          </p:cNvPr>
          <p:cNvSpPr/>
          <p:nvPr userDrawn="1"/>
        </p:nvSpPr>
        <p:spPr>
          <a:xfrm>
            <a:off x="0" y="-1"/>
            <a:ext cx="4154750" cy="64026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4874" y="372329"/>
            <a:ext cx="6879458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8AD393-85E2-0FC4-9FE8-6A2BA247D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4" y="1276350"/>
            <a:ext cx="6879457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1DD95F-66B4-9DD3-406A-3D1C2B01D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3169692"/>
            <a:ext cx="3369457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chemeClr val="bg1"/>
                </a:solidFill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826188-BDAD-E7A9-4F30-2544645119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6" y="2236242"/>
            <a:ext cx="3369457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ACF59-056E-0F2D-67A2-44371B728B28}"/>
              </a:ext>
            </a:extLst>
          </p:cNvPr>
          <p:cNvSpPr/>
          <p:nvPr userDrawn="1"/>
        </p:nvSpPr>
        <p:spPr>
          <a:xfrm rot="5400000">
            <a:off x="921794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07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BFF6EA-5F7B-8571-AA57-34F72E882988}"/>
              </a:ext>
            </a:extLst>
          </p:cNvPr>
          <p:cNvSpPr/>
          <p:nvPr userDrawn="1"/>
        </p:nvSpPr>
        <p:spPr>
          <a:xfrm>
            <a:off x="0" y="-1"/>
            <a:ext cx="4154750" cy="640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4874" y="372329"/>
            <a:ext cx="6879458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8AD393-85E2-0FC4-9FE8-6A2BA247D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4" y="1276350"/>
            <a:ext cx="6879457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1DD95F-66B4-9DD3-406A-3D1C2B01D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3169692"/>
            <a:ext cx="3378084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chemeClr val="bg1"/>
                </a:solidFill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826188-BDAD-E7A9-4F30-2544645119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6" y="2236242"/>
            <a:ext cx="3378084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ACF59-056E-0F2D-67A2-44371B728B28}"/>
              </a:ext>
            </a:extLst>
          </p:cNvPr>
          <p:cNvSpPr/>
          <p:nvPr userDrawn="1"/>
        </p:nvSpPr>
        <p:spPr>
          <a:xfrm rot="5400000">
            <a:off x="921794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345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54DD7C-EF1E-7AEE-B3E6-0A3F85F3189C}"/>
              </a:ext>
            </a:extLst>
          </p:cNvPr>
          <p:cNvSpPr/>
          <p:nvPr userDrawn="1"/>
        </p:nvSpPr>
        <p:spPr>
          <a:xfrm>
            <a:off x="-1" y="-1"/>
            <a:ext cx="5149049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D307215-0A43-FC2B-0007-EF2D0E3CF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8240" y="372329"/>
            <a:ext cx="5806091" cy="7184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FFCD83-F23F-7789-6FAC-FC0E38042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240" y="1276350"/>
            <a:ext cx="5806091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FE446D-07BC-99DA-EF87-A542D096F1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169692"/>
            <a:ext cx="4461114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chemeClr val="bg1"/>
                </a:solidFill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B90996C-313F-A189-61E0-D3FBCF1CE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6" y="2236242"/>
            <a:ext cx="4461114" cy="800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01168" indent="0">
              <a:buNone/>
              <a:defRPr sz="1400"/>
            </a:lvl2pPr>
            <a:lvl3pPr marL="384048" indent="0">
              <a:buNone/>
              <a:defRPr sz="1400"/>
            </a:lvl3pPr>
            <a:lvl4pPr marL="566928" indent="0">
              <a:buNone/>
              <a:defRPr sz="1400"/>
            </a:lvl4pPr>
            <a:lvl5pPr marL="74980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8ECDF-626C-5DC8-8533-56DE63104127}"/>
              </a:ext>
            </a:extLst>
          </p:cNvPr>
          <p:cNvSpPr/>
          <p:nvPr userDrawn="1"/>
        </p:nvSpPr>
        <p:spPr>
          <a:xfrm rot="5400000">
            <a:off x="1978233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43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953CE0-F20F-A08A-BC58-BA2C98AE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5283140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310A8F-55AF-B7FB-F328-F3BC6EE6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28314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4064A3-BB56-9168-DAC7-CFD1B21FDB65}"/>
              </a:ext>
            </a:extLst>
          </p:cNvPr>
          <p:cNvSpPr/>
          <p:nvPr userDrawn="1"/>
        </p:nvSpPr>
        <p:spPr>
          <a:xfrm>
            <a:off x="6514011" y="-1"/>
            <a:ext cx="5677989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8BBF4-C21B-4D9E-703C-CC67F623D559}"/>
              </a:ext>
            </a:extLst>
          </p:cNvPr>
          <p:cNvSpPr/>
          <p:nvPr userDrawn="1"/>
        </p:nvSpPr>
        <p:spPr>
          <a:xfrm rot="5400000">
            <a:off x="329054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622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D38D3E-A2CF-6D46-A72E-136E6DFE4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6" y="1457325"/>
            <a:ext cx="4705350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B4C7FE-AFA8-5848-834B-A0102886A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372328"/>
            <a:ext cx="47053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68B2D6-684B-3657-D997-8287F918B700}"/>
              </a:ext>
            </a:extLst>
          </p:cNvPr>
          <p:cNvSpPr/>
          <p:nvPr userDrawn="1"/>
        </p:nvSpPr>
        <p:spPr>
          <a:xfrm>
            <a:off x="5867401" y="-1"/>
            <a:ext cx="6324600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15989-4870-34A4-61BC-52AC7FB11280}"/>
              </a:ext>
            </a:extLst>
          </p:cNvPr>
          <p:cNvSpPr/>
          <p:nvPr userDrawn="1"/>
        </p:nvSpPr>
        <p:spPr>
          <a:xfrm rot="5400000">
            <a:off x="269999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4355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er + Bulleted List + Teal 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C1EC61-63A5-437F-960F-7754DC8C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3880485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9E55E-BCB2-405B-AF74-BA249F408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3880485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747C7-DD25-BC67-4969-B592AC769DF8}"/>
              </a:ext>
            </a:extLst>
          </p:cNvPr>
          <p:cNvSpPr/>
          <p:nvPr userDrawn="1"/>
        </p:nvSpPr>
        <p:spPr>
          <a:xfrm>
            <a:off x="5026866" y="-1"/>
            <a:ext cx="7165135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A66C4-2500-27E0-EEC2-BD9A4ADCA873}"/>
              </a:ext>
            </a:extLst>
          </p:cNvPr>
          <p:cNvSpPr/>
          <p:nvPr userDrawn="1"/>
        </p:nvSpPr>
        <p:spPr>
          <a:xfrm rot="5400000">
            <a:off x="1793910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13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Number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53B2D3-AE94-4B69-886B-8416E17F4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609724"/>
            <a:ext cx="10991850" cy="4276725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>
              <a:lnSpc>
                <a:spcPct val="100000"/>
              </a:lnSpc>
              <a:buFont typeface="+mj-lt"/>
              <a:buAutoNum type="arabicPeriod"/>
              <a:defRPr sz="2400">
                <a:solidFill>
                  <a:schemeClr val="tx1"/>
                </a:solidFill>
              </a:defRPr>
            </a:lvl1pPr>
            <a:lvl2pPr marL="731520" indent="-365760">
              <a:lnSpc>
                <a:spcPct val="100000"/>
              </a:lnSpc>
              <a:buSzPct val="100000"/>
              <a:buFont typeface="+mj-lt"/>
              <a:buAutoNum type="alphaUcPeriod"/>
              <a:defRPr sz="2000">
                <a:solidFill>
                  <a:schemeClr val="tx1"/>
                </a:solidFill>
              </a:defRPr>
            </a:lvl2pPr>
            <a:lvl3pPr marL="1005840" indent="-228600">
              <a:lnSpc>
                <a:spcPct val="100000"/>
              </a:lnSpc>
              <a:buFont typeface="+mj-lt"/>
              <a:buAutoNum type="romanUcPeriod"/>
              <a:defRPr sz="1600">
                <a:solidFill>
                  <a:schemeClr val="tx1"/>
                </a:solidFill>
              </a:defRPr>
            </a:lvl3pPr>
            <a:lvl4pPr marL="1280160" indent="-274320">
              <a:lnSpc>
                <a:spcPct val="100000"/>
              </a:lnSpc>
              <a:buFont typeface="+mj-lt"/>
              <a:buAutoNum type="alphaLcPeriod"/>
              <a:defRPr sz="1400">
                <a:solidFill>
                  <a:schemeClr val="tx1"/>
                </a:solidFill>
              </a:defRPr>
            </a:lvl4pPr>
            <a:lvl5pPr marL="1481328" indent="-182880">
              <a:lnSpc>
                <a:spcPct val="100000"/>
              </a:lnSpc>
              <a:buFont typeface="+mj-lt"/>
              <a:buAutoNum type="romanLcPeriod"/>
              <a:defRPr sz="120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0B129A-2656-40D5-B2AB-EBACF4352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6695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er + Bulleted List + Teal 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C1EC61-63A5-437F-960F-7754DC8C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4406034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9E55E-BCB2-405B-AF74-BA249F408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4403467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747C7-DD25-BC67-4969-B592AC769DF8}"/>
              </a:ext>
            </a:extLst>
          </p:cNvPr>
          <p:cNvSpPr/>
          <p:nvPr userDrawn="1"/>
        </p:nvSpPr>
        <p:spPr>
          <a:xfrm>
            <a:off x="5630779" y="-1"/>
            <a:ext cx="6561222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A66C4-2500-27E0-EEC2-BD9A4ADCA873}"/>
              </a:ext>
            </a:extLst>
          </p:cNvPr>
          <p:cNvSpPr/>
          <p:nvPr userDrawn="1"/>
        </p:nvSpPr>
        <p:spPr>
          <a:xfrm rot="5400000">
            <a:off x="2403506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E788A-69D7-B761-A24A-EA1E16D21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3"/>
          <a:stretch/>
        </p:blipFill>
        <p:spPr>
          <a:xfrm>
            <a:off x="5630779" y="2384628"/>
            <a:ext cx="5583841" cy="40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6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er + Bulleted List + Teal 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C1EC61-63A5-437F-960F-7754DC8C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4679291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9E55E-BCB2-405B-AF74-BA249F408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4679291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747C7-DD25-BC67-4969-B592AC769DF8}"/>
              </a:ext>
            </a:extLst>
          </p:cNvPr>
          <p:cNvSpPr/>
          <p:nvPr userDrawn="1"/>
        </p:nvSpPr>
        <p:spPr>
          <a:xfrm>
            <a:off x="5867401" y="-1"/>
            <a:ext cx="6324600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A66C4-2500-27E0-EEC2-BD9A4ADCA873}"/>
              </a:ext>
            </a:extLst>
          </p:cNvPr>
          <p:cNvSpPr/>
          <p:nvPr userDrawn="1"/>
        </p:nvSpPr>
        <p:spPr>
          <a:xfrm rot="5400000">
            <a:off x="269999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24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er + Bulleted List + Teal Sec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BD63-3688-424D-AA71-6B16ADCB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C1EC61-63A5-437F-960F-7754DC8C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3815373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39E55E-BCB2-405B-AF74-BA249F408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3815373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747C7-DD25-BC67-4969-B592AC769DF8}"/>
              </a:ext>
            </a:extLst>
          </p:cNvPr>
          <p:cNvSpPr/>
          <p:nvPr userDrawn="1"/>
        </p:nvSpPr>
        <p:spPr>
          <a:xfrm>
            <a:off x="5026866" y="-1"/>
            <a:ext cx="7165135" cy="6402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A66C4-2500-27E0-EEC2-BD9A4ADCA873}"/>
              </a:ext>
            </a:extLst>
          </p:cNvPr>
          <p:cNvSpPr/>
          <p:nvPr userDrawn="1"/>
        </p:nvSpPr>
        <p:spPr>
          <a:xfrm rot="5400000">
            <a:off x="1793910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609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953CE0-F20F-A08A-BC58-BA2C98AE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57325"/>
            <a:ext cx="5133535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310A8F-55AF-B7FB-F328-F3BC6EE6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5133535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4064A3-BB56-9168-DAC7-CFD1B21FDB65}"/>
              </a:ext>
            </a:extLst>
          </p:cNvPr>
          <p:cNvSpPr/>
          <p:nvPr userDrawn="1"/>
        </p:nvSpPr>
        <p:spPr>
          <a:xfrm>
            <a:off x="6514011" y="-1"/>
            <a:ext cx="5677989" cy="640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8BBF4-C21B-4D9E-703C-CC67F623D559}"/>
              </a:ext>
            </a:extLst>
          </p:cNvPr>
          <p:cNvSpPr/>
          <p:nvPr userDrawn="1"/>
        </p:nvSpPr>
        <p:spPr>
          <a:xfrm rot="5400000">
            <a:off x="329054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594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D38D3E-A2CF-6D46-A72E-136E6DFE4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6" y="1457325"/>
            <a:ext cx="4705350" cy="4345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B4C7FE-AFA8-5848-834B-A0102886A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372328"/>
            <a:ext cx="47053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68B2D6-684B-3657-D997-8287F918B700}"/>
              </a:ext>
            </a:extLst>
          </p:cNvPr>
          <p:cNvSpPr/>
          <p:nvPr userDrawn="1"/>
        </p:nvSpPr>
        <p:spPr>
          <a:xfrm>
            <a:off x="5867401" y="-1"/>
            <a:ext cx="6324600" cy="640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15989-4870-34A4-61BC-52AC7FB11280}"/>
              </a:ext>
            </a:extLst>
          </p:cNvPr>
          <p:cNvSpPr/>
          <p:nvPr userDrawn="1"/>
        </p:nvSpPr>
        <p:spPr>
          <a:xfrm rot="5400000">
            <a:off x="2699997" y="3167844"/>
            <a:ext cx="6400800" cy="65112"/>
          </a:xfrm>
          <a:prstGeom prst="rect">
            <a:avLst/>
          </a:prstGeom>
          <a:gradFill>
            <a:gsLst>
              <a:gs pos="1000">
                <a:schemeClr val="tx1"/>
              </a:gs>
              <a:gs pos="100000">
                <a:schemeClr val="accent2"/>
              </a:gs>
              <a:gs pos="50000">
                <a:srgbClr val="1398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3809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6A06DADC-5DA7-6CB3-F7B6-7AB305EB1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924" y="372329"/>
            <a:ext cx="5476875" cy="13135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8AD393-85E2-0FC4-9FE8-6A2BA247D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" y="1828800"/>
            <a:ext cx="5476875" cy="37926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396875" indent="-163513">
              <a:lnSpc>
                <a:spcPct val="100000"/>
              </a:lnSpc>
              <a:buSzPct val="111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69913" indent="-173038">
              <a:lnSpc>
                <a:spcPct val="100000"/>
              </a:lnSpc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</a:defRPr>
            </a:lvl3pPr>
            <a:lvl4pPr marL="801688" indent="-171450">
              <a:lnSpc>
                <a:spcPct val="100000"/>
              </a:lnSpc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</a:defRPr>
            </a:lvl4pPr>
            <a:lvl5pPr marL="974725" indent="-173038">
              <a:lnSpc>
                <a:spcPct val="100000"/>
              </a:lnSpc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 marL="1471400" indent="0"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3E412-32CF-FECE-3766-35F16AA914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22F2B-F2F8-B82D-F352-C836B2469C68}"/>
              </a:ext>
            </a:extLst>
          </p:cNvPr>
          <p:cNvSpPr/>
          <p:nvPr userDrawn="1"/>
        </p:nvSpPr>
        <p:spPr>
          <a:xfrm>
            <a:off x="6438900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AA3BB-3FBC-B39F-6B3E-715E60E481FD}"/>
              </a:ext>
            </a:extLst>
          </p:cNvPr>
          <p:cNvSpPr/>
          <p:nvPr userDrawn="1"/>
        </p:nvSpPr>
        <p:spPr>
          <a:xfrm>
            <a:off x="7630837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42A3AF-2B57-1F95-0FDA-1F25928AAF60}"/>
              </a:ext>
            </a:extLst>
          </p:cNvPr>
          <p:cNvSpPr/>
          <p:nvPr userDrawn="1"/>
        </p:nvSpPr>
        <p:spPr>
          <a:xfrm>
            <a:off x="8822774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D81D0C-69C5-E14E-7C2C-88DC6CD33E62}"/>
              </a:ext>
            </a:extLst>
          </p:cNvPr>
          <p:cNvSpPr/>
          <p:nvPr userDrawn="1"/>
        </p:nvSpPr>
        <p:spPr>
          <a:xfrm>
            <a:off x="10014711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37EEF7-780C-593B-1C7A-F1694DEC2224}"/>
              </a:ext>
            </a:extLst>
          </p:cNvPr>
          <p:cNvSpPr/>
          <p:nvPr userDrawn="1"/>
        </p:nvSpPr>
        <p:spPr>
          <a:xfrm>
            <a:off x="11206648" y="54102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B0516A-741A-466B-C0C5-76C681A9AAF2}"/>
              </a:ext>
            </a:extLst>
          </p:cNvPr>
          <p:cNvSpPr/>
          <p:nvPr userDrawn="1"/>
        </p:nvSpPr>
        <p:spPr>
          <a:xfrm>
            <a:off x="7627127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D6CDEE-EB4F-9744-C6E8-EC98932BE5EE}"/>
              </a:ext>
            </a:extLst>
          </p:cNvPr>
          <p:cNvSpPr/>
          <p:nvPr userDrawn="1"/>
        </p:nvSpPr>
        <p:spPr>
          <a:xfrm>
            <a:off x="8819064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6D8268-F3BC-F76B-2874-297F166C64C5}"/>
              </a:ext>
            </a:extLst>
          </p:cNvPr>
          <p:cNvSpPr/>
          <p:nvPr userDrawn="1"/>
        </p:nvSpPr>
        <p:spPr>
          <a:xfrm>
            <a:off x="11202938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D47F11-5E41-E409-C2A3-9866822FAEB1}"/>
              </a:ext>
            </a:extLst>
          </p:cNvPr>
          <p:cNvSpPr/>
          <p:nvPr userDrawn="1"/>
        </p:nvSpPr>
        <p:spPr>
          <a:xfrm>
            <a:off x="7627127" y="30099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F1032C-7F5E-6DA6-06C9-EE4773227FE1}"/>
              </a:ext>
            </a:extLst>
          </p:cNvPr>
          <p:cNvSpPr/>
          <p:nvPr userDrawn="1"/>
        </p:nvSpPr>
        <p:spPr>
          <a:xfrm>
            <a:off x="8819064" y="30099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A2D259-B4A6-7089-769D-1F568EA28045}"/>
              </a:ext>
            </a:extLst>
          </p:cNvPr>
          <p:cNvSpPr/>
          <p:nvPr userDrawn="1"/>
        </p:nvSpPr>
        <p:spPr>
          <a:xfrm>
            <a:off x="11202938" y="30099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B8B210-F384-D843-26A7-1EA96FEAA317}"/>
              </a:ext>
            </a:extLst>
          </p:cNvPr>
          <p:cNvSpPr/>
          <p:nvPr userDrawn="1"/>
        </p:nvSpPr>
        <p:spPr>
          <a:xfrm>
            <a:off x="7630837" y="18097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706E4B-EC48-32DA-609C-DBC7CE740464}"/>
              </a:ext>
            </a:extLst>
          </p:cNvPr>
          <p:cNvSpPr/>
          <p:nvPr userDrawn="1"/>
        </p:nvSpPr>
        <p:spPr>
          <a:xfrm>
            <a:off x="8822774" y="18097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F25304-52A3-B4E6-7523-C74CA74AD3CE}"/>
              </a:ext>
            </a:extLst>
          </p:cNvPr>
          <p:cNvSpPr/>
          <p:nvPr userDrawn="1"/>
        </p:nvSpPr>
        <p:spPr>
          <a:xfrm>
            <a:off x="10011001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A6B788-5D72-0DF6-4FDA-6048A59069CB}"/>
              </a:ext>
            </a:extLst>
          </p:cNvPr>
          <p:cNvSpPr/>
          <p:nvPr userDrawn="1"/>
        </p:nvSpPr>
        <p:spPr>
          <a:xfrm>
            <a:off x="11206648" y="18097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4F2396-BF78-8E94-4548-A60A799FAA3F}"/>
              </a:ext>
            </a:extLst>
          </p:cNvPr>
          <p:cNvSpPr/>
          <p:nvPr userDrawn="1"/>
        </p:nvSpPr>
        <p:spPr>
          <a:xfrm>
            <a:off x="6435190" y="421005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DF603E-098B-AA36-E7D7-1A3417618B89}"/>
              </a:ext>
            </a:extLst>
          </p:cNvPr>
          <p:cNvSpPr/>
          <p:nvPr userDrawn="1"/>
        </p:nvSpPr>
        <p:spPr>
          <a:xfrm>
            <a:off x="8819064" y="6096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2930791-3F77-97F7-61FC-860CC137D932}"/>
              </a:ext>
            </a:extLst>
          </p:cNvPr>
          <p:cNvSpPr/>
          <p:nvPr userDrawn="1"/>
        </p:nvSpPr>
        <p:spPr>
          <a:xfrm>
            <a:off x="11202938" y="6096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241DDD-652D-D232-FB94-3B4E530A9538}"/>
              </a:ext>
            </a:extLst>
          </p:cNvPr>
          <p:cNvSpPr/>
          <p:nvPr userDrawn="1"/>
        </p:nvSpPr>
        <p:spPr>
          <a:xfrm>
            <a:off x="10011001" y="3009900"/>
            <a:ext cx="989062" cy="989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31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F0C1489-238A-7849-B7CB-10477C2E83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9046" y="279186"/>
            <a:ext cx="1788658" cy="6975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CFA80E-B246-4418-A9B2-3E47D162E63E}"/>
              </a:ext>
            </a:extLst>
          </p:cNvPr>
          <p:cNvSpPr/>
          <p:nvPr userDrawn="1"/>
        </p:nvSpPr>
        <p:spPr>
          <a:xfrm>
            <a:off x="0" y="4183938"/>
            <a:ext cx="12192000" cy="2674062"/>
          </a:xfrm>
          <a:prstGeom prst="rect">
            <a:avLst/>
          </a:prstGeom>
          <a:solidFill>
            <a:srgbClr val="A0C7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1E3E70-EAE7-969B-69EA-FC016986787D}"/>
              </a:ext>
            </a:extLst>
          </p:cNvPr>
          <p:cNvSpPr txBox="1">
            <a:spLocks/>
          </p:cNvSpPr>
          <p:nvPr userDrawn="1"/>
        </p:nvSpPr>
        <p:spPr>
          <a:xfrm>
            <a:off x="838200" y="4635728"/>
            <a:ext cx="10515600" cy="12949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b="1" dirty="0">
                <a:cs typeface="Arial" panose="020B0604020202020204" pitchFamily="34" charset="0"/>
              </a:rPr>
              <a:t>Change Methodology Overview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0B3821-DE66-F262-EE7F-0D469238D4B9}"/>
              </a:ext>
            </a:extLst>
          </p:cNvPr>
          <p:cNvSpPr txBox="1">
            <a:spLocks/>
          </p:cNvSpPr>
          <p:nvPr userDrawn="1"/>
        </p:nvSpPr>
        <p:spPr>
          <a:xfrm>
            <a:off x="2798863" y="1339640"/>
            <a:ext cx="6594274" cy="18852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CA" sz="4800" b="1" dirty="0">
                <a:solidFill>
                  <a:srgbClr val="0070C0"/>
                </a:solidFill>
                <a:latin typeface="Gotham Bold" pitchFamily="50" charset="0"/>
                <a:cs typeface="Arial" panose="020B0604020202020204" pitchFamily="34" charset="0"/>
              </a:rPr>
              <a:t>Learning Track 1: </a:t>
            </a:r>
            <a:br>
              <a:rPr lang="en-CA" sz="4800" b="1" dirty="0">
                <a:solidFill>
                  <a:srgbClr val="0070C0"/>
                </a:solidFill>
                <a:latin typeface="Gotham Bold" pitchFamily="50" charset="0"/>
                <a:cs typeface="Arial" panose="020B0604020202020204" pitchFamily="34" charset="0"/>
              </a:rPr>
            </a:br>
            <a:r>
              <a:rPr lang="en-CA" sz="4800" b="1" dirty="0">
                <a:solidFill>
                  <a:srgbClr val="0070C0"/>
                </a:solidFill>
                <a:latin typeface="Gotham Bold" pitchFamily="50" charset="0"/>
                <a:cs typeface="Arial" panose="020B0604020202020204" pitchFamily="34" charset="0"/>
              </a:rPr>
              <a:t>Topic 6 - Module 1</a:t>
            </a:r>
          </a:p>
        </p:txBody>
      </p:sp>
    </p:spTree>
    <p:extLst>
      <p:ext uri="{BB962C8B-B14F-4D97-AF65-F5344CB8AC3E}">
        <p14:creationId xmlns:p14="http://schemas.microsoft.com/office/powerpoint/2010/main" val="2183819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F8F2F7B-B3CA-7E11-FE3A-363B77646100}"/>
              </a:ext>
            </a:extLst>
          </p:cNvPr>
          <p:cNvSpPr/>
          <p:nvPr userDrawn="1"/>
        </p:nvSpPr>
        <p:spPr>
          <a:xfrm>
            <a:off x="0" y="1394692"/>
            <a:ext cx="12192000" cy="5463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241718C-F8B8-D26D-B88D-DDA57F298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7620" y="316427"/>
            <a:ext cx="1825706" cy="71147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0400DD-82CF-F530-2D14-2A1A011B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95240-1938-4E29-BC55-87EE4E7BB4F8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919A8-4F31-64E9-511C-0E54C6AE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25395-1344-F45C-6C0A-B10A2273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267" y="6428317"/>
            <a:ext cx="2743200" cy="365125"/>
          </a:xfrm>
        </p:spPr>
        <p:txBody>
          <a:bodyPr/>
          <a:lstStyle/>
          <a:p>
            <a:fld id="{7768E4DB-8702-415B-B426-22A75F85FD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240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F8F2F7B-B3CA-7E11-FE3A-363B77646100}"/>
              </a:ext>
            </a:extLst>
          </p:cNvPr>
          <p:cNvSpPr/>
          <p:nvPr userDrawn="1"/>
        </p:nvSpPr>
        <p:spPr>
          <a:xfrm>
            <a:off x="0" y="1394692"/>
            <a:ext cx="12192000" cy="5463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BACB2-1F25-5F5A-2F3F-959B368D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9" y="115170"/>
            <a:ext cx="10759911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241718C-F8B8-D26D-B88D-DDA57F298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7620" y="316427"/>
            <a:ext cx="1825706" cy="71147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DA18D-0D06-232A-66A5-E490153E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95240-1938-4E29-BC55-87EE4E7BB4F8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EA88-4755-3AD1-79D8-AC31EE696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AAE24-AB5F-E448-AC58-59CA340F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E4DB-8702-415B-B426-22A75F85FD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1FA059-DA3A-F326-6372-7E96EDC0D939}"/>
              </a:ext>
            </a:extLst>
          </p:cNvPr>
          <p:cNvSpPr/>
          <p:nvPr userDrawn="1"/>
        </p:nvSpPr>
        <p:spPr>
          <a:xfrm>
            <a:off x="398207" y="1825625"/>
            <a:ext cx="3538281" cy="35382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418DF4B-3FD9-E63A-9672-F347A7632319}"/>
              </a:ext>
            </a:extLst>
          </p:cNvPr>
          <p:cNvSpPr txBox="1">
            <a:spLocks/>
          </p:cNvSpPr>
          <p:nvPr userDrawn="1"/>
        </p:nvSpPr>
        <p:spPr>
          <a:xfrm>
            <a:off x="4483510" y="1936955"/>
            <a:ext cx="7069393" cy="4240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r>
              <a:rPr lang="en-US" dirty="0"/>
              <a:t>Aenean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varius</a:t>
            </a:r>
            <a:r>
              <a:rPr lang="en-US" dirty="0"/>
              <a:t> quis </a:t>
            </a:r>
            <a:r>
              <a:rPr lang="en-US" dirty="0" err="1"/>
              <a:t>orci</a:t>
            </a:r>
            <a:r>
              <a:rPr lang="en-US" dirty="0"/>
              <a:t> quis, </a:t>
            </a:r>
            <a:r>
              <a:rPr lang="en-US" dirty="0" err="1"/>
              <a:t>hendrerit</a:t>
            </a:r>
            <a:r>
              <a:rPr lang="en-US" dirty="0"/>
              <a:t> pharetra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tiam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est non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,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mi, non lacinia. </a:t>
            </a:r>
          </a:p>
          <a:p>
            <a:r>
              <a:rPr lang="pt-BR" dirty="0"/>
              <a:t>Maecenas eu congue arcu. Sed orci nibh, dapibus eu massa a, luctus commodo odio.</a:t>
            </a:r>
            <a:endParaRPr lang="en-US" dirty="0"/>
          </a:p>
        </p:txBody>
      </p:sp>
      <p:pic>
        <p:nvPicPr>
          <p:cNvPr id="10" name="Content Placeholder 6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C69FDDDB-F67C-3066-0909-EB095D894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262" r="18262"/>
          <a:stretch>
            <a:fillRect/>
          </a:stretch>
        </p:blipFill>
        <p:spPr>
          <a:xfrm>
            <a:off x="889820" y="2246568"/>
            <a:ext cx="2925407" cy="29254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54622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ACB2-1F25-5F5A-2F3F-959B368D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9" y="204866"/>
            <a:ext cx="10759911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24C5-0CFF-87CB-9DF7-5F2B689D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90" y="1825625"/>
            <a:ext cx="11149436" cy="4351338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241718C-F8B8-D26D-B88D-DDA57F298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7620" y="316427"/>
            <a:ext cx="1825706" cy="7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5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4DFE4B9-2BF6-4E32-9280-3DEC68C36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7EEB39-7D67-4964-8088-0C5110B5FA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72328"/>
            <a:ext cx="10991850" cy="980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>
              <a:lnSpc>
                <a:spcPct val="100000"/>
              </a:lnSpc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6788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6A146-0D62-F577-407E-44A8754A69C8}"/>
              </a:ext>
            </a:extLst>
          </p:cNvPr>
          <p:cNvSpPr/>
          <p:nvPr userDrawn="1"/>
        </p:nvSpPr>
        <p:spPr>
          <a:xfrm>
            <a:off x="0" y="0"/>
            <a:ext cx="39716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BACB2-1F25-5F5A-2F3F-959B368D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854" y="365125"/>
            <a:ext cx="5357091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24C5-0CFF-87CB-9DF7-5F2B689D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854" y="1825625"/>
            <a:ext cx="7021945" cy="4351338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B55027D-CCB9-D295-CDCD-622536851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7620" y="316427"/>
            <a:ext cx="1825706" cy="7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94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6A146-0D62-F577-407E-44A8754A69C8}"/>
              </a:ext>
            </a:extLst>
          </p:cNvPr>
          <p:cNvSpPr/>
          <p:nvPr userDrawn="1"/>
        </p:nvSpPr>
        <p:spPr>
          <a:xfrm>
            <a:off x="0" y="0"/>
            <a:ext cx="39716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BACB2-1F25-5F5A-2F3F-959B368D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854" y="365125"/>
            <a:ext cx="5357091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24C5-0CFF-87CB-9DF7-5F2B689D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854" y="1825625"/>
            <a:ext cx="7021945" cy="4351338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B55027D-CCB9-D295-CDCD-622536851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7620" y="316427"/>
            <a:ext cx="1825706" cy="7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618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6A146-0D62-F577-407E-44A8754A69C8}"/>
              </a:ext>
            </a:extLst>
          </p:cNvPr>
          <p:cNvSpPr/>
          <p:nvPr userDrawn="1"/>
        </p:nvSpPr>
        <p:spPr>
          <a:xfrm>
            <a:off x="0" y="0"/>
            <a:ext cx="3971636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BACB2-1F25-5F5A-2F3F-959B368D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854" y="365125"/>
            <a:ext cx="5357091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24C5-0CFF-87CB-9DF7-5F2B689D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854" y="1825625"/>
            <a:ext cx="7021945" cy="4351338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B55027D-CCB9-D295-CDCD-622536851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7620" y="316427"/>
            <a:ext cx="1825706" cy="7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543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6A146-0D62-F577-407E-44A8754A69C8}"/>
              </a:ext>
            </a:extLst>
          </p:cNvPr>
          <p:cNvSpPr/>
          <p:nvPr userDrawn="1"/>
        </p:nvSpPr>
        <p:spPr>
          <a:xfrm>
            <a:off x="0" y="0"/>
            <a:ext cx="397163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BACB2-1F25-5F5A-2F3F-959B368D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854" y="365125"/>
            <a:ext cx="5357091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24C5-0CFF-87CB-9DF7-5F2B689D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854" y="1825625"/>
            <a:ext cx="7021945" cy="4351338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B55027D-CCB9-D295-CDCD-622536851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7620" y="316427"/>
            <a:ext cx="1825706" cy="7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21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6A146-0D62-F577-407E-44A8754A69C8}"/>
              </a:ext>
            </a:extLst>
          </p:cNvPr>
          <p:cNvSpPr/>
          <p:nvPr userDrawn="1"/>
        </p:nvSpPr>
        <p:spPr>
          <a:xfrm>
            <a:off x="0" y="1589"/>
            <a:ext cx="3971636" cy="68670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BACB2-1F25-5F5A-2F3F-959B368D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854" y="365125"/>
            <a:ext cx="5357091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24C5-0CFF-87CB-9DF7-5F2B689D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854" y="1825625"/>
            <a:ext cx="7021945" cy="4351338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B55027D-CCB9-D295-CDCD-622536851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7620" y="316427"/>
            <a:ext cx="1825706" cy="7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435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46A146-0D62-F577-407E-44A8754A69C8}"/>
              </a:ext>
            </a:extLst>
          </p:cNvPr>
          <p:cNvSpPr/>
          <p:nvPr userDrawn="1"/>
        </p:nvSpPr>
        <p:spPr>
          <a:xfrm>
            <a:off x="0" y="1589"/>
            <a:ext cx="3971636" cy="6867007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BACB2-1F25-5F5A-2F3F-959B368D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854" y="365125"/>
            <a:ext cx="5357091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24C5-0CFF-87CB-9DF7-5F2B689D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854" y="1825625"/>
            <a:ext cx="7021945" cy="4351338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B55027D-CCB9-D295-CDCD-622536851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7620" y="316427"/>
            <a:ext cx="1825706" cy="7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916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F3AF-6868-226D-45AD-1E3F2E4D4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8719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14075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F3AF-6868-226D-45AD-1E3F2E4D4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8719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7470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F3AF-6868-226D-45AD-1E3F2E4D4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8719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67892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7CD2B-79EF-E05E-B78A-994172D8E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CACC5-D5CD-DF03-B6F0-3F42D373D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A7665-F660-68D6-8091-5252417E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264-EAE2-4353-BD33-074BFFA79CEB}" type="datetimeFigureOut">
              <a:rPr lang="en-CA" smtClean="0"/>
              <a:t>2026-04-01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876E-FA38-6533-454B-16EE5AE40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952C5-0BD2-75C7-079F-0BD7D211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9401C-B4D8-4D71-90A4-0BA228240D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25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4.xml"/><Relationship Id="rId51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image" Target="../media/image7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0291" y="1075766"/>
            <a:ext cx="8708821" cy="2657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8124" y="1463166"/>
            <a:ext cx="5544820" cy="436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141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529064" y="6550380"/>
            <a:ext cx="1774825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i="0" dirty="0">
                <a:latin typeface="Arial"/>
                <a:cs typeface="Arial"/>
              </a:rPr>
              <a:t>© 2022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dirty="0"/>
              <a:t>OPEN</a:t>
            </a:r>
            <a:r>
              <a:rPr spc="-5" dirty="0"/>
              <a:t> </a:t>
            </a:r>
            <a:r>
              <a:rPr spc="-20" dirty="0"/>
              <a:t>MINDS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49202" y="6549449"/>
            <a:ext cx="2597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94332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6493959"/>
            <a:ext cx="1765795" cy="270881"/>
          </a:xfrm>
          <a:prstGeom prst="rect">
            <a:avLst/>
          </a:prstGeom>
        </p:spPr>
      </p:pic>
      <p:sp>
        <p:nvSpPr>
          <p:cNvPr id="11" name="ZoneTexte 3"/>
          <p:cNvSpPr txBox="1"/>
          <p:nvPr userDrawn="1"/>
        </p:nvSpPr>
        <p:spPr>
          <a:xfrm>
            <a:off x="1602105" y="6510526"/>
            <a:ext cx="9769642" cy="296905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algn="r">
              <a:defRPr/>
            </a:pPr>
            <a:r>
              <a:rPr lang="fr-FR" sz="1400" kern="0" dirty="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Segoe UI Light" panose="020B0502040204020203" pitchFamily="34" charset="0"/>
              </a:rPr>
              <a:t>© 2025 </a:t>
            </a:r>
            <a:r>
              <a:rPr lang="fr-FR" sz="1400" i="1" kern="0" dirty="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Segoe UI Light" panose="020B0502040204020203" pitchFamily="34" charset="0"/>
              </a:rPr>
              <a:t>OPEN MINDS</a:t>
            </a:r>
          </a:p>
        </p:txBody>
      </p:sp>
    </p:spTree>
    <p:extLst>
      <p:ext uri="{BB962C8B-B14F-4D97-AF65-F5344CB8AC3E}">
        <p14:creationId xmlns:p14="http://schemas.microsoft.com/office/powerpoint/2010/main" val="160223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3" r:id="rId46"/>
    <p:sldLayoutId id="2147483714" r:id="rId47"/>
    <p:sldLayoutId id="2147483715" r:id="rId48"/>
    <p:sldLayoutId id="2147483716" r:id="rId49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Pct val="100000"/>
        <a:buFont typeface="Wingdings" panose="05000000000000000000" pitchFamily="2" charset="2"/>
        <a:buChar char="§"/>
        <a:tabLst/>
        <a:defRPr lang="en-US" sz="24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84048" marR="0" indent="-18288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Tx/>
        <a:buFont typeface="Arial" panose="020B0604020202020204" pitchFamily="34" charset="0"/>
        <a:buChar char="•"/>
        <a:tabLst/>
        <a:defRPr lang="en-US" sz="20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66928" marR="0" indent="-18288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Tx/>
        <a:buFont typeface="Wingdings" panose="05000000000000000000" pitchFamily="2" charset="2"/>
        <a:buChar char="§"/>
        <a:tabLst/>
        <a:defRPr lang="en-US" sz="16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49808" marR="0" indent="-18288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Tx/>
        <a:buFont typeface="Wingdings" panose="05000000000000000000" pitchFamily="2" charset="2"/>
        <a:buChar char="§"/>
        <a:tabLst/>
        <a:defRPr lang="en-US" sz="14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32688" marR="0" indent="-18288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Tx/>
        <a:buFont typeface="Wingdings" panose="05000000000000000000" pitchFamily="2" charset="2"/>
        <a:buChar char="§"/>
        <a:tabLst/>
        <a:defRPr lang="en-US" sz="1200" kern="1200" noProof="0" dirty="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94332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l"/>
            <a:fld id="{D4DFE4B9-2BF6-4E32-9280-3DEC68C3610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6493959"/>
            <a:ext cx="1765795" cy="270881"/>
          </a:xfrm>
          <a:prstGeom prst="rect">
            <a:avLst/>
          </a:prstGeom>
        </p:spPr>
      </p:pic>
      <p:sp>
        <p:nvSpPr>
          <p:cNvPr id="11" name="ZoneTexte 3"/>
          <p:cNvSpPr txBox="1"/>
          <p:nvPr userDrawn="1"/>
        </p:nvSpPr>
        <p:spPr>
          <a:xfrm>
            <a:off x="1602105" y="6510526"/>
            <a:ext cx="9769642" cy="296905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algn="r">
              <a:defRPr/>
            </a:pPr>
            <a:r>
              <a:rPr lang="fr-FR" sz="1400" kern="0" dirty="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Segoe UI Light" panose="020B0502040204020203" pitchFamily="34" charset="0"/>
              </a:rPr>
              <a:t>© 2025 </a:t>
            </a:r>
            <a:r>
              <a:rPr lang="fr-FR" sz="1400" i="1" kern="0" dirty="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Segoe UI Light" panose="020B0502040204020203" pitchFamily="34" charset="0"/>
              </a:rPr>
              <a:t>OPEN MINDS</a:t>
            </a:r>
          </a:p>
        </p:txBody>
      </p:sp>
    </p:spTree>
    <p:extLst>
      <p:ext uri="{BB962C8B-B14F-4D97-AF65-F5344CB8AC3E}">
        <p14:creationId xmlns:p14="http://schemas.microsoft.com/office/powerpoint/2010/main" val="170408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Pct val="100000"/>
        <a:buFont typeface="Wingdings" panose="05000000000000000000" pitchFamily="2" charset="2"/>
        <a:buChar char="§"/>
        <a:tabLst/>
        <a:defRPr lang="en-US" sz="24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84048" marR="0" indent="-18288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Tx/>
        <a:buFont typeface="Arial" panose="020B0604020202020204" pitchFamily="34" charset="0"/>
        <a:buChar char="•"/>
        <a:tabLst/>
        <a:defRPr lang="en-US" sz="20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66928" marR="0" indent="-18288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Tx/>
        <a:buFont typeface="Wingdings" panose="05000000000000000000" pitchFamily="2" charset="2"/>
        <a:buChar char="§"/>
        <a:tabLst/>
        <a:defRPr lang="en-US" sz="16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49808" marR="0" indent="-18288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Tx/>
        <a:buFont typeface="Wingdings" panose="05000000000000000000" pitchFamily="2" charset="2"/>
        <a:buChar char="§"/>
        <a:tabLst/>
        <a:defRPr lang="en-US" sz="14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32688" marR="0" indent="-18288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B7AA"/>
        </a:buClr>
        <a:buSzTx/>
        <a:buFont typeface="Wingdings" panose="05000000000000000000" pitchFamily="2" charset="2"/>
        <a:buChar char="§"/>
        <a:tabLst/>
        <a:defRPr lang="en-US" sz="1200" kern="1200" noProof="0" dirty="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058C38-C22C-2160-D79B-C4E5B143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5F667-2E38-7CA1-C1E9-A446FBD70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05AE6-04D1-A8CF-677C-F385826448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E95240-1938-4E29-BC55-87EE4E7BB4F8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C8662-69DE-79B6-A80C-77D326E9D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3D183-C2B9-1D22-9BDD-4401E27AD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68E4DB-8702-415B-B426-22A75F85FD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9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666" r:id="rId6"/>
    <p:sldLayoutId id="2147483768" r:id="rId7"/>
    <p:sldLayoutId id="2147483769" r:id="rId8"/>
    <p:sldLayoutId id="2147483668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hi.org/library/model-for-improvement/testing-changes" TargetMode="External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FD1B4C7C-CFF1-965C-8CD0-56862A57B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83" y="936758"/>
            <a:ext cx="4735345" cy="18467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FFA99E9-9AE9-D576-A482-338C26B716D3}"/>
              </a:ext>
            </a:extLst>
          </p:cNvPr>
          <p:cNvSpPr txBox="1">
            <a:spLocks/>
          </p:cNvSpPr>
          <p:nvPr/>
        </p:nvSpPr>
        <p:spPr>
          <a:xfrm>
            <a:off x="849383" y="4978886"/>
            <a:ext cx="10759911" cy="736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/>
              <a:t>Integrated Care Management &amp; Care Coordination Excellence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D0E5DE8-D85A-1D02-F630-B77C41FB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1181" y="6403919"/>
            <a:ext cx="2937331" cy="246221"/>
          </a:xfrm>
        </p:spPr>
        <p:txBody>
          <a:bodyPr anchor="ctr"/>
          <a:lstStyle/>
          <a:p>
            <a:pPr lvl="0"/>
            <a:r>
              <a:rPr lang="en-US" sz="1600" b="1" i="0" dirty="0">
                <a:solidFill>
                  <a:schemeClr val="bg1"/>
                </a:solidFill>
                <a:latin typeface="Gotham Bold"/>
              </a:rPr>
              <a:t>April 7, 2026 / 1:00PM 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43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36EBB-0669-BFDE-FFA5-C53602348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E92173-4411-E6DE-EE8D-3E795021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3510"/>
            <a:ext cx="3124200" cy="954107"/>
          </a:xfrm>
          <a:noFill/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Tips For Testing A Change Process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E6B1F-3706-D825-192A-FE67E8B3C074}"/>
              </a:ext>
            </a:extLst>
          </p:cNvPr>
          <p:cNvSpPr txBox="1"/>
          <p:nvPr/>
        </p:nvSpPr>
        <p:spPr>
          <a:xfrm>
            <a:off x="11749088" y="6542421"/>
            <a:ext cx="34775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prstClr val="black"/>
                </a:solidFill>
                <a:latin typeface="Gotham Medium"/>
                <a:ea typeface="+mn-lt"/>
                <a:cs typeface="+mn-lt"/>
              </a:rPr>
              <a:t>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825F7-25F4-F22C-1599-2DE3285314AA}"/>
              </a:ext>
            </a:extLst>
          </p:cNvPr>
          <p:cNvSpPr txBox="1"/>
          <p:nvPr/>
        </p:nvSpPr>
        <p:spPr>
          <a:xfrm>
            <a:off x="4365501" y="1300219"/>
            <a:ext cx="7221662" cy="531427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-US" dirty="0">
                <a:latin typeface="Gotham Medium" pitchFamily="50" charset="0"/>
              </a:rPr>
              <a:t>Start Small - </a:t>
            </a:r>
            <a:r>
              <a:rPr lang="en-US" dirty="0">
                <a:latin typeface="Gotham Light" pitchFamily="50" charset="0"/>
              </a:rPr>
              <a:t>Test with one team, one population, one site. </a:t>
            </a:r>
            <a:endParaRPr lang="en-US" b="1" dirty="0">
              <a:latin typeface="Gotham Light" pitchFamily="50" charset="0"/>
            </a:endParaRP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-US" dirty="0">
                <a:latin typeface="Gotham Medium" pitchFamily="50" charset="0"/>
              </a:rPr>
              <a:t>Keep It Simple – </a:t>
            </a:r>
            <a:r>
              <a:rPr lang="en-US" dirty="0">
                <a:latin typeface="Gotham Light" pitchFamily="50" charset="0"/>
              </a:rPr>
              <a:t>Use a small cohort to start so that the test is manageable. 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-US" dirty="0">
                <a:latin typeface="Gotham Medium" pitchFamily="50" charset="0"/>
              </a:rPr>
              <a:t>Choose Easy Tests – </a:t>
            </a:r>
            <a:r>
              <a:rPr lang="en-US" dirty="0">
                <a:latin typeface="Gotham Light" pitchFamily="50" charset="0"/>
              </a:rPr>
              <a:t>Start with small changes that can be rapidly implemented and monitored until the team becomes comfortable with the process. 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-US" dirty="0">
                <a:latin typeface="Gotham Medium" pitchFamily="50" charset="0"/>
              </a:rPr>
              <a:t>Don’t Try For Consensus – </a:t>
            </a:r>
            <a:r>
              <a:rPr lang="en-US" dirty="0">
                <a:latin typeface="Gotham Light" pitchFamily="50" charset="0"/>
              </a:rPr>
              <a:t>Having “everyone on board” is important for a formal change implementation, but not for change testing. Obtaining approvals can delay or destroy momentum.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-US" dirty="0">
                <a:latin typeface="Gotham Medium" pitchFamily="50" charset="0"/>
              </a:rPr>
              <a:t>Test Multiple Scenarios – </a:t>
            </a:r>
            <a:r>
              <a:rPr lang="en-US" dirty="0">
                <a:latin typeface="Gotham Light" pitchFamily="50" charset="0"/>
              </a:rPr>
              <a:t>Vary tests by day of week, time of day, provider, location, etc. to ensure the result can be verified. 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-US" dirty="0">
                <a:latin typeface="Gotham Medium" pitchFamily="50" charset="0"/>
              </a:rPr>
              <a:t>Empower The Change Team – </a:t>
            </a:r>
            <a:r>
              <a:rPr lang="en-US" dirty="0">
                <a:latin typeface="Gotham Light" pitchFamily="50" charset="0"/>
              </a:rPr>
              <a:t>Allow teams the freedom to innovate and pursue different change pathways. Ensure team members can adequately de-brief a test at its conclusion and offer a recommendation on next steps.  </a:t>
            </a:r>
            <a:endParaRPr lang="en-US" b="1" dirty="0">
              <a:latin typeface="Gotham Light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D6CB1-8D5D-22C0-F9C2-FAC4DE83DCBB}"/>
              </a:ext>
            </a:extLst>
          </p:cNvPr>
          <p:cNvSpPr txBox="1"/>
          <p:nvPr/>
        </p:nvSpPr>
        <p:spPr>
          <a:xfrm>
            <a:off x="4189287" y="386211"/>
            <a:ext cx="5721476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None/>
            </a:pPr>
            <a:r>
              <a:rPr lang="en-US" sz="2000" b="1" dirty="0">
                <a:latin typeface="Gotham Medium" pitchFamily="50" charset="0"/>
              </a:rPr>
              <a:t>Do’s &amp; Don’ts Of Rapid Cycle Change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BDDD2-F5AB-1C87-6053-15BCB44023BE}"/>
              </a:ext>
            </a:extLst>
          </p:cNvPr>
          <p:cNvSpPr txBox="1"/>
          <p:nvPr/>
        </p:nvSpPr>
        <p:spPr>
          <a:xfrm>
            <a:off x="381000" y="3557739"/>
            <a:ext cx="2959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Improve: Model for Improvement: Testing Changes | Institute for Healthcare Improvement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97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siness handshake">
            <a:extLst>
              <a:ext uri="{FF2B5EF4-FFF2-40B4-BE49-F238E27FC236}">
                <a16:creationId xmlns:a16="http://schemas.microsoft.com/office/drawing/2014/main" id="{F17676CC-DF8B-B9A0-12A5-6CADE1015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B0126B-72F3-5438-4516-534034C3CD7A}"/>
              </a:ext>
            </a:extLst>
          </p:cNvPr>
          <p:cNvSpPr/>
          <p:nvPr/>
        </p:nvSpPr>
        <p:spPr>
          <a:xfrm>
            <a:off x="381000" y="533400"/>
            <a:ext cx="4572000" cy="60198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F35234-96C0-E546-8D6E-23BA40E47D79}"/>
              </a:ext>
            </a:extLst>
          </p:cNvPr>
          <p:cNvSpPr/>
          <p:nvPr/>
        </p:nvSpPr>
        <p:spPr>
          <a:xfrm>
            <a:off x="228600" y="419100"/>
            <a:ext cx="45720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10311E-15F5-E5DF-382C-2B1ECC905865}"/>
              </a:ext>
            </a:extLst>
          </p:cNvPr>
          <p:cNvGrpSpPr/>
          <p:nvPr/>
        </p:nvGrpSpPr>
        <p:grpSpPr>
          <a:xfrm>
            <a:off x="457200" y="2020171"/>
            <a:ext cx="4191000" cy="2817658"/>
            <a:chOff x="457200" y="1387361"/>
            <a:chExt cx="4191000" cy="2817658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5E7352D3-8A0E-9FA8-288D-187CAE580F8B}"/>
                </a:ext>
              </a:extLst>
            </p:cNvPr>
            <p:cNvSpPr txBox="1">
              <a:spLocks/>
            </p:cNvSpPr>
            <p:nvPr/>
          </p:nvSpPr>
          <p:spPr>
            <a:xfrm>
              <a:off x="495300" y="1387361"/>
              <a:ext cx="4114800" cy="1075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>
                  <a:solidFill>
                    <a:srgbClr val="0070C0"/>
                  </a:solidFill>
                  <a:latin typeface="Gotham Medium" pitchFamily="50" charset="0"/>
                </a:rPr>
                <a:t>Thank You</a:t>
              </a:r>
              <a:endParaRPr lang="en-US" sz="4000" b="1" dirty="0">
                <a:latin typeface="Gotham Medium" pitchFamily="5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7A5D33-0323-E2AA-C6F7-FBD1C5AC9193}"/>
                </a:ext>
              </a:extLst>
            </p:cNvPr>
            <p:cNvSpPr txBox="1"/>
            <p:nvPr/>
          </p:nvSpPr>
          <p:spPr>
            <a:xfrm>
              <a:off x="457200" y="2881580"/>
              <a:ext cx="4191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3">
                <a:spcBef>
                  <a:spcPts val="600"/>
                </a:spcBef>
                <a:spcAft>
                  <a:spcPts val="600"/>
                </a:spcAft>
                <a:buClr>
                  <a:srgbClr val="1570C7"/>
                </a:buClr>
              </a:pPr>
              <a:r>
                <a:rPr lang="en-US" sz="2000" dirty="0">
                  <a:latin typeface="Gotham Medium" pitchFamily="50" charset="0"/>
                </a:rPr>
                <a:t>Appreciation for participation</a:t>
              </a:r>
            </a:p>
            <a:p>
              <a:pPr marL="342900" lvl="3" indent="-342900">
                <a:spcBef>
                  <a:spcPts val="600"/>
                </a:spcBef>
                <a:spcAft>
                  <a:spcPts val="600"/>
                </a:spcAft>
                <a:buClr>
                  <a:srgbClr val="1570C7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Gotham Light" pitchFamily="50" charset="0"/>
                </a:rPr>
                <a:t>Follow-up supports available</a:t>
              </a:r>
            </a:p>
            <a:p>
              <a:pPr marL="342900" lvl="3" indent="-342900">
                <a:spcBef>
                  <a:spcPts val="600"/>
                </a:spcBef>
                <a:spcAft>
                  <a:spcPts val="600"/>
                </a:spcAft>
                <a:buClr>
                  <a:srgbClr val="1570C7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Gotham Light" pitchFamily="50" charset="0"/>
                </a:rPr>
                <a:t>Session adjourned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9DFB7C-BED2-561D-9888-BDC9B7233C63}"/>
              </a:ext>
            </a:extLst>
          </p:cNvPr>
          <p:cNvSpPr txBox="1"/>
          <p:nvPr/>
        </p:nvSpPr>
        <p:spPr>
          <a:xfrm>
            <a:off x="11706087" y="6542421"/>
            <a:ext cx="3907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latin typeface="Gotham Medium"/>
                <a:ea typeface="+mn-lt"/>
                <a:cs typeface="+mn-lt"/>
              </a:rPr>
              <a:t>10</a:t>
            </a:r>
            <a:endParaRPr lang="en-US" sz="1200" kern="1200" dirty="0">
              <a:solidFill>
                <a:schemeClr val="bg1"/>
              </a:solidFill>
              <a:latin typeface="Gotham Medium" pitchFamily="50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45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2E466-E90A-EF1D-CA80-1111E6F67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8551E-9ABD-539E-9061-B592C0A5A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3" y="83735"/>
            <a:ext cx="1583793" cy="616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F4C45-102F-C779-1724-DDA5EE1D33DD}"/>
              </a:ext>
            </a:extLst>
          </p:cNvPr>
          <p:cNvSpPr txBox="1"/>
          <p:nvPr/>
        </p:nvSpPr>
        <p:spPr>
          <a:xfrm>
            <a:off x="11692835" y="6542421"/>
            <a:ext cx="40400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Gotham Medium"/>
                <a:ea typeface="+mn-lt"/>
                <a:cs typeface="+mn-lt"/>
              </a:rPr>
              <a:t>  1</a:t>
            </a:r>
            <a:endParaRPr lang="en-US" sz="1200" dirty="0">
              <a:solidFill>
                <a:schemeClr val="bg1"/>
              </a:solidFill>
              <a:latin typeface="Gotham Medium" pitchFamily="50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765A92-A3A9-C289-DB34-DADDC97A6871}"/>
              </a:ext>
            </a:extLst>
          </p:cNvPr>
          <p:cNvGrpSpPr/>
          <p:nvPr/>
        </p:nvGrpSpPr>
        <p:grpSpPr>
          <a:xfrm>
            <a:off x="3706952" y="723576"/>
            <a:ext cx="4778097" cy="5410849"/>
            <a:chOff x="3829656" y="700019"/>
            <a:chExt cx="4778097" cy="54108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8A4CFD1-69CA-4978-79BF-1DCD661B187A}"/>
                </a:ext>
              </a:extLst>
            </p:cNvPr>
            <p:cNvGrpSpPr/>
            <p:nvPr/>
          </p:nvGrpSpPr>
          <p:grpSpPr>
            <a:xfrm>
              <a:off x="4387450" y="700019"/>
              <a:ext cx="3662508" cy="3662508"/>
              <a:chOff x="3553282" y="1032528"/>
              <a:chExt cx="3662508" cy="366250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6CC9F00-D5D3-9889-33E6-B75D65652755}"/>
                  </a:ext>
                </a:extLst>
              </p:cNvPr>
              <p:cNvSpPr/>
              <p:nvPr/>
            </p:nvSpPr>
            <p:spPr>
              <a:xfrm>
                <a:off x="3553282" y="1032528"/>
                <a:ext cx="3662508" cy="36625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8CE6E98-F133-EF80-D958-6CD1518AD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55437" y="1234684"/>
                <a:ext cx="3262571" cy="3262571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75E4C4D-4819-1476-81B2-12F74A02C26F}"/>
                </a:ext>
              </a:extLst>
            </p:cNvPr>
            <p:cNvGrpSpPr/>
            <p:nvPr/>
          </p:nvGrpSpPr>
          <p:grpSpPr>
            <a:xfrm>
              <a:off x="3829656" y="4564683"/>
              <a:ext cx="4778097" cy="1546185"/>
              <a:chOff x="3829656" y="4564683"/>
              <a:chExt cx="4778097" cy="1546185"/>
            </a:xfrm>
          </p:grpSpPr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37716319-4244-265F-FF37-F4361B3DB1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4746" y="4564683"/>
                <a:ext cx="3907917" cy="55073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en-US" sz="4000" b="1" dirty="0">
                    <a:solidFill>
                      <a:schemeClr val="bg1"/>
                    </a:solidFill>
                  </a:rPr>
                  <a:t>Michael Allen</a:t>
                </a:r>
                <a:endParaRPr lang="en-CA" sz="4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EEE40756-5A47-97DB-2AF4-37ABA198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9656" y="5212568"/>
                <a:ext cx="4778097" cy="8983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sz="2800" b="1" dirty="0">
                    <a:solidFill>
                      <a:schemeClr val="bg1"/>
                    </a:solidFill>
                    <a:latin typeface="Gotham Light"/>
                  </a:rPr>
                  <a:t>Executive Vice President</a:t>
                </a:r>
                <a:br>
                  <a:rPr lang="en-US" sz="2800" b="1" dirty="0">
                    <a:latin typeface="Gotham Light" pitchFamily="50" charset="0"/>
                  </a:rPr>
                </a:br>
                <a:r>
                  <a:rPr lang="en-US" sz="2800" b="1" i="1" dirty="0">
                    <a:solidFill>
                      <a:schemeClr val="bg1"/>
                    </a:solidFill>
                    <a:latin typeface="Gotham Light"/>
                  </a:rPr>
                  <a:t>OPEN MINDS</a:t>
                </a:r>
                <a:endParaRPr lang="en-CA" sz="2800" b="1" dirty="0">
                  <a:solidFill>
                    <a:schemeClr val="bg1"/>
                  </a:solidFill>
                  <a:latin typeface="Gotham Light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4681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1FF2F-8155-BDCC-16F3-D466156F5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E58E0F9-5FB5-FD0F-0986-4B7CA0B0F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046" y="279186"/>
            <a:ext cx="1788658" cy="6975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6E86BC-98A4-E07A-3CD1-85FD453C7088}"/>
              </a:ext>
            </a:extLst>
          </p:cNvPr>
          <p:cNvSpPr/>
          <p:nvPr/>
        </p:nvSpPr>
        <p:spPr>
          <a:xfrm>
            <a:off x="0" y="4714634"/>
            <a:ext cx="12192000" cy="21433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7623F8-0054-0C2A-F212-55C0F471D587}"/>
              </a:ext>
            </a:extLst>
          </p:cNvPr>
          <p:cNvSpPr txBox="1">
            <a:spLocks/>
          </p:cNvSpPr>
          <p:nvPr/>
        </p:nvSpPr>
        <p:spPr>
          <a:xfrm>
            <a:off x="838200" y="5213783"/>
            <a:ext cx="10515600" cy="1145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700" dirty="0">
                <a:latin typeface="Gotham Bold" pitchFamily="50" charset="0"/>
              </a:rPr>
              <a:t>Live Session: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Gotham Light" pitchFamily="50" charset="0"/>
              </a:rPr>
              <a:t>From Handoffs To Hold: Improving Care Coordination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6A4BE6-6F81-E787-AB46-276D3DFAE33D}"/>
              </a:ext>
            </a:extLst>
          </p:cNvPr>
          <p:cNvSpPr txBox="1"/>
          <p:nvPr/>
        </p:nvSpPr>
        <p:spPr>
          <a:xfrm>
            <a:off x="11851516" y="6542421"/>
            <a:ext cx="245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Gotham Medium" pitchFamily="50" charset="0"/>
                <a:ea typeface="+mn-lt"/>
                <a:cs typeface="+mn-lt"/>
              </a:rPr>
              <a:t>2</a:t>
            </a:r>
            <a:endParaRPr lang="en-US" sz="1200" dirty="0">
              <a:solidFill>
                <a:schemeClr val="bg1"/>
              </a:solidFill>
              <a:latin typeface="Gotham Medium" pitchFamily="50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54343-36F2-D447-A08D-84864AB35924}"/>
              </a:ext>
            </a:extLst>
          </p:cNvPr>
          <p:cNvGrpSpPr/>
          <p:nvPr/>
        </p:nvGrpSpPr>
        <p:grpSpPr>
          <a:xfrm>
            <a:off x="1607918" y="714515"/>
            <a:ext cx="4712592" cy="3561126"/>
            <a:chOff x="1233238" y="744856"/>
            <a:chExt cx="4712592" cy="356112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245861-5DB3-09CB-9418-31C2BC904C85}"/>
                </a:ext>
              </a:extLst>
            </p:cNvPr>
            <p:cNvGrpSpPr/>
            <p:nvPr/>
          </p:nvGrpSpPr>
          <p:grpSpPr>
            <a:xfrm>
              <a:off x="2201948" y="744856"/>
              <a:ext cx="2315461" cy="2221295"/>
              <a:chOff x="3553282" y="1032528"/>
              <a:chExt cx="3662508" cy="366250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628D669-1A00-324C-F929-543EBBDD0541}"/>
                  </a:ext>
                </a:extLst>
              </p:cNvPr>
              <p:cNvSpPr/>
              <p:nvPr/>
            </p:nvSpPr>
            <p:spPr>
              <a:xfrm>
                <a:off x="3553282" y="1032528"/>
                <a:ext cx="3662508" cy="36625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A22A96E-4805-DEAE-E8B0-9FF8EAAC0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55437" y="1234684"/>
                <a:ext cx="3262571" cy="3262571"/>
              </a:xfrm>
              <a:prstGeom prst="rect">
                <a:avLst/>
              </a:prstGeom>
            </p:spPr>
          </p:pic>
        </p:grp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C69FD395-3A18-DD60-6DAF-D9E0873CEDEB}"/>
                </a:ext>
              </a:extLst>
            </p:cNvPr>
            <p:cNvSpPr txBox="1">
              <a:spLocks/>
            </p:cNvSpPr>
            <p:nvPr/>
          </p:nvSpPr>
          <p:spPr>
            <a:xfrm>
              <a:off x="1233238" y="3516883"/>
              <a:ext cx="4712592" cy="7890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otham Light" pitchFamily="50" charset="0"/>
                  <a:ea typeface="+mj-ea"/>
                  <a:cs typeface="+mj-cs"/>
                </a:rPr>
                <a:t>Senior Associate</a:t>
              </a:r>
              <a:endParaRPr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Light" pitchFamily="50" charset="0"/>
              </a:endParaRPr>
            </a:p>
            <a:p>
              <a:pPr algn="ctr">
                <a:lnSpc>
                  <a:spcPct val="100000"/>
                </a:lnSpc>
                <a:defRPr/>
              </a:pPr>
              <a:r>
                <a:rPr lang="en-US" sz="1600" b="1" dirty="0">
                  <a:latin typeface="Gotham Light"/>
                </a:rPr>
                <a:t>Formerly VP of Strategic Development</a:t>
              </a:r>
            </a:p>
            <a:p>
              <a:pPr algn="ctr">
                <a:lnSpc>
                  <a:spcPct val="100000"/>
                </a:lnSpc>
                <a:defRPr/>
              </a:pPr>
              <a:r>
                <a:rPr lang="en-US" sz="1600" b="1" dirty="0">
                  <a:latin typeface="Gotham Light"/>
                </a:rPr>
                <a:t>Tampa Family Health Centers</a:t>
              </a:r>
              <a:endParaRPr lang="en-US" sz="1600" b="1" dirty="0">
                <a:latin typeface="Gotham Light" pitchFamily="50" charset="0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19DB73A3-3865-EC9B-9A96-1F0830776A44}"/>
                </a:ext>
              </a:extLst>
            </p:cNvPr>
            <p:cNvSpPr txBox="1">
              <a:spLocks/>
            </p:cNvSpPr>
            <p:nvPr/>
          </p:nvSpPr>
          <p:spPr>
            <a:xfrm>
              <a:off x="1490487" y="2966151"/>
              <a:ext cx="3991003" cy="5507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2400" b="1" dirty="0"/>
                <a:t>Deanne Cornette, MHA, GPC</a:t>
              </a:r>
              <a:endParaRPr lang="en-CA" sz="24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69E5D4-8450-CDAC-EDEA-A9C900FFAE98}"/>
              </a:ext>
            </a:extLst>
          </p:cNvPr>
          <p:cNvGrpSpPr/>
          <p:nvPr/>
        </p:nvGrpSpPr>
        <p:grpSpPr>
          <a:xfrm>
            <a:off x="6540267" y="690440"/>
            <a:ext cx="3833046" cy="3609276"/>
            <a:chOff x="6165587" y="751997"/>
            <a:chExt cx="3833046" cy="3609276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42BD2491-0390-5F38-C696-A0172201836C}"/>
                </a:ext>
              </a:extLst>
            </p:cNvPr>
            <p:cNvSpPr txBox="1">
              <a:spLocks/>
            </p:cNvSpPr>
            <p:nvPr/>
          </p:nvSpPr>
          <p:spPr>
            <a:xfrm>
              <a:off x="6710512" y="2966151"/>
              <a:ext cx="2743199" cy="5507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2400" b="1" dirty="0"/>
                <a:t>Christy Dye, MPH</a:t>
              </a:r>
              <a:endParaRPr lang="en-CA" sz="2400" b="1" dirty="0"/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D2E63202-7812-233C-48CD-26CB6AD4BA1E}"/>
                </a:ext>
              </a:extLst>
            </p:cNvPr>
            <p:cNvSpPr txBox="1">
              <a:spLocks/>
            </p:cNvSpPr>
            <p:nvPr/>
          </p:nvSpPr>
          <p:spPr>
            <a:xfrm>
              <a:off x="6165587" y="3524630"/>
              <a:ext cx="3833046" cy="8366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1600" b="1" dirty="0">
                  <a:latin typeface="Gotham Light" pitchFamily="50" charset="0"/>
                </a:rPr>
                <a:t>Senior Associate</a:t>
              </a:r>
            </a:p>
            <a:p>
              <a:pPr algn="ctr">
                <a:defRPr/>
              </a:pPr>
              <a:r>
                <a:rPr lang="en-US" sz="1600" b="1" dirty="0">
                  <a:latin typeface="Gotham Light" pitchFamily="50" charset="0"/>
                </a:rPr>
                <a:t>Formerly Executive Officer</a:t>
              </a:r>
            </a:p>
            <a:p>
              <a:pPr algn="ctr">
                <a:defRPr/>
              </a:pPr>
              <a:r>
                <a:rPr lang="en-US" sz="1600" b="1" dirty="0">
                  <a:latin typeface="Gotham Light" pitchFamily="50" charset="0"/>
                </a:rPr>
                <a:t>Partners In Recovery</a:t>
              </a:r>
              <a:endParaRPr lang="en-CA" sz="1600" b="1" dirty="0">
                <a:latin typeface="Gotham Light" pitchFamily="50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D1C3C15-189F-3776-D7FD-3A3DBD6B5760}"/>
                </a:ext>
              </a:extLst>
            </p:cNvPr>
            <p:cNvGrpSpPr/>
            <p:nvPr/>
          </p:nvGrpSpPr>
          <p:grpSpPr>
            <a:xfrm>
              <a:off x="6924380" y="751997"/>
              <a:ext cx="2315461" cy="2249181"/>
              <a:chOff x="3553282" y="1032528"/>
              <a:chExt cx="3662508" cy="3662508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BC9362C-3E19-9285-1CB2-E66DA23BB5D5}"/>
                  </a:ext>
                </a:extLst>
              </p:cNvPr>
              <p:cNvSpPr/>
              <p:nvPr/>
            </p:nvSpPr>
            <p:spPr>
              <a:xfrm>
                <a:off x="3553282" y="1032528"/>
                <a:ext cx="3662508" cy="36625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6ADE7C4-202E-88FA-0F51-6B35FCC8EE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55437" y="1234684"/>
                <a:ext cx="3262571" cy="32625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4473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51DF1-665C-3293-54B2-DD98A6A28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2A1B-CFA4-EDD1-C06B-6C9FBD95F2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3889" y="19399"/>
            <a:ext cx="9305184" cy="1356864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accent3"/>
                </a:solidFill>
              </a:rPr>
              <a:t>POLL</a:t>
            </a:r>
            <a:r>
              <a:rPr lang="en-US" sz="2800" b="1" dirty="0"/>
              <a:t> #1</a:t>
            </a:r>
            <a:endParaRPr lang="en-CA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FBCE9-B832-1E1C-F7CF-BFA2690CB0EE}"/>
              </a:ext>
            </a:extLst>
          </p:cNvPr>
          <p:cNvSpPr txBox="1"/>
          <p:nvPr/>
        </p:nvSpPr>
        <p:spPr>
          <a:xfrm>
            <a:off x="11851861" y="6542421"/>
            <a:ext cx="244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Medium" pitchFamily="50" charset="0"/>
                <a:ea typeface="+mn-lt"/>
                <a:cs typeface="+mn-lt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BFF62-1AD9-B991-1887-F4EEF5E4BD5E}"/>
              </a:ext>
            </a:extLst>
          </p:cNvPr>
          <p:cNvSpPr txBox="1"/>
          <p:nvPr/>
        </p:nvSpPr>
        <p:spPr>
          <a:xfrm>
            <a:off x="987717" y="1807130"/>
            <a:ext cx="8911355" cy="328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defRPr/>
            </a:pPr>
            <a:r>
              <a:rPr lang="en-US" sz="2400" i="1" dirty="0">
                <a:solidFill>
                  <a:schemeClr val="accent3"/>
                </a:solidFill>
                <a:latin typeface="Gotham Medium" pitchFamily="50" charset="0"/>
              </a:rPr>
              <a:t>“Care Coordination” includes which of the following?</a:t>
            </a:r>
          </a:p>
          <a:p>
            <a:pPr>
              <a:buClr>
                <a:schemeClr val="accent3"/>
              </a:buClr>
            </a:pPr>
            <a:endParaRPr lang="en-US" sz="2000" dirty="0">
              <a:solidFill>
                <a:schemeClr val="tx1"/>
              </a:solidFill>
              <a:latin typeface="Gotham Light"/>
            </a:endParaRP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lphaUcPeriod"/>
            </a:pPr>
            <a:r>
              <a:rPr lang="en-US" sz="2000" dirty="0">
                <a:solidFill>
                  <a:schemeClr val="tx1"/>
                </a:solidFill>
                <a:latin typeface="Gotham Light"/>
              </a:rPr>
              <a:t>Communication across care teams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lphaUcPeriod"/>
            </a:pPr>
            <a:r>
              <a:rPr lang="en-US" sz="2000" dirty="0">
                <a:solidFill>
                  <a:schemeClr val="tx1"/>
                </a:solidFill>
                <a:latin typeface="Gotham Light"/>
              </a:rPr>
              <a:t>Information sharing across settings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AutoNum type="alphaUcPeriod" startAt="3"/>
            </a:pPr>
            <a:r>
              <a:rPr lang="en-US" sz="2000" dirty="0">
                <a:solidFill>
                  <a:schemeClr val="tx1"/>
                </a:solidFill>
                <a:latin typeface="Gotham Light"/>
              </a:rPr>
              <a:t>Clear accountability for transitions and referrals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AutoNum type="alphaUcPeriod" startAt="3"/>
            </a:pPr>
            <a:r>
              <a:rPr lang="en-US" sz="2000" dirty="0">
                <a:solidFill>
                  <a:schemeClr val="tx1"/>
                </a:solidFill>
                <a:latin typeface="Gotham Light"/>
              </a:rPr>
              <a:t>Capturing data for patient tracking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AutoNum type="alphaUcPeriod" startAt="3"/>
            </a:pPr>
            <a:r>
              <a:rPr lang="en-US" sz="2000" dirty="0">
                <a:solidFill>
                  <a:schemeClr val="tx1"/>
                </a:solidFill>
                <a:latin typeface="Gotham Light"/>
              </a:rPr>
              <a:t>All of the above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defRPr/>
            </a:pP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19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0055-0C33-868C-36AB-EA75E439C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5C46C-10D9-58FF-5B00-E0D80EC24B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3889" y="19399"/>
            <a:ext cx="9305184" cy="1356864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accent3"/>
                </a:solidFill>
              </a:rPr>
              <a:t>POLL</a:t>
            </a:r>
            <a:r>
              <a:rPr lang="en-US" sz="2800" b="1" dirty="0"/>
              <a:t> #2</a:t>
            </a:r>
            <a:endParaRPr lang="en-CA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23031E-F599-515F-0A4D-2D13796F50D8}"/>
              </a:ext>
            </a:extLst>
          </p:cNvPr>
          <p:cNvSpPr txBox="1"/>
          <p:nvPr/>
        </p:nvSpPr>
        <p:spPr>
          <a:xfrm>
            <a:off x="11851861" y="6542421"/>
            <a:ext cx="244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Medium" pitchFamily="50" charset="0"/>
                <a:ea typeface="+mn-lt"/>
                <a:cs typeface="+mn-lt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23D90-3A9F-9FFE-9A9C-7D5FF2B511A1}"/>
              </a:ext>
            </a:extLst>
          </p:cNvPr>
          <p:cNvSpPr txBox="1"/>
          <p:nvPr/>
        </p:nvSpPr>
        <p:spPr>
          <a:xfrm>
            <a:off x="987717" y="1838354"/>
            <a:ext cx="10109977" cy="371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Gotham Medium" pitchFamily="50" charset="0"/>
              </a:rPr>
              <a:t>How does your organization currently track and manage care coordination outcomes?</a:t>
            </a:r>
          </a:p>
          <a:p>
            <a:endParaRPr lang="en-US" sz="2400" dirty="0">
              <a:solidFill>
                <a:schemeClr val="accent3"/>
              </a:solidFill>
              <a:latin typeface="+mj-lt"/>
            </a:endParaRP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lphaUcPeriod"/>
            </a:pPr>
            <a:r>
              <a:rPr lang="en-US" sz="2000" dirty="0">
                <a:latin typeface="Gotham Light" pitchFamily="50" charset="0"/>
              </a:rPr>
              <a:t>We do not consistently track care coordination outcomes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lphaUcPeriod"/>
            </a:pPr>
            <a:r>
              <a:rPr lang="en-US" sz="2000" dirty="0">
                <a:latin typeface="Gotham Light" pitchFamily="50" charset="0"/>
              </a:rPr>
              <a:t>We track some measures (e.g., follow-up, no-shows), but not in a standardized way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lphaUcPeriod"/>
            </a:pPr>
            <a:r>
              <a:rPr lang="en-US" sz="2000" dirty="0">
                <a:latin typeface="Gotham Light" pitchFamily="50" charset="0"/>
              </a:rPr>
              <a:t>We have defined metrics and regular reporting, but limited use for decision-making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+mj-lt"/>
              <a:buAutoNum type="alphaUcPeriod"/>
            </a:pPr>
            <a:r>
              <a:rPr lang="en-US" sz="2000" dirty="0">
                <a:latin typeface="Gotham Light" pitchFamily="50" charset="0"/>
              </a:rPr>
              <a:t>We actively use real-time data to drive care coordination improvements and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303958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B7D871-BBC9-540B-B3F8-6500FD01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09772"/>
            <a:ext cx="3124200" cy="1438456"/>
          </a:xfrm>
          <a:noFill/>
        </p:spPr>
        <p:txBody>
          <a:bodyPr anchor="ctr"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Why Now?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047699-AD87-EE73-8B2A-B128992E1442}"/>
              </a:ext>
            </a:extLst>
          </p:cNvPr>
          <p:cNvSpPr txBox="1"/>
          <p:nvPr/>
        </p:nvSpPr>
        <p:spPr>
          <a:xfrm>
            <a:off x="11864898" y="6542421"/>
            <a:ext cx="23194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5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 pitchFamily="50" charset="0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CA5FC2-978E-E65C-18C5-E0CB5F7C062E}"/>
              </a:ext>
            </a:extLst>
          </p:cNvPr>
          <p:cNvGrpSpPr/>
          <p:nvPr/>
        </p:nvGrpSpPr>
        <p:grpSpPr>
          <a:xfrm>
            <a:off x="4343400" y="1199680"/>
            <a:ext cx="7315200" cy="826482"/>
            <a:chOff x="4343400" y="1095462"/>
            <a:chExt cx="7315200" cy="82648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029826D-EE83-0633-5D61-438C7E9C1C37}"/>
                </a:ext>
              </a:extLst>
            </p:cNvPr>
            <p:cNvSpPr/>
            <p:nvPr/>
          </p:nvSpPr>
          <p:spPr>
            <a:xfrm>
              <a:off x="4343400" y="1095462"/>
              <a:ext cx="7315200" cy="826482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740DBBFE-2EA8-75ED-415B-A76A1A4F792F}"/>
                </a:ext>
              </a:extLst>
            </p:cNvPr>
            <p:cNvSpPr txBox="1">
              <a:spLocks/>
            </p:cNvSpPr>
            <p:nvPr/>
          </p:nvSpPr>
          <p:spPr>
            <a:xfrm>
              <a:off x="5334000" y="1327283"/>
              <a:ext cx="6172200" cy="36283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0" dirty="0">
                  <a:solidFill>
                    <a:schemeClr val="tx1"/>
                  </a:solidFill>
                  <a:latin typeface="Gotham Medium" pitchFamily="50" charset="0"/>
                </a:rPr>
                <a:t>Up to 50% of referrals are never completed.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6C20F38-A0A6-924F-0776-4916E7D68C65}"/>
                </a:ext>
              </a:extLst>
            </p:cNvPr>
            <p:cNvGrpSpPr/>
            <p:nvPr/>
          </p:nvGrpSpPr>
          <p:grpSpPr>
            <a:xfrm>
              <a:off x="4538983" y="1259205"/>
              <a:ext cx="498995" cy="498995"/>
              <a:chOff x="4876800" y="457200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9F724C1-E04B-20B5-5897-1609C8917C79}"/>
                  </a:ext>
                </a:extLst>
              </p:cNvPr>
              <p:cNvSpPr/>
              <p:nvPr/>
            </p:nvSpPr>
            <p:spPr>
              <a:xfrm>
                <a:off x="4876800" y="457200"/>
                <a:ext cx="685800" cy="6858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3F5461F4-6E4D-10EF-B49B-F09CDE8346EF}"/>
                  </a:ext>
                </a:extLst>
              </p:cNvPr>
              <p:cNvSpPr/>
              <p:nvPr/>
            </p:nvSpPr>
            <p:spPr>
              <a:xfrm>
                <a:off x="5029200" y="661511"/>
                <a:ext cx="381000" cy="2771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B3EF76D-D3AB-A2BF-89C2-123AD21ABA34}"/>
              </a:ext>
            </a:extLst>
          </p:cNvPr>
          <p:cNvGrpSpPr/>
          <p:nvPr/>
        </p:nvGrpSpPr>
        <p:grpSpPr>
          <a:xfrm>
            <a:off x="4343400" y="2150896"/>
            <a:ext cx="7315200" cy="940624"/>
            <a:chOff x="4343400" y="2029996"/>
            <a:chExt cx="7315200" cy="94062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45EAB9-74F3-B19D-299A-609E938B42D2}"/>
                </a:ext>
              </a:extLst>
            </p:cNvPr>
            <p:cNvSpPr/>
            <p:nvPr/>
          </p:nvSpPr>
          <p:spPr>
            <a:xfrm>
              <a:off x="4343400" y="2029996"/>
              <a:ext cx="7315200" cy="940624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 dirty="0"/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983BD042-CE78-135A-C3A8-D4D47F930FC2}"/>
                </a:ext>
              </a:extLst>
            </p:cNvPr>
            <p:cNvSpPr txBox="1">
              <a:spLocks/>
            </p:cNvSpPr>
            <p:nvPr/>
          </p:nvSpPr>
          <p:spPr>
            <a:xfrm>
              <a:off x="5334000" y="2116629"/>
              <a:ext cx="6172200" cy="7619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0" dirty="0">
                  <a:solidFill>
                    <a:schemeClr val="tx1"/>
                  </a:solidFill>
                  <a:latin typeface="Gotham Medium" pitchFamily="50" charset="0"/>
                </a:rPr>
                <a:t>CCBHC requirement: Integrate services across behavioral health, physical health, and social supports to ensure whole-person care.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62F28AD-9545-3E20-F113-184BE2B0E1A2}"/>
                </a:ext>
              </a:extLst>
            </p:cNvPr>
            <p:cNvGrpSpPr/>
            <p:nvPr/>
          </p:nvGrpSpPr>
          <p:grpSpPr>
            <a:xfrm>
              <a:off x="4552528" y="2250810"/>
              <a:ext cx="498995" cy="498995"/>
              <a:chOff x="4876800" y="457200"/>
              <a:chExt cx="685800" cy="6858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95EE317-519D-6E14-A065-024DBFCEE6C2}"/>
                  </a:ext>
                </a:extLst>
              </p:cNvPr>
              <p:cNvSpPr/>
              <p:nvPr/>
            </p:nvSpPr>
            <p:spPr>
              <a:xfrm>
                <a:off x="4876800" y="457200"/>
                <a:ext cx="685800" cy="685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4CB3D485-FA5C-A4EC-94CA-C178DAF6651D}"/>
                  </a:ext>
                </a:extLst>
              </p:cNvPr>
              <p:cNvSpPr/>
              <p:nvPr/>
            </p:nvSpPr>
            <p:spPr>
              <a:xfrm>
                <a:off x="5029200" y="661511"/>
                <a:ext cx="381000" cy="2771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B37595-9248-BA9F-11A6-D72B3CDE8444}"/>
              </a:ext>
            </a:extLst>
          </p:cNvPr>
          <p:cNvGrpSpPr/>
          <p:nvPr/>
        </p:nvGrpSpPr>
        <p:grpSpPr>
          <a:xfrm>
            <a:off x="4343400" y="3220342"/>
            <a:ext cx="7315200" cy="940624"/>
            <a:chOff x="4343400" y="3241230"/>
            <a:chExt cx="7315200" cy="94062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C35A35F-5171-59E6-8116-2A3AAEC18A0A}"/>
                </a:ext>
              </a:extLst>
            </p:cNvPr>
            <p:cNvSpPr/>
            <p:nvPr/>
          </p:nvSpPr>
          <p:spPr>
            <a:xfrm>
              <a:off x="4343400" y="3241230"/>
              <a:ext cx="7315200" cy="940624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 dirty="0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9EF81C3-5833-E45D-9DD4-6629DEB0C41E}"/>
                </a:ext>
              </a:extLst>
            </p:cNvPr>
            <p:cNvSpPr txBox="1">
              <a:spLocks/>
            </p:cNvSpPr>
            <p:nvPr/>
          </p:nvSpPr>
          <p:spPr>
            <a:xfrm>
              <a:off x="5334000" y="3330542"/>
              <a:ext cx="6172200" cy="7619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buNone/>
              </a:pPr>
              <a:r>
                <a:rPr lang="en-US" sz="1600" b="0" dirty="0">
                  <a:solidFill>
                    <a:schemeClr val="tx1"/>
                  </a:solidFill>
                  <a:latin typeface="Gotham Medium" pitchFamily="50" charset="0"/>
                </a:rPr>
                <a:t>Deliver coordinated care across multiple programs and providers rather than operating in service silos.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24EE0E6-CAB7-850F-9E05-2508B6B0A383}"/>
                </a:ext>
              </a:extLst>
            </p:cNvPr>
            <p:cNvGrpSpPr/>
            <p:nvPr/>
          </p:nvGrpSpPr>
          <p:grpSpPr>
            <a:xfrm>
              <a:off x="4538983" y="3462043"/>
              <a:ext cx="498995" cy="498995"/>
              <a:chOff x="4876800" y="457200"/>
              <a:chExt cx="685800" cy="6858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500C5E5-8296-D4A7-5570-34E1E50296EB}"/>
                  </a:ext>
                </a:extLst>
              </p:cNvPr>
              <p:cNvSpPr/>
              <p:nvPr/>
            </p:nvSpPr>
            <p:spPr>
              <a:xfrm>
                <a:off x="4876800" y="457200"/>
                <a:ext cx="685800" cy="685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1F5BE951-E587-32FA-5BE5-9C703F4A1240}"/>
                  </a:ext>
                </a:extLst>
              </p:cNvPr>
              <p:cNvSpPr/>
              <p:nvPr/>
            </p:nvSpPr>
            <p:spPr>
              <a:xfrm>
                <a:off x="5029200" y="661511"/>
                <a:ext cx="381000" cy="2771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685A3D1-FEFC-FC70-DAB6-0B68CA6AB8BE}"/>
              </a:ext>
            </a:extLst>
          </p:cNvPr>
          <p:cNvGrpSpPr/>
          <p:nvPr/>
        </p:nvGrpSpPr>
        <p:grpSpPr>
          <a:xfrm>
            <a:off x="4343400" y="4289788"/>
            <a:ext cx="7315200" cy="1025842"/>
            <a:chOff x="4343400" y="4437153"/>
            <a:chExt cx="7315200" cy="102584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47075BC-82BB-B5AE-2487-A23C8C09A19C}"/>
                </a:ext>
              </a:extLst>
            </p:cNvPr>
            <p:cNvSpPr/>
            <p:nvPr/>
          </p:nvSpPr>
          <p:spPr>
            <a:xfrm>
              <a:off x="4343400" y="4437153"/>
              <a:ext cx="7315200" cy="1025842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 dirty="0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5F1E9D2-25D9-4AA2-E6F3-593CAFE84505}"/>
                </a:ext>
              </a:extLst>
            </p:cNvPr>
            <p:cNvSpPr txBox="1">
              <a:spLocks/>
            </p:cNvSpPr>
            <p:nvPr/>
          </p:nvSpPr>
          <p:spPr>
            <a:xfrm>
              <a:off x="5334000" y="4561887"/>
              <a:ext cx="6172200" cy="7619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0" dirty="0">
                  <a:solidFill>
                    <a:schemeClr val="tx1"/>
                  </a:solidFill>
                  <a:latin typeface="Gotham Medium" pitchFamily="50" charset="0"/>
                </a:rPr>
                <a:t>Ensure timely access and seamless transitions of care, including hospital follow-up, crisis response, and referrals across the continuum.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C5C8858-8692-ADB1-A756-AA38B683CA01}"/>
                </a:ext>
              </a:extLst>
            </p:cNvPr>
            <p:cNvGrpSpPr/>
            <p:nvPr/>
          </p:nvGrpSpPr>
          <p:grpSpPr>
            <a:xfrm>
              <a:off x="4538982" y="4693390"/>
              <a:ext cx="498995" cy="498995"/>
              <a:chOff x="4876800" y="457200"/>
              <a:chExt cx="685800" cy="6858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CF09B8C-DF59-9C8C-4F07-6245D8B549D0}"/>
                  </a:ext>
                </a:extLst>
              </p:cNvPr>
              <p:cNvSpPr/>
              <p:nvPr/>
            </p:nvSpPr>
            <p:spPr>
              <a:xfrm>
                <a:off x="4876800" y="457200"/>
                <a:ext cx="685800" cy="6858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1111075F-E61F-CEB1-1600-3272FBA4EA91}"/>
                  </a:ext>
                </a:extLst>
              </p:cNvPr>
              <p:cNvSpPr/>
              <p:nvPr/>
            </p:nvSpPr>
            <p:spPr>
              <a:xfrm>
                <a:off x="5029200" y="661511"/>
                <a:ext cx="381000" cy="2771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D9AC659-AB7B-F3F8-EADF-1DFED323D66D}"/>
              </a:ext>
            </a:extLst>
          </p:cNvPr>
          <p:cNvGrpSpPr/>
          <p:nvPr/>
        </p:nvGrpSpPr>
        <p:grpSpPr>
          <a:xfrm>
            <a:off x="4343400" y="5440364"/>
            <a:ext cx="7315200" cy="920241"/>
            <a:chOff x="4343400" y="5571047"/>
            <a:chExt cx="7315200" cy="92024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BE38A77-9D26-EB8D-D3E3-1E2BE29718BF}"/>
                </a:ext>
              </a:extLst>
            </p:cNvPr>
            <p:cNvSpPr/>
            <p:nvPr/>
          </p:nvSpPr>
          <p:spPr>
            <a:xfrm>
              <a:off x="4343400" y="5571047"/>
              <a:ext cx="7315200" cy="920241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 dirty="0"/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C0C413B9-9CA5-8BFA-3326-523668E217F5}"/>
                </a:ext>
              </a:extLst>
            </p:cNvPr>
            <p:cNvSpPr txBox="1">
              <a:spLocks/>
            </p:cNvSpPr>
            <p:nvPr/>
          </p:nvSpPr>
          <p:spPr>
            <a:xfrm>
              <a:off x="5334000" y="5744163"/>
              <a:ext cx="6172200" cy="57400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0" dirty="0">
                  <a:solidFill>
                    <a:schemeClr val="tx1"/>
                  </a:solidFill>
                  <a:latin typeface="Gotham Medium" pitchFamily="50" charset="0"/>
                </a:rPr>
                <a:t>Manage complex, high-cost populations with multiple health, behavioral, and social needs. 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13144D9-EAA6-03B0-9B08-0C895A474C14}"/>
                </a:ext>
              </a:extLst>
            </p:cNvPr>
            <p:cNvGrpSpPr/>
            <p:nvPr/>
          </p:nvGrpSpPr>
          <p:grpSpPr>
            <a:xfrm>
              <a:off x="4552528" y="5781668"/>
              <a:ext cx="498995" cy="498995"/>
              <a:chOff x="4876800" y="457200"/>
              <a:chExt cx="685800" cy="6858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77FEB82-A38C-2438-7B4A-B32C53E51FA3}"/>
                  </a:ext>
                </a:extLst>
              </p:cNvPr>
              <p:cNvSpPr/>
              <p:nvPr/>
            </p:nvSpPr>
            <p:spPr>
              <a:xfrm>
                <a:off x="4876800" y="457200"/>
                <a:ext cx="685800" cy="6858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686CB3E2-E48A-AE65-F0F6-8086F90FA882}"/>
                  </a:ext>
                </a:extLst>
              </p:cNvPr>
              <p:cNvSpPr/>
              <p:nvPr/>
            </p:nvSpPr>
            <p:spPr>
              <a:xfrm>
                <a:off x="5029200" y="661511"/>
                <a:ext cx="381000" cy="2771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75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13E04-D935-2260-A604-4BE255ED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5C6D59-B522-D9F8-ED0D-6D40C8C9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09772"/>
            <a:ext cx="3124200" cy="1438456"/>
          </a:xfrm>
          <a:noFill/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CCBHC Care Coordination Scope (SAMHSA)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E31B1-5447-BD79-E3AC-614C1E03F327}"/>
              </a:ext>
            </a:extLst>
          </p:cNvPr>
          <p:cNvSpPr txBox="1"/>
          <p:nvPr/>
        </p:nvSpPr>
        <p:spPr>
          <a:xfrm>
            <a:off x="11749088" y="6542421"/>
            <a:ext cx="34775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prstClr val="black"/>
                </a:solidFill>
                <a:latin typeface="Gotham Medium"/>
                <a:ea typeface="+mn-lt"/>
                <a:cs typeface="+mn-lt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3EA1C-290C-3E9F-8822-2AA6177CE1B7}"/>
              </a:ext>
            </a:extLst>
          </p:cNvPr>
          <p:cNvSpPr txBox="1"/>
          <p:nvPr/>
        </p:nvSpPr>
        <p:spPr>
          <a:xfrm>
            <a:off x="4365501" y="2026067"/>
            <a:ext cx="7221662" cy="4680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en-US" sz="1600" b="1" dirty="0">
                <a:latin typeface="Gotham Medium"/>
              </a:rPr>
              <a:t>Key Expectations</a:t>
            </a:r>
          </a:p>
          <a:p>
            <a:pPr>
              <a:buNone/>
            </a:pPr>
            <a:endParaRPr lang="en-US" sz="1600" dirty="0">
              <a:latin typeface="Gotham Medium" pitchFamily="50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600" dirty="0">
                <a:latin typeface="Gotham Medium" pitchFamily="50" charset="0"/>
              </a:rPr>
              <a:t>Whole-Person Coordination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Behavioral health services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Primary care and medical needs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Social supports and community services</a:t>
            </a:r>
          </a:p>
          <a:p>
            <a:pPr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600" dirty="0">
                <a:latin typeface="Gotham Medium" pitchFamily="50" charset="0"/>
              </a:rPr>
              <a:t>Transitions of Care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Hospital discharge follow-up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Crisis stabilization transitions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Referral coordination across providers</a:t>
            </a:r>
          </a:p>
          <a:p>
            <a:pPr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600" dirty="0">
                <a:latin typeface="Gotham Medium" pitchFamily="50" charset="0"/>
              </a:rPr>
              <a:t>Information Sharing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Coordination across treatment teams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Appropriate use of health information systems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Communication across care settings</a:t>
            </a:r>
          </a:p>
          <a:p>
            <a:pPr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600" dirty="0">
                <a:latin typeface="Gotham Medium" pitchFamily="50" charset="0"/>
              </a:rPr>
              <a:t>Privacy &amp; Consent Protections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Compliance with </a:t>
            </a:r>
            <a:r>
              <a:rPr lang="en-US" sz="1600" dirty="0">
                <a:latin typeface="Gotham Medium" pitchFamily="50" charset="0"/>
              </a:rPr>
              <a:t>HIPAA and 42 CFR Part 2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Gotham Light" pitchFamily="50" charset="0"/>
              </a:rPr>
              <a:t>Appropriate patient consent for information sharing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13E0A-454E-ECBF-738B-3AFEA5710DC4}"/>
              </a:ext>
            </a:extLst>
          </p:cNvPr>
          <p:cNvSpPr txBox="1"/>
          <p:nvPr/>
        </p:nvSpPr>
        <p:spPr>
          <a:xfrm>
            <a:off x="4189287" y="1195070"/>
            <a:ext cx="729310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buNone/>
            </a:pPr>
            <a:r>
              <a:rPr lang="en-US" sz="1600" dirty="0">
                <a:latin typeface="Gotham Light" pitchFamily="50" charset="0"/>
              </a:rPr>
              <a:t>“Care coordination must </a:t>
            </a:r>
            <a:r>
              <a:rPr lang="en-US" sz="1600" b="1" dirty="0">
                <a:latin typeface="Gotham Medium" pitchFamily="50" charset="0"/>
              </a:rPr>
              <a:t>integrate services across behavioral health, physical health, and social supports</a:t>
            </a:r>
            <a:r>
              <a:rPr lang="en-US" sz="1600" dirty="0">
                <a:latin typeface="Gotham Medium" pitchFamily="50" charset="0"/>
              </a:rPr>
              <a:t> </a:t>
            </a:r>
            <a:r>
              <a:rPr lang="en-US" sz="1600" dirty="0">
                <a:latin typeface="Gotham Light" pitchFamily="50" charset="0"/>
              </a:rPr>
              <a:t>to ensure whole-person care.”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72492-0FD0-1CC2-0812-6E0DC68B07CB}"/>
              </a:ext>
            </a:extLst>
          </p:cNvPr>
          <p:cNvSpPr txBox="1"/>
          <p:nvPr/>
        </p:nvSpPr>
        <p:spPr>
          <a:xfrm>
            <a:off x="4189287" y="540099"/>
            <a:ext cx="5721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chemeClr val="tx1"/>
                </a:solidFill>
                <a:latin typeface="Gotham Medium" pitchFamily="50" charset="0"/>
              </a:rPr>
              <a:t>Care Coordination </a:t>
            </a:r>
            <a:r>
              <a:rPr lang="en-US" sz="2000" b="1" dirty="0">
                <a:latin typeface="Gotham Medium" pitchFamily="50" charset="0"/>
              </a:rPr>
              <a:t>In The CCBHC Model</a:t>
            </a:r>
          </a:p>
        </p:txBody>
      </p:sp>
    </p:spTree>
    <p:extLst>
      <p:ext uri="{BB962C8B-B14F-4D97-AF65-F5344CB8AC3E}">
        <p14:creationId xmlns:p14="http://schemas.microsoft.com/office/powerpoint/2010/main" val="23638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13006-388F-EA20-BB7E-521F438D2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571748-41BA-65CE-584D-ADC0CF20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09772"/>
            <a:ext cx="3124200" cy="1438456"/>
          </a:xfrm>
          <a:noFill/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Steps In The Model For Improvement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5F436-C324-4C06-B507-E0AB1D243839}"/>
              </a:ext>
            </a:extLst>
          </p:cNvPr>
          <p:cNvSpPr txBox="1"/>
          <p:nvPr/>
        </p:nvSpPr>
        <p:spPr>
          <a:xfrm>
            <a:off x="11749088" y="6542421"/>
            <a:ext cx="34775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Medium"/>
                <a:ea typeface="+mn-lt"/>
                <a:cs typeface="+mn-lt"/>
              </a:rPr>
              <a:t>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C1EBB-C6A9-A5AC-7528-02245A34F1F7}"/>
              </a:ext>
            </a:extLst>
          </p:cNvPr>
          <p:cNvSpPr txBox="1"/>
          <p:nvPr/>
        </p:nvSpPr>
        <p:spPr>
          <a:xfrm>
            <a:off x="4365501" y="1943538"/>
            <a:ext cx="7221662" cy="46371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-US" sz="1600" b="1" dirty="0">
                <a:latin typeface="Gotham Medium" pitchFamily="50" charset="0"/>
              </a:rPr>
              <a:t>Plan The Test </a:t>
            </a:r>
            <a:r>
              <a:rPr lang="en-US" sz="1600" dirty="0">
                <a:latin typeface="Gotham Medium" pitchFamily="50" charset="0"/>
              </a:rPr>
              <a:t>– </a:t>
            </a:r>
            <a:r>
              <a:rPr lang="en-US" sz="1600" dirty="0">
                <a:latin typeface="Gotham Light" pitchFamily="50" charset="0"/>
              </a:rPr>
              <a:t>Identify the care coordination gap or problem that will be tested.</a:t>
            </a:r>
          </a:p>
          <a:p>
            <a:pPr marL="573088" lvl="1" indent="-285750">
              <a:spcBef>
                <a:spcPts val="200"/>
              </a:spcBef>
              <a:spcAft>
                <a:spcPts val="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otham Medium" pitchFamily="50" charset="0"/>
              </a:rPr>
              <a:t>Scenario: </a:t>
            </a:r>
            <a:r>
              <a:rPr lang="en-US" sz="1600" dirty="0">
                <a:solidFill>
                  <a:schemeClr val="tx1"/>
                </a:solidFill>
                <a:latin typeface="Gotham Light" pitchFamily="50" charset="0"/>
              </a:rPr>
              <a:t>High rate of inpatient readmissions.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-US" sz="1600" b="1" dirty="0">
                <a:latin typeface="Gotham Medium" pitchFamily="50" charset="0"/>
              </a:rPr>
              <a:t>Do The Test </a:t>
            </a:r>
            <a:r>
              <a:rPr lang="en-US" sz="1600" dirty="0">
                <a:latin typeface="Gotham Medium" pitchFamily="50" charset="0"/>
              </a:rPr>
              <a:t>– </a:t>
            </a:r>
            <a:r>
              <a:rPr lang="en-US" sz="1600" dirty="0">
                <a:latin typeface="Gotham Light" pitchFamily="50" charset="0"/>
              </a:rPr>
              <a:t>Implement the proposed change.</a:t>
            </a:r>
          </a:p>
          <a:p>
            <a:pPr marL="573088" indent="-285750">
              <a:spcBef>
                <a:spcPts val="200"/>
              </a:spcBef>
              <a:spcAft>
                <a:spcPts val="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otham Medium" pitchFamily="50" charset="0"/>
              </a:rPr>
              <a:t>Change: </a:t>
            </a:r>
            <a:r>
              <a:rPr lang="en-US" sz="1600" dirty="0">
                <a:solidFill>
                  <a:schemeClr val="tx1"/>
                </a:solidFill>
                <a:latin typeface="Gotham Light" pitchFamily="50" charset="0"/>
              </a:rPr>
              <a:t>Assign a Transition Coordinator  with responsibility for patient contact and care coordination within the first 72 hours following discharge.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accent3"/>
              </a:buClr>
              <a:buFont typeface="+mj-lt"/>
              <a:buAutoNum type="arabicPeriod" startAt="3"/>
            </a:pPr>
            <a:r>
              <a:rPr lang="en-US" sz="1600" b="1" dirty="0">
                <a:latin typeface="Gotham Medium" pitchFamily="50" charset="0"/>
              </a:rPr>
              <a:t>Study The Result </a:t>
            </a:r>
            <a:r>
              <a:rPr lang="en-US" sz="1600" dirty="0">
                <a:latin typeface="Gotham Medium" pitchFamily="50" charset="0"/>
              </a:rPr>
              <a:t>– </a:t>
            </a:r>
            <a:r>
              <a:rPr lang="en-US" sz="1600" dirty="0">
                <a:latin typeface="Gotham Light" pitchFamily="50" charset="0"/>
              </a:rPr>
              <a:t>Review data or process changes to determine if the gap or problem is fixed.</a:t>
            </a:r>
          </a:p>
          <a:p>
            <a:pPr marL="573088" indent="-285750">
              <a:spcBef>
                <a:spcPts val="200"/>
              </a:spcBef>
              <a:spcAft>
                <a:spcPts val="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otham Medium" pitchFamily="50" charset="0"/>
              </a:rPr>
              <a:t>Measurement:  </a:t>
            </a:r>
            <a:r>
              <a:rPr lang="en-US" sz="1600" dirty="0">
                <a:solidFill>
                  <a:schemeClr val="tx1"/>
                </a:solidFill>
                <a:latin typeface="Gotham Light" pitchFamily="50" charset="0"/>
              </a:rPr>
              <a:t>Engagement rate within 7 days, medication adherence, crisis re-contacts, patient-reported outcomes, inpatient readmission rates for the Test vs. Standard cohort.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accent3"/>
              </a:buClr>
              <a:buFont typeface="+mj-lt"/>
              <a:buAutoNum type="arabicPeriod" startAt="4"/>
            </a:pPr>
            <a:r>
              <a:rPr lang="en-US" sz="1600" b="1" dirty="0">
                <a:latin typeface="Gotham Medium" pitchFamily="50" charset="0"/>
              </a:rPr>
              <a:t>Act On The Result </a:t>
            </a:r>
            <a:r>
              <a:rPr lang="en-US" sz="1600" dirty="0">
                <a:latin typeface="Gotham Medium" pitchFamily="50" charset="0"/>
              </a:rPr>
              <a:t>– </a:t>
            </a:r>
            <a:r>
              <a:rPr lang="en-US" sz="1600" dirty="0">
                <a:latin typeface="Gotham Light" pitchFamily="50" charset="0"/>
              </a:rPr>
              <a:t>Adopt, adapt or abandon the change. </a:t>
            </a:r>
          </a:p>
          <a:p>
            <a:pPr marL="573088" indent="-285750">
              <a:spcBef>
                <a:spcPts val="200"/>
              </a:spcBef>
              <a:spcAft>
                <a:spcPts val="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otham Medium" pitchFamily="50" charset="0"/>
              </a:rPr>
              <a:t>Action: </a:t>
            </a:r>
            <a:r>
              <a:rPr lang="en-US" sz="1600" dirty="0">
                <a:solidFill>
                  <a:schemeClr val="tx1"/>
                </a:solidFill>
                <a:latin typeface="Gotham Light" pitchFamily="50" charset="0"/>
              </a:rPr>
              <a:t>Adopt the Transition Coordinator change and make it sustainable through workforce  and operational alignment: job description, supervision, EHR workflows and performance expectations.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E5543-0692-FACB-725D-97A693E27C9F}"/>
              </a:ext>
            </a:extLst>
          </p:cNvPr>
          <p:cNvSpPr txBox="1"/>
          <p:nvPr/>
        </p:nvSpPr>
        <p:spPr>
          <a:xfrm>
            <a:off x="4189287" y="1190609"/>
            <a:ext cx="729310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buNone/>
            </a:pPr>
            <a:r>
              <a:rPr lang="en-US" sz="1600" dirty="0">
                <a:latin typeface="Gotham Light" pitchFamily="50" charset="0"/>
              </a:rPr>
              <a:t>A rapid-cycle, low-risk process for testing an idea or proposed change as part of a continuous improvement model.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CF548-543C-79FC-7B87-0A116C8F37AE}"/>
              </a:ext>
            </a:extLst>
          </p:cNvPr>
          <p:cNvSpPr txBox="1"/>
          <p:nvPr/>
        </p:nvSpPr>
        <p:spPr>
          <a:xfrm>
            <a:off x="4189287" y="540099"/>
            <a:ext cx="5721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latin typeface="Gotham Medium" pitchFamily="50" charset="0"/>
              </a:rPr>
              <a:t>Plan-Do-Study-Act</a:t>
            </a:r>
          </a:p>
        </p:txBody>
      </p:sp>
    </p:spTree>
    <p:extLst>
      <p:ext uri="{BB962C8B-B14F-4D97-AF65-F5344CB8AC3E}">
        <p14:creationId xmlns:p14="http://schemas.microsoft.com/office/powerpoint/2010/main" val="242219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68360B-0DF3-12EF-D534-1C38582CBB9F}"/>
              </a:ext>
            </a:extLst>
          </p:cNvPr>
          <p:cNvSpPr txBox="1"/>
          <p:nvPr/>
        </p:nvSpPr>
        <p:spPr>
          <a:xfrm>
            <a:off x="3154166" y="4284324"/>
            <a:ext cx="1797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n-lt"/>
              </a:rPr>
              <a:t>ACT</a:t>
            </a:r>
            <a:br>
              <a:rPr lang="en-US" sz="1400" dirty="0">
                <a:solidFill>
                  <a:schemeClr val="bg1"/>
                </a:solidFill>
                <a:latin typeface="+mn-lt"/>
              </a:rPr>
            </a:br>
            <a:r>
              <a:rPr lang="en-US" sz="1400" dirty="0">
                <a:solidFill>
                  <a:schemeClr val="bg1"/>
                </a:solidFill>
                <a:latin typeface="+mn-lt"/>
              </a:rPr>
              <a:t>Decide next step</a:t>
            </a:r>
            <a:br>
              <a:rPr lang="en-US" sz="1400" dirty="0">
                <a:solidFill>
                  <a:schemeClr val="bg1"/>
                </a:solidFill>
                <a:latin typeface="+mn-lt"/>
              </a:rPr>
            </a:br>
            <a:r>
              <a:rPr lang="en-US" sz="1400" dirty="0">
                <a:solidFill>
                  <a:schemeClr val="bg1"/>
                </a:solidFill>
                <a:latin typeface="+mn-lt"/>
              </a:rPr>
              <a:t>• Adopt</a:t>
            </a:r>
            <a:br>
              <a:rPr lang="en-US" sz="1400" dirty="0">
                <a:solidFill>
                  <a:schemeClr val="bg1"/>
                </a:solidFill>
                <a:latin typeface="+mn-lt"/>
              </a:rPr>
            </a:br>
            <a:r>
              <a:rPr lang="en-US" sz="1400" dirty="0">
                <a:solidFill>
                  <a:schemeClr val="bg1"/>
                </a:solidFill>
                <a:latin typeface="+mn-lt"/>
              </a:rPr>
              <a:t>• Adapt</a:t>
            </a:r>
            <a:br>
              <a:rPr lang="en-US" sz="1400" dirty="0">
                <a:solidFill>
                  <a:schemeClr val="bg1"/>
                </a:solidFill>
                <a:latin typeface="+mn-lt"/>
              </a:rPr>
            </a:br>
            <a:r>
              <a:rPr lang="en-US" sz="1400" dirty="0">
                <a:solidFill>
                  <a:schemeClr val="bg1"/>
                </a:solidFill>
                <a:latin typeface="+mn-lt"/>
              </a:rPr>
              <a:t>• Abandon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647FB-993F-A167-7C73-D7997A58E76B}"/>
              </a:ext>
            </a:extLst>
          </p:cNvPr>
          <p:cNvSpPr txBox="1"/>
          <p:nvPr/>
        </p:nvSpPr>
        <p:spPr>
          <a:xfrm>
            <a:off x="5450716" y="1482504"/>
            <a:ext cx="51251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latin typeface="Gotham Light" pitchFamily="50" charset="0"/>
              </a:rPr>
              <a:t>Teams should define:</a:t>
            </a:r>
          </a:p>
          <a:p>
            <a:pPr>
              <a:buNone/>
            </a:pPr>
            <a:endParaRPr lang="en-US" sz="1400" dirty="0">
              <a:latin typeface="Gotham Light" pitchFamily="50" charset="0"/>
            </a:endParaRPr>
          </a:p>
          <a:p>
            <a:pPr>
              <a:buNone/>
            </a:pPr>
            <a:r>
              <a:rPr lang="en-US" sz="1400" b="1" dirty="0">
                <a:latin typeface="Gotham Medium" pitchFamily="50" charset="0"/>
              </a:rPr>
              <a:t>Measure</a:t>
            </a:r>
            <a:br>
              <a:rPr lang="en-US" sz="1400" dirty="0">
                <a:latin typeface="Gotham Medium" pitchFamily="50" charset="0"/>
              </a:rPr>
            </a:br>
            <a:r>
              <a:rPr lang="en-US" sz="1400" dirty="0">
                <a:latin typeface="Gotham Light" pitchFamily="50" charset="0"/>
              </a:rPr>
              <a:t>Which performance metric or gap are you improving?</a:t>
            </a:r>
          </a:p>
          <a:p>
            <a:pPr>
              <a:buNone/>
            </a:pPr>
            <a:r>
              <a:rPr lang="en-US" sz="1400" b="1" dirty="0">
                <a:latin typeface="Gotham Medium" pitchFamily="50" charset="0"/>
              </a:rPr>
              <a:t>Workflow Change</a:t>
            </a:r>
            <a:br>
              <a:rPr lang="en-US" sz="1400" dirty="0">
                <a:latin typeface="Gotham Medium" pitchFamily="50" charset="0"/>
              </a:rPr>
            </a:br>
            <a:r>
              <a:rPr lang="en-US" sz="1400" dirty="0">
                <a:latin typeface="Gotham Light" pitchFamily="50" charset="0"/>
              </a:rPr>
              <a:t>What step will be tested?</a:t>
            </a:r>
          </a:p>
          <a:p>
            <a:pPr>
              <a:buNone/>
            </a:pPr>
            <a:r>
              <a:rPr lang="en-US" sz="1400" b="1" dirty="0">
                <a:latin typeface="Gotham Medium" pitchFamily="50" charset="0"/>
              </a:rPr>
              <a:t>Owner</a:t>
            </a:r>
            <a:br>
              <a:rPr lang="en-US" sz="1400" dirty="0">
                <a:latin typeface="Gotham Medium" pitchFamily="50" charset="0"/>
              </a:rPr>
            </a:br>
            <a:r>
              <a:rPr lang="en-US" sz="1400" dirty="0">
                <a:latin typeface="Gotham Light" pitchFamily="50" charset="0"/>
              </a:rPr>
              <a:t>Who leads the test?</a:t>
            </a:r>
          </a:p>
          <a:p>
            <a:pPr>
              <a:buNone/>
            </a:pPr>
            <a:r>
              <a:rPr lang="en-US" sz="1400" b="1" dirty="0">
                <a:latin typeface="Gotham Medium" pitchFamily="50" charset="0"/>
              </a:rPr>
              <a:t>Data to Track</a:t>
            </a:r>
            <a:br>
              <a:rPr lang="en-US" sz="1400" dirty="0">
                <a:latin typeface="Gotham Medium" pitchFamily="50" charset="0"/>
              </a:rPr>
            </a:br>
            <a:r>
              <a:rPr lang="en-US" sz="1400" dirty="0">
                <a:latin typeface="Gotham Light" pitchFamily="50" charset="0"/>
              </a:rPr>
              <a:t>What will show improvement?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A3AAD-5753-7667-A2D4-CCBF5AFF1190}"/>
              </a:ext>
            </a:extLst>
          </p:cNvPr>
          <p:cNvSpPr txBox="1"/>
          <p:nvPr/>
        </p:nvSpPr>
        <p:spPr>
          <a:xfrm>
            <a:off x="5540003" y="3767418"/>
            <a:ext cx="6012660" cy="181588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None/>
            </a:pPr>
            <a:r>
              <a:rPr lang="en-US" sz="1400" b="1" dirty="0">
                <a:latin typeface="Gotham Medium" pitchFamily="50" charset="0"/>
              </a:rPr>
              <a:t>Take Home Activity</a:t>
            </a:r>
            <a:endParaRPr lang="en-US" sz="1400" dirty="0">
              <a:latin typeface="Gotham Medium" pitchFamily="50" charset="0"/>
            </a:endParaRPr>
          </a:p>
          <a:p>
            <a:pPr>
              <a:buNone/>
            </a:pPr>
            <a:r>
              <a:rPr lang="en-US" sz="1400" dirty="0">
                <a:latin typeface="Gotham Light" pitchFamily="50" charset="0"/>
              </a:rPr>
              <a:t>Define a </a:t>
            </a:r>
            <a:r>
              <a:rPr lang="en-US" sz="1400" b="1" dirty="0">
                <a:latin typeface="Gotham Medium" pitchFamily="50" charset="0"/>
              </a:rPr>
              <a:t>2-week PDSA test</a:t>
            </a:r>
            <a:r>
              <a:rPr lang="en-US" sz="1400" dirty="0">
                <a:latin typeface="Gotham Medium" pitchFamily="50" charset="0"/>
              </a:rPr>
              <a:t> </a:t>
            </a:r>
            <a:r>
              <a:rPr lang="en-US" sz="1400" dirty="0">
                <a:latin typeface="Gotham Light" pitchFamily="50" charset="0"/>
              </a:rPr>
              <a:t>for the workflow your team designed.</a:t>
            </a:r>
          </a:p>
          <a:p>
            <a:pPr>
              <a:buNone/>
            </a:pPr>
            <a:endParaRPr lang="en-US" sz="1400" dirty="0">
              <a:latin typeface="Gotham Light" pitchFamily="50" charset="0"/>
            </a:endParaRPr>
          </a:p>
          <a:p>
            <a:pPr>
              <a:buNone/>
            </a:pPr>
            <a:r>
              <a:rPr lang="en-US" sz="1400" dirty="0">
                <a:latin typeface="Gotham Light" pitchFamily="50" charset="0"/>
              </a:rPr>
              <a:t>Be ready to share: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Gotham Light" pitchFamily="50" charset="0"/>
              </a:rPr>
              <a:t>The change you will test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Gotham Light" pitchFamily="50" charset="0"/>
              </a:rPr>
              <a:t>The measure you will monitor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Gotham Light" pitchFamily="50" charset="0"/>
              </a:rPr>
              <a:t>The leader responsible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FA8FD-CFAC-A6D0-6DF3-2661ECEB13D8}"/>
              </a:ext>
            </a:extLst>
          </p:cNvPr>
          <p:cNvSpPr txBox="1">
            <a:spLocks/>
          </p:cNvSpPr>
          <p:nvPr/>
        </p:nvSpPr>
        <p:spPr>
          <a:xfrm>
            <a:off x="714323" y="25347"/>
            <a:ext cx="8755293" cy="1356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800" b="1" dirty="0">
                <a:solidFill>
                  <a:schemeClr val="accent3"/>
                </a:solidFill>
              </a:rPr>
              <a:t>PDSA </a:t>
            </a:r>
            <a:r>
              <a:rPr lang="en-US" sz="2800" b="1" dirty="0"/>
              <a:t>Planning</a:t>
            </a:r>
            <a:br>
              <a:rPr lang="en-US" sz="2800" b="1" dirty="0"/>
            </a:br>
            <a:r>
              <a:rPr lang="en-US" sz="2000" i="1" dirty="0"/>
              <a:t>A Two Week Challenge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E523266-601A-DD3D-FB8E-78C36FE3D3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9330462"/>
              </p:ext>
            </p:extLst>
          </p:nvPr>
        </p:nvGraphicFramePr>
        <p:xfrm>
          <a:off x="-836203" y="1519338"/>
          <a:ext cx="7268226" cy="497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88756FE-EEFF-DB0D-5C72-8DA5BD07059F}"/>
              </a:ext>
            </a:extLst>
          </p:cNvPr>
          <p:cNvSpPr txBox="1"/>
          <p:nvPr/>
        </p:nvSpPr>
        <p:spPr>
          <a:xfrm>
            <a:off x="2755535" y="4222620"/>
            <a:ext cx="1565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otham Medium" pitchFamily="50" charset="0"/>
              </a:rPr>
              <a:t>ACT</a:t>
            </a:r>
            <a:br>
              <a:rPr lang="en-US" sz="1400" dirty="0">
                <a:solidFill>
                  <a:schemeClr val="bg1"/>
                </a:solidFill>
                <a:latin typeface="+mn-lt"/>
              </a:rPr>
            </a:br>
            <a:r>
              <a:rPr lang="en-US" sz="1200" dirty="0">
                <a:solidFill>
                  <a:schemeClr val="bg1"/>
                </a:solidFill>
                <a:latin typeface="Gotham Light" pitchFamily="50" charset="0"/>
              </a:rPr>
              <a:t>Decide next step</a:t>
            </a:r>
            <a:br>
              <a:rPr lang="en-US" sz="1200" dirty="0">
                <a:solidFill>
                  <a:schemeClr val="bg1"/>
                </a:solidFill>
                <a:latin typeface="Gotham Light" pitchFamily="50" charset="0"/>
              </a:rPr>
            </a:br>
            <a:r>
              <a:rPr lang="en-US" sz="1200" dirty="0">
                <a:solidFill>
                  <a:schemeClr val="bg1"/>
                </a:solidFill>
                <a:latin typeface="Gotham Light" pitchFamily="50" charset="0"/>
              </a:rPr>
              <a:t>• Adopt</a:t>
            </a:r>
            <a:br>
              <a:rPr lang="en-US" sz="1200" dirty="0">
                <a:solidFill>
                  <a:schemeClr val="bg1"/>
                </a:solidFill>
                <a:latin typeface="Gotham Light" pitchFamily="50" charset="0"/>
              </a:rPr>
            </a:br>
            <a:r>
              <a:rPr lang="en-US" sz="1200" dirty="0">
                <a:solidFill>
                  <a:schemeClr val="bg1"/>
                </a:solidFill>
                <a:latin typeface="Gotham Light" pitchFamily="50" charset="0"/>
              </a:rPr>
              <a:t>• Adapt</a:t>
            </a:r>
            <a:br>
              <a:rPr lang="en-US" sz="1200" dirty="0">
                <a:solidFill>
                  <a:schemeClr val="bg1"/>
                </a:solidFill>
                <a:latin typeface="Gotham Light" pitchFamily="50" charset="0"/>
              </a:rPr>
            </a:br>
            <a:r>
              <a:rPr lang="en-US" sz="1200" dirty="0">
                <a:solidFill>
                  <a:schemeClr val="bg1"/>
                </a:solidFill>
                <a:latin typeface="Gotham Light" pitchFamily="50" charset="0"/>
              </a:rPr>
              <a:t>• Abandon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8998C1-C482-9C10-0004-FC4B86F29A5B}"/>
              </a:ext>
            </a:extLst>
          </p:cNvPr>
          <p:cNvGrpSpPr/>
          <p:nvPr/>
        </p:nvGrpSpPr>
        <p:grpSpPr>
          <a:xfrm>
            <a:off x="5577568" y="5730874"/>
            <a:ext cx="6012660" cy="836748"/>
            <a:chOff x="4343400" y="1095462"/>
            <a:chExt cx="7315200" cy="951794"/>
          </a:xfrm>
          <a:solidFill>
            <a:schemeClr val="bg1">
              <a:lumMod val="85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FBA8071-A142-B0F7-BE5E-CB03DB618124}"/>
                </a:ext>
              </a:extLst>
            </p:cNvPr>
            <p:cNvSpPr/>
            <p:nvPr/>
          </p:nvSpPr>
          <p:spPr>
            <a:xfrm>
              <a:off x="4343400" y="1095462"/>
              <a:ext cx="7315200" cy="951794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8BDDC2D3-7201-291D-97DC-8CBA27E8D533}"/>
                </a:ext>
              </a:extLst>
            </p:cNvPr>
            <p:cNvSpPr txBox="1">
              <a:spLocks/>
            </p:cNvSpPr>
            <p:nvPr/>
          </p:nvSpPr>
          <p:spPr>
            <a:xfrm>
              <a:off x="4514850" y="1180944"/>
              <a:ext cx="6991350" cy="78082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accent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400" i="1" dirty="0">
                  <a:solidFill>
                    <a:schemeClr val="tx1"/>
                  </a:solidFill>
                  <a:latin typeface="Gotham Medium" pitchFamily="50" charset="0"/>
                </a:rPr>
                <a:t>Improvement happens through small tests of change — not large system overhauls.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B8E650-777B-D692-1921-356796D1B364}"/>
              </a:ext>
            </a:extLst>
          </p:cNvPr>
          <p:cNvSpPr txBox="1"/>
          <p:nvPr/>
        </p:nvSpPr>
        <p:spPr>
          <a:xfrm>
            <a:off x="11706087" y="6542421"/>
            <a:ext cx="3907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Medium"/>
                <a:ea typeface="+mn-lt"/>
                <a:cs typeface="+mn-lt"/>
              </a:rPr>
              <a:t>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461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Layouts 032524">
  <a:themeElements>
    <a:clrScheme name="OPEN MINDS 2020">
      <a:dk1>
        <a:srgbClr val="324152"/>
      </a:dk1>
      <a:lt1>
        <a:sysClr val="window" lastClr="FFFFFF"/>
      </a:lt1>
      <a:dk2>
        <a:srgbClr val="324152"/>
      </a:dk2>
      <a:lt2>
        <a:srgbClr val="E5E5E5"/>
      </a:lt2>
      <a:accent1>
        <a:srgbClr val="324152"/>
      </a:accent1>
      <a:accent2>
        <a:srgbClr val="00B6A9"/>
      </a:accent2>
      <a:accent3>
        <a:srgbClr val="139896"/>
      </a:accent3>
      <a:accent4>
        <a:srgbClr val="256871"/>
      </a:accent4>
      <a:accent5>
        <a:srgbClr val="2E4D5B"/>
      </a:accent5>
      <a:accent6>
        <a:srgbClr val="F7934F"/>
      </a:accent6>
      <a:hlink>
        <a:srgbClr val="324152"/>
      </a:hlink>
      <a:folHlink>
        <a:srgbClr val="3241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Slide Layouts">
  <a:themeElements>
    <a:clrScheme name="OPEN MINDS 2020">
      <a:dk1>
        <a:srgbClr val="324152"/>
      </a:dk1>
      <a:lt1>
        <a:sysClr val="window" lastClr="FFFFFF"/>
      </a:lt1>
      <a:dk2>
        <a:srgbClr val="324152"/>
      </a:dk2>
      <a:lt2>
        <a:srgbClr val="E5E5E5"/>
      </a:lt2>
      <a:accent1>
        <a:srgbClr val="324152"/>
      </a:accent1>
      <a:accent2>
        <a:srgbClr val="00B6A9"/>
      </a:accent2>
      <a:accent3>
        <a:srgbClr val="139896"/>
      </a:accent3>
      <a:accent4>
        <a:srgbClr val="256871"/>
      </a:accent4>
      <a:accent5>
        <a:srgbClr val="2E4D5B"/>
      </a:accent5>
      <a:accent6>
        <a:srgbClr val="F7934F"/>
      </a:accent6>
      <a:hlink>
        <a:srgbClr val="324152"/>
      </a:hlink>
      <a:folHlink>
        <a:srgbClr val="3241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2_Office Theme">
  <a:themeElements>
    <a:clrScheme name="AdvaNCe Health">
      <a:dk1>
        <a:sysClr val="windowText" lastClr="000000"/>
      </a:dk1>
      <a:lt1>
        <a:sysClr val="window" lastClr="FFFFFF"/>
      </a:lt1>
      <a:dk2>
        <a:srgbClr val="0E2841"/>
      </a:dk2>
      <a:lt2>
        <a:srgbClr val="F6F6F6"/>
      </a:lt2>
      <a:accent1>
        <a:srgbClr val="15C7B3"/>
      </a:accent1>
      <a:accent2>
        <a:srgbClr val="B315C7"/>
      </a:accent2>
      <a:accent3>
        <a:srgbClr val="1570C7"/>
      </a:accent3>
      <a:accent4>
        <a:srgbClr val="A0C71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Gotham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d24d13-bdde-446d-a588-1c7dd628bc11" xsi:nil="true"/>
    <_Flow_SignoffStatus xmlns="64ba948b-714e-491e-9811-832c4801be59" xsi:nil="true"/>
    <lcf76f155ced4ddcb4097134ff3c332f xmlns="64ba948b-714e-491e-9811-832c4801be59">
      <Terms xmlns="http://schemas.microsoft.com/office/infopath/2007/PartnerControls"/>
    </lcf76f155ced4ddcb4097134ff3c332f>
    <Notes xmlns="64ba948b-714e-491e-9811-832c4801be5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23FA06E242D42AFFE9D26EB76C65E" ma:contentTypeVersion="20" ma:contentTypeDescription="Create a new document." ma:contentTypeScope="" ma:versionID="93e92c79ac2dc67e82d39a834582a435">
  <xsd:schema xmlns:xsd="http://www.w3.org/2001/XMLSchema" xmlns:xs="http://www.w3.org/2001/XMLSchema" xmlns:p="http://schemas.microsoft.com/office/2006/metadata/properties" xmlns:ns2="64ba948b-714e-491e-9811-832c4801be59" xmlns:ns3="9dd24d13-bdde-446d-a588-1c7dd628bc11" targetNamespace="http://schemas.microsoft.com/office/2006/metadata/properties" ma:root="true" ma:fieldsID="80069abdf882c03c8eecf7907e5ce440" ns2:_="" ns3:_="">
    <xsd:import namespace="64ba948b-714e-491e-9811-832c4801be59"/>
    <xsd:import namespace="9dd24d13-bdde-446d-a588-1c7dd628bc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Not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a948b-714e-491e-9811-832c4801b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eb74f86-468b-4744-8db4-91ccef1586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24d13-bdde-446d-a588-1c7dd628bc1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e9ddd24-f493-40ef-9b74-69ee631c5c16}" ma:internalName="TaxCatchAll" ma:showField="CatchAllData" ma:web="9dd24d13-bdde-446d-a588-1c7dd628bc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3B3262-0000-4E31-9D83-A95CEF6C231A}">
  <ds:schemaRefs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9dd24d13-bdde-446d-a588-1c7dd628bc11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64ba948b-714e-491e-9811-832c4801be59"/>
  </ds:schemaRefs>
</ds:datastoreItem>
</file>

<file path=customXml/itemProps2.xml><?xml version="1.0" encoding="utf-8"?>
<ds:datastoreItem xmlns:ds="http://schemas.openxmlformats.org/officeDocument/2006/customXml" ds:itemID="{1080BF86-3116-4668-B12A-3BF18F0BDD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83F823-6395-4D66-A187-046E359C32F0}">
  <ds:schemaRefs>
    <ds:schemaRef ds:uri="64ba948b-714e-491e-9811-832c4801be59"/>
    <ds:schemaRef ds:uri="9dd24d13-bdde-446d-a588-1c7dd628bc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720983b-9c00-431e-b586-11c60e2e27e0}" enabled="0" method="" siteId="{c720983b-9c00-431e-b586-11c60e2e27e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</TotalTime>
  <Words>940</Words>
  <Application>Microsoft Office PowerPoint</Application>
  <PresentationFormat>Widescreen</PresentationFormat>
  <Paragraphs>117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Aptos</vt:lpstr>
      <vt:lpstr>Arial</vt:lpstr>
      <vt:lpstr>Calibri</vt:lpstr>
      <vt:lpstr>Courier New</vt:lpstr>
      <vt:lpstr>Gotham</vt:lpstr>
      <vt:lpstr>Gotham Bold</vt:lpstr>
      <vt:lpstr>Gotham Light</vt:lpstr>
      <vt:lpstr>Gotham Medium</vt:lpstr>
      <vt:lpstr>Wingdings</vt:lpstr>
      <vt:lpstr>Office Theme</vt:lpstr>
      <vt:lpstr>Slide Layouts 032524</vt:lpstr>
      <vt:lpstr>Slide Layouts</vt:lpstr>
      <vt:lpstr>2_Office Theme</vt:lpstr>
      <vt:lpstr>PowerPoint Presentation</vt:lpstr>
      <vt:lpstr>PowerPoint Presentation</vt:lpstr>
      <vt:lpstr>PowerPoint Presentation</vt:lpstr>
      <vt:lpstr>POLL #1</vt:lpstr>
      <vt:lpstr>POLL #2</vt:lpstr>
      <vt:lpstr>Why Now?</vt:lpstr>
      <vt:lpstr>CCBHC Care Coordination Scope (SAMHSA)</vt:lpstr>
      <vt:lpstr>Steps In The Model For Improvement </vt:lpstr>
      <vt:lpstr>PowerPoint Presentation</vt:lpstr>
      <vt:lpstr>Tips For Testing A Change Process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MINDS</dc:title>
  <dc:creator>Tim Snyder</dc:creator>
  <cp:lastModifiedBy>Rohit Singh, Consultant, OPEN MINDS</cp:lastModifiedBy>
  <cp:revision>71</cp:revision>
  <dcterms:created xsi:type="dcterms:W3CDTF">2022-12-08T18:30:19Z</dcterms:created>
  <dcterms:modified xsi:type="dcterms:W3CDTF">2026-04-01T19:50:38Z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2022-12-08T00:00:00Z</vt:filetime>
  </property>
  <property fmtid="{D5CDD505-2E9C-101B-9397-08002B2CF9AE}" pid="5" name="Producer">
    <vt:lpwstr>Microsoft® PowerPoint® for Microsoft 365</vt:lpwstr>
  </property>
  <property fmtid="{D5CDD505-2E9C-101B-9397-08002B2CF9AE}" pid="6" name="ContentTypeId">
    <vt:lpwstr>0x0101008D723FA06E242D42AFFE9D26EB76C65E</vt:lpwstr>
  </property>
  <property fmtid="{D5CDD505-2E9C-101B-9397-08002B2CF9AE}" pid="7" name="MediaServiceImageTags">
    <vt:lpwstr/>
  </property>
</Properties>
</file>